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89" r:id="rId4"/>
    <p:sldMasterId id="2147483693" r:id="rId5"/>
  </p:sldMasterIdLst>
  <p:notesMasterIdLst>
    <p:notesMasterId r:id="rId42"/>
  </p:notesMasterIdLst>
  <p:sldIdLst>
    <p:sldId id="261" r:id="rId6"/>
    <p:sldId id="262" r:id="rId7"/>
    <p:sldId id="263" r:id="rId8"/>
    <p:sldId id="2057" r:id="rId9"/>
    <p:sldId id="2078" r:id="rId10"/>
    <p:sldId id="1960" r:id="rId11"/>
    <p:sldId id="1950" r:id="rId12"/>
    <p:sldId id="1932" r:id="rId13"/>
    <p:sldId id="1964" r:id="rId14"/>
    <p:sldId id="2073" r:id="rId15"/>
    <p:sldId id="2074" r:id="rId16"/>
    <p:sldId id="1935" r:id="rId17"/>
    <p:sldId id="1936" r:id="rId18"/>
    <p:sldId id="1938" r:id="rId19"/>
    <p:sldId id="2079" r:id="rId20"/>
    <p:sldId id="2077" r:id="rId21"/>
    <p:sldId id="1941" r:id="rId22"/>
    <p:sldId id="1942" r:id="rId23"/>
    <p:sldId id="1943" r:id="rId24"/>
    <p:sldId id="1939" r:id="rId25"/>
    <p:sldId id="1945" r:id="rId26"/>
    <p:sldId id="1946" r:id="rId27"/>
    <p:sldId id="1947" r:id="rId28"/>
    <p:sldId id="2058" r:id="rId29"/>
    <p:sldId id="2059" r:id="rId30"/>
    <p:sldId id="2067" r:id="rId31"/>
    <p:sldId id="2069" r:id="rId32"/>
    <p:sldId id="2061" r:id="rId33"/>
    <p:sldId id="2075" r:id="rId34"/>
    <p:sldId id="2076" r:id="rId35"/>
    <p:sldId id="2070" r:id="rId36"/>
    <p:sldId id="2071" r:id="rId37"/>
    <p:sldId id="2072" r:id="rId38"/>
    <p:sldId id="2065" r:id="rId39"/>
    <p:sldId id="1902" r:id="rId40"/>
    <p:sldId id="26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呂嘉容" initials="呂嘉容"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CCFF"/>
    <a:srgbClr val="FF7C80"/>
    <a:srgbClr val="FF9999"/>
    <a:srgbClr val="AFEAFF"/>
    <a:srgbClr val="CC0066"/>
    <a:srgbClr val="00ACA8"/>
    <a:srgbClr val="009999"/>
    <a:srgbClr val="08C07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2230" autoAdjust="0"/>
  </p:normalViewPr>
  <p:slideViewPr>
    <p:cSldViewPr snapToGrid="0">
      <p:cViewPr varScale="1">
        <p:scale>
          <a:sx n="111" d="100"/>
          <a:sy n="111" d="100"/>
        </p:scale>
        <p:origin x="154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A24D4-F948-47F4-896B-19B6A6B3A428}" type="doc">
      <dgm:prSet loTypeId="urn:diagrams.loki3.com/BracketList+Icon" loCatId="list" qsTypeId="urn:microsoft.com/office/officeart/2005/8/quickstyle/simple1" qsCatId="simple" csTypeId="urn:microsoft.com/office/officeart/2005/8/colors/colorful5" csCatId="colorful" phldr="1"/>
      <dgm:spPr/>
      <dgm:t>
        <a:bodyPr/>
        <a:lstStyle/>
        <a:p>
          <a:endParaRPr lang="zh-TW" altLang="en-US"/>
        </a:p>
      </dgm:t>
    </dgm:pt>
    <dgm:pt modelId="{38DA0900-7C8F-43F8-AA08-2FB4A3F7FDF5}">
      <dgm:prSet phldrT="[文字]" custT="1"/>
      <dgm:spPr>
        <a:xfrm>
          <a:off x="0" y="25550"/>
          <a:ext cx="1998222" cy="1069200"/>
        </a:xfrm>
        <a:prstGeom prst="rect">
          <a:avLst/>
        </a:prstGeom>
        <a:noFill/>
        <a:ln>
          <a:noFill/>
        </a:ln>
        <a:effectLst/>
      </dgm:spPr>
      <dgm:t>
        <a:bodyPr/>
        <a:lstStyle/>
        <a:p>
          <a:pPr algn="l"/>
          <a:r>
            <a:rPr lang="zh-TW" altLang="en-US" sz="2000" b="1"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違反第</a:t>
          </a:r>
          <a:r>
            <a:rPr lang="en-US" altLang="zh-TW" sz="2000" b="1"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3</a:t>
          </a:r>
          <a:r>
            <a:rPr lang="zh-TW" altLang="en-US" sz="2000" b="1"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條承裝業務範圍</a:t>
          </a:r>
        </a:p>
      </dgm:t>
    </dgm:pt>
    <dgm:pt modelId="{4E306392-54ED-43B1-AAD7-EB599D1D1527}" type="parTrans" cxnId="{885F05AA-72A1-4A6A-8811-609A46DF9347}">
      <dgm:prSet/>
      <dgm:spPr/>
      <dgm:t>
        <a:bodyPr/>
        <a:lstStyle/>
        <a:p>
          <a:endParaRPr lang="zh-TW" altLang="en-US" sz="1800">
            <a:latin typeface="Cambria" panose="02040503050406030204" pitchFamily="18" charset="0"/>
            <a:ea typeface="微軟正黑體" panose="020B0604030504040204" pitchFamily="34" charset="-120"/>
          </a:endParaRPr>
        </a:p>
      </dgm:t>
    </dgm:pt>
    <dgm:pt modelId="{063A8CDA-5462-476E-94E5-911C9B4CBDE3}" type="sibTrans" cxnId="{885F05AA-72A1-4A6A-8811-609A46DF9347}">
      <dgm:prSet/>
      <dgm:spPr/>
      <dgm:t>
        <a:bodyPr/>
        <a:lstStyle/>
        <a:p>
          <a:endParaRPr lang="zh-TW" altLang="en-US" sz="1800">
            <a:latin typeface="Cambria" panose="02040503050406030204" pitchFamily="18" charset="0"/>
            <a:ea typeface="微軟正黑體" panose="020B0604030504040204" pitchFamily="34" charset="-120"/>
          </a:endParaRPr>
        </a:p>
      </dgm:t>
    </dgm:pt>
    <dgm:pt modelId="{B3083E3F-0356-4638-9339-23FB2CF4504B}">
      <dgm:prSet phldrT="[文字]" custT="1"/>
      <dgm:spPr>
        <a:xfrm>
          <a:off x="2557724" y="25550"/>
          <a:ext cx="5435163" cy="1069200"/>
        </a:xfrm>
        <a:prstGeom prst="rect">
          <a:avLst/>
        </a:prstGeom>
        <a:solidFill>
          <a:srgbClr val="9C85C0">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zh-TW"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屆期仍未改善者，直轄市、縣</a:t>
          </a:r>
          <a:r>
            <a:rPr lang="en-US"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a:t>
          </a:r>
          <a:r>
            <a:rPr lang="zh-TW"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市</a:t>
          </a:r>
          <a:r>
            <a:rPr lang="en-US"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a:t>
          </a:r>
          <a:r>
            <a:rPr lang="zh-TW"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主管機關得命其停業。</a:t>
          </a:r>
        </a:p>
      </dgm:t>
    </dgm:pt>
    <dgm:pt modelId="{7AB29A7A-2EFF-43BF-BC89-4BC3A307F88E}" type="parTrans" cxnId="{8CF94BE8-5C9E-4CAB-A906-348E694EA867}">
      <dgm:prSet/>
      <dgm:spPr/>
      <dgm:t>
        <a:bodyPr/>
        <a:lstStyle/>
        <a:p>
          <a:endParaRPr lang="zh-TW" altLang="en-US" sz="1800">
            <a:latin typeface="Cambria" panose="02040503050406030204" pitchFamily="18" charset="0"/>
            <a:ea typeface="微軟正黑體" panose="020B0604030504040204" pitchFamily="34" charset="-120"/>
          </a:endParaRPr>
        </a:p>
      </dgm:t>
    </dgm:pt>
    <dgm:pt modelId="{4F07731E-2A3E-4BBB-AA91-17A848E46330}" type="sibTrans" cxnId="{8CF94BE8-5C9E-4CAB-A906-348E694EA867}">
      <dgm:prSet/>
      <dgm:spPr/>
      <dgm:t>
        <a:bodyPr/>
        <a:lstStyle/>
        <a:p>
          <a:endParaRPr lang="zh-TW" altLang="en-US" sz="1800">
            <a:latin typeface="Cambria" panose="02040503050406030204" pitchFamily="18" charset="0"/>
            <a:ea typeface="微軟正黑體" panose="020B0604030504040204" pitchFamily="34" charset="-120"/>
          </a:endParaRPr>
        </a:p>
      </dgm:t>
    </dgm:pt>
    <dgm:pt modelId="{4F165401-D0A9-4AE4-9363-0E666DD51656}">
      <dgm:prSet phldrT="[文字]" custT="1"/>
      <dgm:spPr>
        <a:xfrm>
          <a:off x="0" y="1289150"/>
          <a:ext cx="1998222" cy="1169437"/>
        </a:xfrm>
        <a:prstGeom prst="rect">
          <a:avLst/>
        </a:prstGeom>
        <a:noFill/>
        <a:ln>
          <a:noFill/>
        </a:ln>
        <a:effectLst/>
      </dgm:spPr>
      <dgm:t>
        <a:bodyPr/>
        <a:lstStyle/>
        <a:p>
          <a:pPr algn="l"/>
          <a:r>
            <a:rPr lang="zh-TW" altLang="en-US" sz="1800" b="1"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違反第</a:t>
          </a:r>
          <a:r>
            <a:rPr lang="en-US" altLang="zh-TW" sz="1800" b="1"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11</a:t>
          </a:r>
          <a:r>
            <a:rPr lang="zh-TW" altLang="en-US" sz="1800" b="1"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條承裝業不得僱用未符資格專業人員</a:t>
          </a:r>
        </a:p>
      </dgm:t>
    </dgm:pt>
    <dgm:pt modelId="{29BCF93C-1C41-48D3-8BA9-D1C8EA979B0D}" type="parTrans" cxnId="{B97598A2-35B5-4A7F-80A0-91D7139EA378}">
      <dgm:prSet/>
      <dgm:spPr/>
      <dgm:t>
        <a:bodyPr/>
        <a:lstStyle/>
        <a:p>
          <a:endParaRPr lang="zh-TW" altLang="en-US" sz="1800">
            <a:latin typeface="Cambria" panose="02040503050406030204" pitchFamily="18" charset="0"/>
            <a:ea typeface="微軟正黑體" panose="020B0604030504040204" pitchFamily="34" charset="-120"/>
          </a:endParaRPr>
        </a:p>
      </dgm:t>
    </dgm:pt>
    <dgm:pt modelId="{0BFA2AEF-88AD-4517-871F-5655D9548851}" type="sibTrans" cxnId="{B97598A2-35B5-4A7F-80A0-91D7139EA378}">
      <dgm:prSet/>
      <dgm:spPr/>
      <dgm:t>
        <a:bodyPr/>
        <a:lstStyle/>
        <a:p>
          <a:endParaRPr lang="zh-TW" altLang="en-US" sz="1800">
            <a:latin typeface="Cambria" panose="02040503050406030204" pitchFamily="18" charset="0"/>
            <a:ea typeface="微軟正黑體" panose="020B0604030504040204" pitchFamily="34" charset="-120"/>
          </a:endParaRPr>
        </a:p>
      </dgm:t>
    </dgm:pt>
    <dgm:pt modelId="{E73A6EB5-8B8B-4AEF-8F44-85395713D5B0}">
      <dgm:prSet phldrT="[文字]" custT="1"/>
      <dgm:spPr>
        <a:xfrm>
          <a:off x="2557724" y="1289150"/>
          <a:ext cx="5435163" cy="1169437"/>
        </a:xfrm>
        <a:prstGeom prst="rect">
          <a:avLst/>
        </a:prstGeom>
        <a:solidFill>
          <a:srgbClr val="9C85C0">
            <a:hueOff val="-1519836"/>
            <a:satOff val="1607"/>
            <a:lumOff val="-295"/>
            <a:alphaOff val="0"/>
          </a:srgbClr>
        </a:solidFill>
        <a:ln w="19050" cap="flat" cmpd="sng" algn="ctr">
          <a:solidFill>
            <a:sysClr val="window" lastClr="FFFFFF">
              <a:hueOff val="0"/>
              <a:satOff val="0"/>
              <a:lumOff val="0"/>
              <a:alphaOff val="0"/>
            </a:sysClr>
          </a:solidFill>
          <a:prstDash val="solid"/>
        </a:ln>
        <a:effectLst/>
      </dgm:spPr>
      <dgm:t>
        <a:bodyPr/>
        <a:lstStyle/>
        <a:p>
          <a:r>
            <a:rPr lang="zh-TW"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屆期仍未改善者，直轄市、縣</a:t>
          </a:r>
          <a:r>
            <a:rPr lang="en-US"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a:t>
          </a:r>
          <a:r>
            <a:rPr lang="zh-TW"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市</a:t>
          </a:r>
          <a:r>
            <a:rPr lang="en-US"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a:t>
          </a:r>
          <a:r>
            <a:rPr lang="zh-TW"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主管機關得命其停業。</a:t>
          </a:r>
        </a:p>
      </dgm:t>
    </dgm:pt>
    <dgm:pt modelId="{229F3FE4-D618-42DF-90A6-D9215C32CA93}" type="parTrans" cxnId="{666203F7-95F3-4901-8704-91808C4C6AF7}">
      <dgm:prSet/>
      <dgm:spPr/>
      <dgm:t>
        <a:bodyPr/>
        <a:lstStyle/>
        <a:p>
          <a:endParaRPr lang="zh-TW" altLang="en-US" sz="1800">
            <a:latin typeface="Cambria" panose="02040503050406030204" pitchFamily="18" charset="0"/>
            <a:ea typeface="微軟正黑體" panose="020B0604030504040204" pitchFamily="34" charset="-120"/>
          </a:endParaRPr>
        </a:p>
      </dgm:t>
    </dgm:pt>
    <dgm:pt modelId="{A3A1AA90-3294-4403-8BB4-B32978F05CA5}" type="sibTrans" cxnId="{666203F7-95F3-4901-8704-91808C4C6AF7}">
      <dgm:prSet/>
      <dgm:spPr/>
      <dgm:t>
        <a:bodyPr/>
        <a:lstStyle/>
        <a:p>
          <a:endParaRPr lang="zh-TW" altLang="en-US" sz="1800">
            <a:latin typeface="Cambria" panose="02040503050406030204" pitchFamily="18" charset="0"/>
            <a:ea typeface="微軟正黑體" panose="020B0604030504040204" pitchFamily="34" charset="-120"/>
          </a:endParaRPr>
        </a:p>
      </dgm:t>
    </dgm:pt>
    <dgm:pt modelId="{4B349FD2-B3B4-4692-A4DB-EC0A7541A5B7}">
      <dgm:prSet phldrT="[文字]" custT="1"/>
      <dgm:spPr>
        <a:xfrm>
          <a:off x="2557724" y="2652988"/>
          <a:ext cx="5435163" cy="1169437"/>
        </a:xfrm>
        <a:prstGeom prst="rect">
          <a:avLst/>
        </a:prstGeom>
        <a:solidFill>
          <a:srgbClr val="9C85C0">
            <a:hueOff val="-3039673"/>
            <a:satOff val="3213"/>
            <a:lumOff val="-589"/>
            <a:alphaOff val="0"/>
          </a:srgbClr>
        </a:solidFill>
        <a:ln w="19050" cap="flat" cmpd="sng" algn="ctr">
          <a:solidFill>
            <a:sysClr val="window" lastClr="FFFFFF">
              <a:hueOff val="0"/>
              <a:satOff val="0"/>
              <a:lumOff val="0"/>
              <a:alphaOff val="0"/>
            </a:sysClr>
          </a:solidFill>
          <a:prstDash val="solid"/>
        </a:ln>
        <a:effectLst/>
      </dgm:spPr>
      <dgm:t>
        <a:bodyPr/>
        <a:lstStyle/>
        <a:p>
          <a:r>
            <a:rPr lang="zh-TW"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依天然氣事業法第</a:t>
          </a:r>
          <a:r>
            <a:rPr lang="en-US" altLang="zh-TW"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63</a:t>
          </a:r>
          <a:r>
            <a:rPr lang="zh-TW"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條第</a:t>
          </a:r>
          <a:r>
            <a:rPr lang="en-US" altLang="zh-TW"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2</a:t>
          </a:r>
          <a:r>
            <a:rPr lang="zh-TW" altLang="en-US" sz="2000" b="1"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項規定處罰</a:t>
          </a:r>
        </a:p>
      </dgm:t>
    </dgm:pt>
    <dgm:pt modelId="{3DFE6BA6-FD6D-460C-979B-857AEB17B8C3}" type="parTrans" cxnId="{7DB8FC5D-F941-4FBA-8D9A-062D95C4223C}">
      <dgm:prSet/>
      <dgm:spPr/>
      <dgm:t>
        <a:bodyPr/>
        <a:lstStyle/>
        <a:p>
          <a:endParaRPr lang="zh-TW" altLang="en-US" sz="1800">
            <a:latin typeface="Cambria" panose="02040503050406030204" pitchFamily="18" charset="0"/>
            <a:ea typeface="微軟正黑體" panose="020B0604030504040204" pitchFamily="34" charset="-120"/>
          </a:endParaRPr>
        </a:p>
      </dgm:t>
    </dgm:pt>
    <dgm:pt modelId="{5A701673-E96C-4B1F-A680-AC83F3753578}" type="sibTrans" cxnId="{7DB8FC5D-F941-4FBA-8D9A-062D95C4223C}">
      <dgm:prSet/>
      <dgm:spPr/>
      <dgm:t>
        <a:bodyPr/>
        <a:lstStyle/>
        <a:p>
          <a:endParaRPr lang="zh-TW" altLang="en-US" sz="1800">
            <a:latin typeface="Cambria" panose="02040503050406030204" pitchFamily="18" charset="0"/>
            <a:ea typeface="微軟正黑體" panose="020B0604030504040204" pitchFamily="34" charset="-120"/>
          </a:endParaRPr>
        </a:p>
      </dgm:t>
    </dgm:pt>
    <dgm:pt modelId="{D960AFF3-64FE-4EC4-B61B-FABACAEC5B6A}">
      <dgm:prSet phldrT="[文字]" custT="1"/>
      <dgm:spPr>
        <a:xfrm>
          <a:off x="0" y="2652988"/>
          <a:ext cx="1998222" cy="1169437"/>
        </a:xfrm>
        <a:prstGeom prst="rect">
          <a:avLst/>
        </a:prstGeom>
        <a:noFill/>
        <a:ln>
          <a:noFill/>
        </a:ln>
        <a:effectLst/>
      </dgm:spPr>
      <dgm:t>
        <a:bodyPr/>
        <a:lstStyle/>
        <a:p>
          <a:pPr algn="l"/>
          <a:r>
            <a:rPr lang="zh-TW" altLang="en-US" sz="1800" b="1"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違反第</a:t>
          </a:r>
          <a:r>
            <a:rPr lang="en-US" altLang="zh-TW" sz="1800" b="1"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12</a:t>
          </a:r>
          <a:r>
            <a:rPr lang="zh-TW" altLang="en-US" sz="1800" b="1"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條未於期限內補足專業人員人數</a:t>
          </a:r>
        </a:p>
      </dgm:t>
    </dgm:pt>
    <dgm:pt modelId="{461F4336-84C8-4817-A1E7-4AB226F5B0EB}" type="parTrans" cxnId="{704CF016-2E3F-46C5-BBF3-D3A7BF176869}">
      <dgm:prSet/>
      <dgm:spPr/>
      <dgm:t>
        <a:bodyPr/>
        <a:lstStyle/>
        <a:p>
          <a:endParaRPr lang="zh-TW" altLang="en-US" sz="1800">
            <a:latin typeface="Cambria" panose="02040503050406030204" pitchFamily="18" charset="0"/>
            <a:ea typeface="微軟正黑體" panose="020B0604030504040204" pitchFamily="34" charset="-120"/>
          </a:endParaRPr>
        </a:p>
      </dgm:t>
    </dgm:pt>
    <dgm:pt modelId="{D60E0D5C-5D83-4520-B415-27918BF808A9}" type="sibTrans" cxnId="{704CF016-2E3F-46C5-BBF3-D3A7BF176869}">
      <dgm:prSet/>
      <dgm:spPr/>
      <dgm:t>
        <a:bodyPr/>
        <a:lstStyle/>
        <a:p>
          <a:endParaRPr lang="zh-TW" altLang="en-US" sz="1800">
            <a:latin typeface="Cambria" panose="02040503050406030204" pitchFamily="18" charset="0"/>
            <a:ea typeface="微軟正黑體" panose="020B0604030504040204" pitchFamily="34" charset="-120"/>
          </a:endParaRPr>
        </a:p>
      </dgm:t>
    </dgm:pt>
    <dgm:pt modelId="{E7D1765E-D138-4AE9-BE69-C2B1E3D52CFF}" type="pres">
      <dgm:prSet presAssocID="{19EA24D4-F948-47F4-896B-19B6A6B3A428}" presName="Name0" presStyleCnt="0">
        <dgm:presLayoutVars>
          <dgm:dir/>
          <dgm:animLvl val="lvl"/>
          <dgm:resizeHandles val="exact"/>
        </dgm:presLayoutVars>
      </dgm:prSet>
      <dgm:spPr/>
    </dgm:pt>
    <dgm:pt modelId="{0508A8D9-4B13-4399-B82E-520543CA86C1}" type="pres">
      <dgm:prSet presAssocID="{38DA0900-7C8F-43F8-AA08-2FB4A3F7FDF5}" presName="linNode" presStyleCnt="0"/>
      <dgm:spPr/>
    </dgm:pt>
    <dgm:pt modelId="{66C00E0F-01D9-4832-BE1C-BC7203AA806E}" type="pres">
      <dgm:prSet presAssocID="{38DA0900-7C8F-43F8-AA08-2FB4A3F7FDF5}" presName="parTx" presStyleLbl="revTx" presStyleIdx="0" presStyleCnt="3">
        <dgm:presLayoutVars>
          <dgm:chMax val="1"/>
          <dgm:bulletEnabled val="1"/>
        </dgm:presLayoutVars>
      </dgm:prSet>
      <dgm:spPr/>
    </dgm:pt>
    <dgm:pt modelId="{0396B5E6-C262-4B36-830D-501B0F80F8FC}" type="pres">
      <dgm:prSet presAssocID="{38DA0900-7C8F-43F8-AA08-2FB4A3F7FDF5}" presName="bracket" presStyleLbl="parChTrans1D1" presStyleIdx="0" presStyleCnt="3"/>
      <dgm:spPr>
        <a:xfrm>
          <a:off x="1998221" y="25550"/>
          <a:ext cx="399644" cy="1069200"/>
        </a:xfrm>
        <a:prstGeom prst="leftBrace">
          <a:avLst>
            <a:gd name="adj1" fmla="val 35000"/>
            <a:gd name="adj2" fmla="val 50000"/>
          </a:avLst>
        </a:prstGeom>
        <a:noFill/>
        <a:ln w="19050" cap="flat" cmpd="sng" algn="ctr">
          <a:solidFill>
            <a:srgbClr val="9C85C0">
              <a:hueOff val="0"/>
              <a:satOff val="0"/>
              <a:lumOff val="0"/>
              <a:alphaOff val="0"/>
            </a:srgbClr>
          </a:solidFill>
          <a:prstDash val="solid"/>
        </a:ln>
        <a:effectLst/>
      </dgm:spPr>
    </dgm:pt>
    <dgm:pt modelId="{5F25E81B-3A86-4FEB-9062-73140A6003ED}" type="pres">
      <dgm:prSet presAssocID="{38DA0900-7C8F-43F8-AA08-2FB4A3F7FDF5}" presName="spH" presStyleCnt="0"/>
      <dgm:spPr/>
    </dgm:pt>
    <dgm:pt modelId="{B1005DF1-7DBB-42FB-8091-46E926EAB9A6}" type="pres">
      <dgm:prSet presAssocID="{38DA0900-7C8F-43F8-AA08-2FB4A3F7FDF5}" presName="desTx" presStyleLbl="node1" presStyleIdx="0" presStyleCnt="3">
        <dgm:presLayoutVars>
          <dgm:bulletEnabled val="1"/>
        </dgm:presLayoutVars>
      </dgm:prSet>
      <dgm:spPr/>
    </dgm:pt>
    <dgm:pt modelId="{58BC7B66-E3A8-4913-B02C-BB54C35E32DF}" type="pres">
      <dgm:prSet presAssocID="{063A8CDA-5462-476E-94E5-911C9B4CBDE3}" presName="spV" presStyleCnt="0"/>
      <dgm:spPr/>
    </dgm:pt>
    <dgm:pt modelId="{5ED8DABD-C29D-425F-84F8-19A3CF105507}" type="pres">
      <dgm:prSet presAssocID="{4F165401-D0A9-4AE4-9363-0E666DD51656}" presName="linNode" presStyleCnt="0"/>
      <dgm:spPr/>
    </dgm:pt>
    <dgm:pt modelId="{43D37F6D-6E8C-42E1-A3E1-E87CADD3791D}" type="pres">
      <dgm:prSet presAssocID="{4F165401-D0A9-4AE4-9363-0E666DD51656}" presName="parTx" presStyleLbl="revTx" presStyleIdx="1" presStyleCnt="3">
        <dgm:presLayoutVars>
          <dgm:chMax val="1"/>
          <dgm:bulletEnabled val="1"/>
        </dgm:presLayoutVars>
      </dgm:prSet>
      <dgm:spPr/>
    </dgm:pt>
    <dgm:pt modelId="{1C3F25A5-F7B3-439C-8F9D-3971523C7281}" type="pres">
      <dgm:prSet presAssocID="{4F165401-D0A9-4AE4-9363-0E666DD51656}" presName="bracket" presStyleLbl="parChTrans1D1" presStyleIdx="1" presStyleCnt="3"/>
      <dgm:spPr>
        <a:xfrm>
          <a:off x="1998221" y="1289150"/>
          <a:ext cx="399644" cy="1169437"/>
        </a:xfrm>
        <a:prstGeom prst="leftBrace">
          <a:avLst>
            <a:gd name="adj1" fmla="val 35000"/>
            <a:gd name="adj2" fmla="val 50000"/>
          </a:avLst>
        </a:prstGeom>
        <a:noFill/>
        <a:ln w="19050" cap="flat" cmpd="sng" algn="ctr">
          <a:solidFill>
            <a:srgbClr val="9C85C0">
              <a:hueOff val="0"/>
              <a:satOff val="0"/>
              <a:lumOff val="0"/>
              <a:alphaOff val="0"/>
            </a:srgbClr>
          </a:solidFill>
          <a:prstDash val="solid"/>
        </a:ln>
        <a:effectLst/>
      </dgm:spPr>
    </dgm:pt>
    <dgm:pt modelId="{9545C369-4E7C-411D-B67A-7C9433DFB83B}" type="pres">
      <dgm:prSet presAssocID="{4F165401-D0A9-4AE4-9363-0E666DD51656}" presName="spH" presStyleCnt="0"/>
      <dgm:spPr/>
    </dgm:pt>
    <dgm:pt modelId="{6E01FE44-6632-4328-BCFF-0B8B8FDFD8B4}" type="pres">
      <dgm:prSet presAssocID="{4F165401-D0A9-4AE4-9363-0E666DD51656}" presName="desTx" presStyleLbl="node1" presStyleIdx="1" presStyleCnt="3">
        <dgm:presLayoutVars>
          <dgm:bulletEnabled val="1"/>
        </dgm:presLayoutVars>
      </dgm:prSet>
      <dgm:spPr/>
    </dgm:pt>
    <dgm:pt modelId="{F035FE92-D375-4C95-A002-716BCEDF08D5}" type="pres">
      <dgm:prSet presAssocID="{0BFA2AEF-88AD-4517-871F-5655D9548851}" presName="spV" presStyleCnt="0"/>
      <dgm:spPr/>
    </dgm:pt>
    <dgm:pt modelId="{E4E19699-1890-4561-9832-2A5DC4AD230F}" type="pres">
      <dgm:prSet presAssocID="{D960AFF3-64FE-4EC4-B61B-FABACAEC5B6A}" presName="linNode" presStyleCnt="0"/>
      <dgm:spPr/>
    </dgm:pt>
    <dgm:pt modelId="{44E9BE51-24A0-494E-A415-5005E0CDB1FD}" type="pres">
      <dgm:prSet presAssocID="{D960AFF3-64FE-4EC4-B61B-FABACAEC5B6A}" presName="parTx" presStyleLbl="revTx" presStyleIdx="2" presStyleCnt="3">
        <dgm:presLayoutVars>
          <dgm:chMax val="1"/>
          <dgm:bulletEnabled val="1"/>
        </dgm:presLayoutVars>
      </dgm:prSet>
      <dgm:spPr/>
    </dgm:pt>
    <dgm:pt modelId="{8DDB59B1-B7CC-41B7-8F0D-CA364A88956B}" type="pres">
      <dgm:prSet presAssocID="{D960AFF3-64FE-4EC4-B61B-FABACAEC5B6A}" presName="bracket" presStyleLbl="parChTrans1D1" presStyleIdx="2" presStyleCnt="3"/>
      <dgm:spPr>
        <a:xfrm>
          <a:off x="1998221" y="2652988"/>
          <a:ext cx="399644" cy="1169437"/>
        </a:xfrm>
        <a:prstGeom prst="leftBrace">
          <a:avLst>
            <a:gd name="adj1" fmla="val 35000"/>
            <a:gd name="adj2" fmla="val 50000"/>
          </a:avLst>
        </a:prstGeom>
        <a:noFill/>
        <a:ln w="19050" cap="flat" cmpd="sng" algn="ctr">
          <a:solidFill>
            <a:srgbClr val="9C85C0">
              <a:hueOff val="0"/>
              <a:satOff val="0"/>
              <a:lumOff val="0"/>
              <a:alphaOff val="0"/>
            </a:srgbClr>
          </a:solidFill>
          <a:prstDash val="solid"/>
        </a:ln>
        <a:effectLst/>
      </dgm:spPr>
    </dgm:pt>
    <dgm:pt modelId="{51D9A8D2-2FE7-45B7-BF9F-BC944BBCC031}" type="pres">
      <dgm:prSet presAssocID="{D960AFF3-64FE-4EC4-B61B-FABACAEC5B6A}" presName="spH" presStyleCnt="0"/>
      <dgm:spPr/>
    </dgm:pt>
    <dgm:pt modelId="{91728E55-CB20-4E29-A05D-D8D5CC21B3AF}" type="pres">
      <dgm:prSet presAssocID="{D960AFF3-64FE-4EC4-B61B-FABACAEC5B6A}" presName="desTx" presStyleLbl="node1" presStyleIdx="2" presStyleCnt="3">
        <dgm:presLayoutVars>
          <dgm:bulletEnabled val="1"/>
        </dgm:presLayoutVars>
      </dgm:prSet>
      <dgm:spPr/>
    </dgm:pt>
  </dgm:ptLst>
  <dgm:cxnLst>
    <dgm:cxn modelId="{704CF016-2E3F-46C5-BBF3-D3A7BF176869}" srcId="{19EA24D4-F948-47F4-896B-19B6A6B3A428}" destId="{D960AFF3-64FE-4EC4-B61B-FABACAEC5B6A}" srcOrd="2" destOrd="0" parTransId="{461F4336-84C8-4817-A1E7-4AB226F5B0EB}" sibTransId="{D60E0D5C-5D83-4520-B415-27918BF808A9}"/>
    <dgm:cxn modelId="{1776063C-DD59-4B0A-806D-D3358CBE5A06}" type="presOf" srcId="{B3083E3F-0356-4638-9339-23FB2CF4504B}" destId="{B1005DF1-7DBB-42FB-8091-46E926EAB9A6}" srcOrd="0" destOrd="0" presId="urn:diagrams.loki3.com/BracketList+Icon"/>
    <dgm:cxn modelId="{6CE45B40-2F2E-4760-B0B7-DA4B691AEC7C}" type="presOf" srcId="{4B349FD2-B3B4-4692-A4DB-EC0A7541A5B7}" destId="{91728E55-CB20-4E29-A05D-D8D5CC21B3AF}" srcOrd="0" destOrd="0" presId="urn:diagrams.loki3.com/BracketList+Icon"/>
    <dgm:cxn modelId="{7DB8FC5D-F941-4FBA-8D9A-062D95C4223C}" srcId="{D960AFF3-64FE-4EC4-B61B-FABACAEC5B6A}" destId="{4B349FD2-B3B4-4692-A4DB-EC0A7541A5B7}" srcOrd="0" destOrd="0" parTransId="{3DFE6BA6-FD6D-460C-979B-857AEB17B8C3}" sibTransId="{5A701673-E96C-4B1F-A680-AC83F3753578}"/>
    <dgm:cxn modelId="{E6657662-C8B6-43ED-85FA-48FF44B8B020}" type="presOf" srcId="{38DA0900-7C8F-43F8-AA08-2FB4A3F7FDF5}" destId="{66C00E0F-01D9-4832-BE1C-BC7203AA806E}" srcOrd="0" destOrd="0" presId="urn:diagrams.loki3.com/BracketList+Icon"/>
    <dgm:cxn modelId="{B9247458-B392-437B-BE52-CAE818324205}" type="presOf" srcId="{4F165401-D0A9-4AE4-9363-0E666DD51656}" destId="{43D37F6D-6E8C-42E1-A3E1-E87CADD3791D}" srcOrd="0" destOrd="0" presId="urn:diagrams.loki3.com/BracketList+Icon"/>
    <dgm:cxn modelId="{8723A395-B236-44E4-88C2-305FD700C32D}" type="presOf" srcId="{19EA24D4-F948-47F4-896B-19B6A6B3A428}" destId="{E7D1765E-D138-4AE9-BE69-C2B1E3D52CFF}" srcOrd="0" destOrd="0" presId="urn:diagrams.loki3.com/BracketList+Icon"/>
    <dgm:cxn modelId="{B97598A2-35B5-4A7F-80A0-91D7139EA378}" srcId="{19EA24D4-F948-47F4-896B-19B6A6B3A428}" destId="{4F165401-D0A9-4AE4-9363-0E666DD51656}" srcOrd="1" destOrd="0" parTransId="{29BCF93C-1C41-48D3-8BA9-D1C8EA979B0D}" sibTransId="{0BFA2AEF-88AD-4517-871F-5655D9548851}"/>
    <dgm:cxn modelId="{885F05AA-72A1-4A6A-8811-609A46DF9347}" srcId="{19EA24D4-F948-47F4-896B-19B6A6B3A428}" destId="{38DA0900-7C8F-43F8-AA08-2FB4A3F7FDF5}" srcOrd="0" destOrd="0" parTransId="{4E306392-54ED-43B1-AAD7-EB599D1D1527}" sibTransId="{063A8CDA-5462-476E-94E5-911C9B4CBDE3}"/>
    <dgm:cxn modelId="{BB5C21B7-0895-4F74-8BED-EA45005BE1F6}" type="presOf" srcId="{D960AFF3-64FE-4EC4-B61B-FABACAEC5B6A}" destId="{44E9BE51-24A0-494E-A415-5005E0CDB1FD}" srcOrd="0" destOrd="0" presId="urn:diagrams.loki3.com/BracketList+Icon"/>
    <dgm:cxn modelId="{538E93C6-7C1E-450A-BAB1-4C55AB9C6F87}" type="presOf" srcId="{E73A6EB5-8B8B-4AEF-8F44-85395713D5B0}" destId="{6E01FE44-6632-4328-BCFF-0B8B8FDFD8B4}" srcOrd="0" destOrd="0" presId="urn:diagrams.loki3.com/BracketList+Icon"/>
    <dgm:cxn modelId="{8CF94BE8-5C9E-4CAB-A906-348E694EA867}" srcId="{38DA0900-7C8F-43F8-AA08-2FB4A3F7FDF5}" destId="{B3083E3F-0356-4638-9339-23FB2CF4504B}" srcOrd="0" destOrd="0" parTransId="{7AB29A7A-2EFF-43BF-BC89-4BC3A307F88E}" sibTransId="{4F07731E-2A3E-4BBB-AA91-17A848E46330}"/>
    <dgm:cxn modelId="{666203F7-95F3-4901-8704-91808C4C6AF7}" srcId="{4F165401-D0A9-4AE4-9363-0E666DD51656}" destId="{E73A6EB5-8B8B-4AEF-8F44-85395713D5B0}" srcOrd="0" destOrd="0" parTransId="{229F3FE4-D618-42DF-90A6-D9215C32CA93}" sibTransId="{A3A1AA90-3294-4403-8BB4-B32978F05CA5}"/>
    <dgm:cxn modelId="{214C1406-35C5-4723-9117-7C21CC36A3DA}" type="presParOf" srcId="{E7D1765E-D138-4AE9-BE69-C2B1E3D52CFF}" destId="{0508A8D9-4B13-4399-B82E-520543CA86C1}" srcOrd="0" destOrd="0" presId="urn:diagrams.loki3.com/BracketList+Icon"/>
    <dgm:cxn modelId="{863CBDB5-32F7-4D03-B42C-96C151ACE2C2}" type="presParOf" srcId="{0508A8D9-4B13-4399-B82E-520543CA86C1}" destId="{66C00E0F-01D9-4832-BE1C-BC7203AA806E}" srcOrd="0" destOrd="0" presId="urn:diagrams.loki3.com/BracketList+Icon"/>
    <dgm:cxn modelId="{82EA07BC-EB74-4FC2-9397-FB3B1F796873}" type="presParOf" srcId="{0508A8D9-4B13-4399-B82E-520543CA86C1}" destId="{0396B5E6-C262-4B36-830D-501B0F80F8FC}" srcOrd="1" destOrd="0" presId="urn:diagrams.loki3.com/BracketList+Icon"/>
    <dgm:cxn modelId="{7F279201-31C5-4204-BB0F-18401D3C486A}" type="presParOf" srcId="{0508A8D9-4B13-4399-B82E-520543CA86C1}" destId="{5F25E81B-3A86-4FEB-9062-73140A6003ED}" srcOrd="2" destOrd="0" presId="urn:diagrams.loki3.com/BracketList+Icon"/>
    <dgm:cxn modelId="{7C795E9F-CF5D-4364-8E9C-DB6D88F3AB25}" type="presParOf" srcId="{0508A8D9-4B13-4399-B82E-520543CA86C1}" destId="{B1005DF1-7DBB-42FB-8091-46E926EAB9A6}" srcOrd="3" destOrd="0" presId="urn:diagrams.loki3.com/BracketList+Icon"/>
    <dgm:cxn modelId="{B3ECCFC1-C68D-4D27-8747-A639EB56336D}" type="presParOf" srcId="{E7D1765E-D138-4AE9-BE69-C2B1E3D52CFF}" destId="{58BC7B66-E3A8-4913-B02C-BB54C35E32DF}" srcOrd="1" destOrd="0" presId="urn:diagrams.loki3.com/BracketList+Icon"/>
    <dgm:cxn modelId="{D54241AE-D40D-48E9-844B-6DFC2477D16F}" type="presParOf" srcId="{E7D1765E-D138-4AE9-BE69-C2B1E3D52CFF}" destId="{5ED8DABD-C29D-425F-84F8-19A3CF105507}" srcOrd="2" destOrd="0" presId="urn:diagrams.loki3.com/BracketList+Icon"/>
    <dgm:cxn modelId="{F5D4C4D5-40A7-4EAE-9240-8417D8619619}" type="presParOf" srcId="{5ED8DABD-C29D-425F-84F8-19A3CF105507}" destId="{43D37F6D-6E8C-42E1-A3E1-E87CADD3791D}" srcOrd="0" destOrd="0" presId="urn:diagrams.loki3.com/BracketList+Icon"/>
    <dgm:cxn modelId="{FE230EA4-5853-4898-BDBA-EE58721179ED}" type="presParOf" srcId="{5ED8DABD-C29D-425F-84F8-19A3CF105507}" destId="{1C3F25A5-F7B3-439C-8F9D-3971523C7281}" srcOrd="1" destOrd="0" presId="urn:diagrams.loki3.com/BracketList+Icon"/>
    <dgm:cxn modelId="{C32A90E2-3C0B-446D-B2F0-D767C9DE4D6D}" type="presParOf" srcId="{5ED8DABD-C29D-425F-84F8-19A3CF105507}" destId="{9545C369-4E7C-411D-B67A-7C9433DFB83B}" srcOrd="2" destOrd="0" presId="urn:diagrams.loki3.com/BracketList+Icon"/>
    <dgm:cxn modelId="{F8127194-3135-467B-B7EC-FF03F3F33FD8}" type="presParOf" srcId="{5ED8DABD-C29D-425F-84F8-19A3CF105507}" destId="{6E01FE44-6632-4328-BCFF-0B8B8FDFD8B4}" srcOrd="3" destOrd="0" presId="urn:diagrams.loki3.com/BracketList+Icon"/>
    <dgm:cxn modelId="{8787605C-FCED-405D-9C69-C437AC3C03E9}" type="presParOf" srcId="{E7D1765E-D138-4AE9-BE69-C2B1E3D52CFF}" destId="{F035FE92-D375-4C95-A002-716BCEDF08D5}" srcOrd="3" destOrd="0" presId="urn:diagrams.loki3.com/BracketList+Icon"/>
    <dgm:cxn modelId="{1A564B4A-1334-42F1-B9F5-09BB96B86017}" type="presParOf" srcId="{E7D1765E-D138-4AE9-BE69-C2B1E3D52CFF}" destId="{E4E19699-1890-4561-9832-2A5DC4AD230F}" srcOrd="4" destOrd="0" presId="urn:diagrams.loki3.com/BracketList+Icon"/>
    <dgm:cxn modelId="{403B8DB8-7D02-4D4B-8C75-B0F3290EA78B}" type="presParOf" srcId="{E4E19699-1890-4561-9832-2A5DC4AD230F}" destId="{44E9BE51-24A0-494E-A415-5005E0CDB1FD}" srcOrd="0" destOrd="0" presId="urn:diagrams.loki3.com/BracketList+Icon"/>
    <dgm:cxn modelId="{3EB7C0D2-F9F6-4922-84FF-66831EFA7EA4}" type="presParOf" srcId="{E4E19699-1890-4561-9832-2A5DC4AD230F}" destId="{8DDB59B1-B7CC-41B7-8F0D-CA364A88956B}" srcOrd="1" destOrd="0" presId="urn:diagrams.loki3.com/BracketList+Icon"/>
    <dgm:cxn modelId="{27BF141A-50A5-4529-AC5F-91E3EFB9423F}" type="presParOf" srcId="{E4E19699-1890-4561-9832-2A5DC4AD230F}" destId="{51D9A8D2-2FE7-45B7-BF9F-BC944BBCC031}" srcOrd="2" destOrd="0" presId="urn:diagrams.loki3.com/BracketList+Icon"/>
    <dgm:cxn modelId="{515C3533-3BFF-46B7-B5C3-8D6793CE9935}" type="presParOf" srcId="{E4E19699-1890-4561-9832-2A5DC4AD230F}" destId="{91728E55-CB20-4E29-A05D-D8D5CC21B3AF}"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6C73BE-777D-479B-953A-882D277C98BC}"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zh-TW" altLang="en-US"/>
        </a:p>
      </dgm:t>
    </dgm:pt>
    <dgm:pt modelId="{84A6D295-8060-4D01-8851-93F41210ED30}">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用戶申請</a:t>
          </a:r>
        </a:p>
      </dgm:t>
    </dgm:pt>
    <dgm:pt modelId="{ACFB5860-74DB-4E19-A90E-F7A2C4F2BD82}" type="parTrans" cxnId="{B31E34EA-6A0D-4B6B-9702-A46AB1AEB560}">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AB54BBC3-4463-46A5-A8D1-3E5E40901E2A}" type="sibTrans" cxnId="{B31E34EA-6A0D-4B6B-9702-A46AB1AEB560}">
      <dgm:prSet custT="1"/>
      <dgm:spPr/>
      <dgm:t>
        <a:bodyPr/>
        <a:lstStyle/>
        <a:p>
          <a:endParaRPr lang="zh-TW" altLang="en-US" sz="1100" b="1">
            <a:latin typeface="微軟正黑體" panose="020B0604030504040204" pitchFamily="34" charset="-120"/>
            <a:ea typeface="微軟正黑體" panose="020B0604030504040204" pitchFamily="34" charset="-120"/>
          </a:endParaRPr>
        </a:p>
      </dgm:t>
    </dgm:pt>
    <dgm:pt modelId="{A9D5B496-F591-48B7-8995-33959B90A89B}">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設計報價</a:t>
          </a:r>
        </a:p>
      </dgm:t>
    </dgm:pt>
    <dgm:pt modelId="{584563EE-BBD3-4721-9D38-3DC01CF3B45B}" type="parTrans" cxnId="{9F5D41AB-6426-4D06-9BDD-558B70E9BCA9}">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83E1BEAD-8C46-42A5-849A-3F821B909061}" type="sibTrans" cxnId="{9F5D41AB-6426-4D06-9BDD-558B70E9BCA9}">
      <dgm:prSet custT="1"/>
      <dgm:spPr/>
      <dgm:t>
        <a:bodyPr/>
        <a:lstStyle/>
        <a:p>
          <a:endParaRPr lang="zh-TW" altLang="en-US" sz="1100" b="1">
            <a:latin typeface="微軟正黑體" panose="020B0604030504040204" pitchFamily="34" charset="-120"/>
            <a:ea typeface="微軟正黑體" panose="020B0604030504040204" pitchFamily="34" charset="-120"/>
          </a:endParaRPr>
        </a:p>
      </dgm:t>
    </dgm:pt>
    <dgm:pt modelId="{F384E972-18F9-40EE-BCF7-566B10FD05AD}">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繳費</a:t>
          </a:r>
        </a:p>
      </dgm:t>
    </dgm:pt>
    <dgm:pt modelId="{51790FC2-87F6-40DA-8B4C-E980929E13C7}" type="parTrans" cxnId="{412FD0F7-D691-4101-BC37-0094C077319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C9BF712A-4BEC-420E-8849-2A2A37977686}" type="sibTrans" cxnId="{412FD0F7-D691-4101-BC37-0094C0773194}">
      <dgm:prSet custT="1"/>
      <dgm:spPr/>
      <dgm:t>
        <a:bodyPr/>
        <a:lstStyle/>
        <a:p>
          <a:endParaRPr lang="zh-TW" altLang="en-US" sz="1100" b="1">
            <a:latin typeface="微軟正黑體" panose="020B0604030504040204" pitchFamily="34" charset="-120"/>
            <a:ea typeface="微軟正黑體" panose="020B0604030504040204" pitchFamily="34" charset="-120"/>
          </a:endParaRPr>
        </a:p>
      </dgm:t>
    </dgm:pt>
    <dgm:pt modelId="{3DCE23C8-B9C5-4733-8302-3586A3362643}">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施工</a:t>
          </a:r>
        </a:p>
      </dgm:t>
    </dgm:pt>
    <dgm:pt modelId="{5F208265-3BC2-450E-A855-C0D3C18864E8}" type="parTrans" cxnId="{4F92FD42-3B0C-4290-870B-8436ED450E3D}">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7BF65A79-859C-4062-B122-61AF25D36943}" type="sibTrans" cxnId="{4F92FD42-3B0C-4290-870B-8436ED450E3D}">
      <dgm:prSet custT="1"/>
      <dgm:spPr/>
      <dgm:t>
        <a:bodyPr/>
        <a:lstStyle/>
        <a:p>
          <a:endParaRPr lang="zh-TW" altLang="en-US" sz="1100" b="1">
            <a:latin typeface="微軟正黑體" panose="020B0604030504040204" pitchFamily="34" charset="-120"/>
            <a:ea typeface="微軟正黑體" panose="020B0604030504040204" pitchFamily="34" charset="-120"/>
          </a:endParaRPr>
        </a:p>
      </dgm:t>
    </dgm:pt>
    <dgm:pt modelId="{30AE38A4-5F7D-4F79-A496-F2B60F0B4193}">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掛表供氣</a:t>
          </a:r>
        </a:p>
      </dgm:t>
    </dgm:pt>
    <dgm:pt modelId="{0A377DF2-BA05-4246-BFB6-3E217B18CAE6}" type="parTrans" cxnId="{5EA4D43D-9547-4567-AA85-0AB075F0A27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E02D547A-DBB8-40AE-8AA1-1ADD141C6FF0}" type="sibTrans" cxnId="{5EA4D43D-9547-4567-AA85-0AB075F0A27A}">
      <dgm:prSet custT="1"/>
      <dgm:spPr/>
      <dgm:t>
        <a:bodyPr/>
        <a:lstStyle/>
        <a:p>
          <a:endParaRPr lang="zh-TW" altLang="en-US" sz="1100" b="1">
            <a:latin typeface="微軟正黑體" panose="020B0604030504040204" pitchFamily="34" charset="-120"/>
            <a:ea typeface="微軟正黑體" panose="020B0604030504040204" pitchFamily="34" charset="-120"/>
          </a:endParaRPr>
        </a:p>
      </dgm:t>
    </dgm:pt>
    <dgm:pt modelId="{BBE0F268-675F-4A76-A2D7-46E807C2581E}" type="pres">
      <dgm:prSet presAssocID="{9D6C73BE-777D-479B-953A-882D277C98BC}" presName="linearFlow" presStyleCnt="0">
        <dgm:presLayoutVars>
          <dgm:resizeHandles val="exact"/>
        </dgm:presLayoutVars>
      </dgm:prSet>
      <dgm:spPr/>
    </dgm:pt>
    <dgm:pt modelId="{6378F825-D338-4B31-873E-B0268030B5A6}" type="pres">
      <dgm:prSet presAssocID="{84A6D295-8060-4D01-8851-93F41210ED30}" presName="node" presStyleLbl="node1" presStyleIdx="0" presStyleCnt="5">
        <dgm:presLayoutVars>
          <dgm:bulletEnabled val="1"/>
        </dgm:presLayoutVars>
      </dgm:prSet>
      <dgm:spPr/>
    </dgm:pt>
    <dgm:pt modelId="{9C50B21E-935E-4F39-A2F9-E0B343314053}" type="pres">
      <dgm:prSet presAssocID="{AB54BBC3-4463-46A5-A8D1-3E5E40901E2A}" presName="sibTrans" presStyleLbl="sibTrans2D1" presStyleIdx="0" presStyleCnt="4"/>
      <dgm:spPr/>
    </dgm:pt>
    <dgm:pt modelId="{4152C19C-EB2F-4907-B04A-6BAE2C68B9CB}" type="pres">
      <dgm:prSet presAssocID="{AB54BBC3-4463-46A5-A8D1-3E5E40901E2A}" presName="connectorText" presStyleLbl="sibTrans2D1" presStyleIdx="0" presStyleCnt="4"/>
      <dgm:spPr/>
    </dgm:pt>
    <dgm:pt modelId="{8AF7C060-B354-4470-B79C-9C16FD392347}" type="pres">
      <dgm:prSet presAssocID="{A9D5B496-F591-48B7-8995-33959B90A89B}" presName="node" presStyleLbl="node1" presStyleIdx="1" presStyleCnt="5">
        <dgm:presLayoutVars>
          <dgm:bulletEnabled val="1"/>
        </dgm:presLayoutVars>
      </dgm:prSet>
      <dgm:spPr/>
    </dgm:pt>
    <dgm:pt modelId="{7ED92423-761A-44CD-A593-E16B48618D5E}" type="pres">
      <dgm:prSet presAssocID="{83E1BEAD-8C46-42A5-849A-3F821B909061}" presName="sibTrans" presStyleLbl="sibTrans2D1" presStyleIdx="1" presStyleCnt="4"/>
      <dgm:spPr/>
    </dgm:pt>
    <dgm:pt modelId="{BA6B5953-1D96-47FC-9AAC-410FD316697C}" type="pres">
      <dgm:prSet presAssocID="{83E1BEAD-8C46-42A5-849A-3F821B909061}" presName="connectorText" presStyleLbl="sibTrans2D1" presStyleIdx="1" presStyleCnt="4"/>
      <dgm:spPr/>
    </dgm:pt>
    <dgm:pt modelId="{294444A0-D4E6-4211-99D4-32FF50AD2385}" type="pres">
      <dgm:prSet presAssocID="{F384E972-18F9-40EE-BCF7-566B10FD05AD}" presName="node" presStyleLbl="node1" presStyleIdx="2" presStyleCnt="5">
        <dgm:presLayoutVars>
          <dgm:bulletEnabled val="1"/>
        </dgm:presLayoutVars>
      </dgm:prSet>
      <dgm:spPr/>
    </dgm:pt>
    <dgm:pt modelId="{DAC54EBA-BEEB-4929-A578-52FECF51FB43}" type="pres">
      <dgm:prSet presAssocID="{C9BF712A-4BEC-420E-8849-2A2A37977686}" presName="sibTrans" presStyleLbl="sibTrans2D1" presStyleIdx="2" presStyleCnt="4"/>
      <dgm:spPr/>
    </dgm:pt>
    <dgm:pt modelId="{CCB235F0-CA73-4D3D-B4F5-D6C7274BC5E2}" type="pres">
      <dgm:prSet presAssocID="{C9BF712A-4BEC-420E-8849-2A2A37977686}" presName="connectorText" presStyleLbl="sibTrans2D1" presStyleIdx="2" presStyleCnt="4"/>
      <dgm:spPr/>
    </dgm:pt>
    <dgm:pt modelId="{918D56C9-319D-4F0E-B8D5-EE3150249D40}" type="pres">
      <dgm:prSet presAssocID="{3DCE23C8-B9C5-4733-8302-3586A3362643}" presName="node" presStyleLbl="node1" presStyleIdx="3" presStyleCnt="5">
        <dgm:presLayoutVars>
          <dgm:bulletEnabled val="1"/>
        </dgm:presLayoutVars>
      </dgm:prSet>
      <dgm:spPr/>
    </dgm:pt>
    <dgm:pt modelId="{D79F88BE-8028-40CB-A57E-244DB36E3C6B}" type="pres">
      <dgm:prSet presAssocID="{7BF65A79-859C-4062-B122-61AF25D36943}" presName="sibTrans" presStyleLbl="sibTrans2D1" presStyleIdx="3" presStyleCnt="4"/>
      <dgm:spPr/>
    </dgm:pt>
    <dgm:pt modelId="{83D0F9B6-3BA3-4B5E-969A-17B4B2890850}" type="pres">
      <dgm:prSet presAssocID="{7BF65A79-859C-4062-B122-61AF25D36943}" presName="connectorText" presStyleLbl="sibTrans2D1" presStyleIdx="3" presStyleCnt="4"/>
      <dgm:spPr/>
    </dgm:pt>
    <dgm:pt modelId="{6C682AD4-3770-4019-9A64-2DCC7C101B05}" type="pres">
      <dgm:prSet presAssocID="{30AE38A4-5F7D-4F79-A496-F2B60F0B4193}" presName="node" presStyleLbl="node1" presStyleIdx="4" presStyleCnt="5">
        <dgm:presLayoutVars>
          <dgm:bulletEnabled val="1"/>
        </dgm:presLayoutVars>
      </dgm:prSet>
      <dgm:spPr/>
    </dgm:pt>
  </dgm:ptLst>
  <dgm:cxnLst>
    <dgm:cxn modelId="{7EED1838-F02D-44C0-998D-4C87AC379AEB}" type="presOf" srcId="{A9D5B496-F591-48B7-8995-33959B90A89B}" destId="{8AF7C060-B354-4470-B79C-9C16FD392347}" srcOrd="0" destOrd="0" presId="urn:microsoft.com/office/officeart/2005/8/layout/process2"/>
    <dgm:cxn modelId="{2AE54B39-750A-4BD7-A221-003CF792BADB}" type="presOf" srcId="{C9BF712A-4BEC-420E-8849-2A2A37977686}" destId="{DAC54EBA-BEEB-4929-A578-52FECF51FB43}" srcOrd="0" destOrd="0" presId="urn:microsoft.com/office/officeart/2005/8/layout/process2"/>
    <dgm:cxn modelId="{B7D80E3D-FB99-43F9-8344-A468780FBF48}" type="presOf" srcId="{AB54BBC3-4463-46A5-A8D1-3E5E40901E2A}" destId="{4152C19C-EB2F-4907-B04A-6BAE2C68B9CB}" srcOrd="1" destOrd="0" presId="urn:microsoft.com/office/officeart/2005/8/layout/process2"/>
    <dgm:cxn modelId="{5EA4D43D-9547-4567-AA85-0AB075F0A27A}" srcId="{9D6C73BE-777D-479B-953A-882D277C98BC}" destId="{30AE38A4-5F7D-4F79-A496-F2B60F0B4193}" srcOrd="4" destOrd="0" parTransId="{0A377DF2-BA05-4246-BFB6-3E217B18CAE6}" sibTransId="{E02D547A-DBB8-40AE-8AA1-1ADD141C6FF0}"/>
    <dgm:cxn modelId="{4F92FD42-3B0C-4290-870B-8436ED450E3D}" srcId="{9D6C73BE-777D-479B-953A-882D277C98BC}" destId="{3DCE23C8-B9C5-4733-8302-3586A3362643}" srcOrd="3" destOrd="0" parTransId="{5F208265-3BC2-450E-A855-C0D3C18864E8}" sibTransId="{7BF65A79-859C-4062-B122-61AF25D36943}"/>
    <dgm:cxn modelId="{BEE09C66-B593-4DFF-9C40-A8C7F9ECFEBE}" type="presOf" srcId="{C9BF712A-4BEC-420E-8849-2A2A37977686}" destId="{CCB235F0-CA73-4D3D-B4F5-D6C7274BC5E2}" srcOrd="1" destOrd="0" presId="urn:microsoft.com/office/officeart/2005/8/layout/process2"/>
    <dgm:cxn modelId="{500EC15A-67E3-4BD0-837A-69E8DCA615DB}" type="presOf" srcId="{30AE38A4-5F7D-4F79-A496-F2B60F0B4193}" destId="{6C682AD4-3770-4019-9A64-2DCC7C101B05}" srcOrd="0" destOrd="0" presId="urn:microsoft.com/office/officeart/2005/8/layout/process2"/>
    <dgm:cxn modelId="{FE63917E-EB77-4AD5-BC8B-ADF8EFEC8AFC}" type="presOf" srcId="{9D6C73BE-777D-479B-953A-882D277C98BC}" destId="{BBE0F268-675F-4A76-A2D7-46E807C2581E}" srcOrd="0" destOrd="0" presId="urn:microsoft.com/office/officeart/2005/8/layout/process2"/>
    <dgm:cxn modelId="{32DD6590-B785-47E5-B0D2-97034EADE962}" type="presOf" srcId="{84A6D295-8060-4D01-8851-93F41210ED30}" destId="{6378F825-D338-4B31-873E-B0268030B5A6}" srcOrd="0" destOrd="0" presId="urn:microsoft.com/office/officeart/2005/8/layout/process2"/>
    <dgm:cxn modelId="{47350292-8A20-4808-A679-0E34D0E2C2B1}" type="presOf" srcId="{83E1BEAD-8C46-42A5-849A-3F821B909061}" destId="{BA6B5953-1D96-47FC-9AAC-410FD316697C}" srcOrd="1" destOrd="0" presId="urn:microsoft.com/office/officeart/2005/8/layout/process2"/>
    <dgm:cxn modelId="{8AF3ED94-CEF5-41B3-A738-28E7380B8D93}" type="presOf" srcId="{83E1BEAD-8C46-42A5-849A-3F821B909061}" destId="{7ED92423-761A-44CD-A593-E16B48618D5E}" srcOrd="0" destOrd="0" presId="urn:microsoft.com/office/officeart/2005/8/layout/process2"/>
    <dgm:cxn modelId="{E7DFD2A0-EF7F-4B3D-9970-FB3CBEBE9EFF}" type="presOf" srcId="{7BF65A79-859C-4062-B122-61AF25D36943}" destId="{83D0F9B6-3BA3-4B5E-969A-17B4B2890850}" srcOrd="1" destOrd="0" presId="urn:microsoft.com/office/officeart/2005/8/layout/process2"/>
    <dgm:cxn modelId="{751D43A8-55B2-431D-94DA-E770A1D0F395}" type="presOf" srcId="{F384E972-18F9-40EE-BCF7-566B10FD05AD}" destId="{294444A0-D4E6-4211-99D4-32FF50AD2385}" srcOrd="0" destOrd="0" presId="urn:microsoft.com/office/officeart/2005/8/layout/process2"/>
    <dgm:cxn modelId="{9F5D41AB-6426-4D06-9BDD-558B70E9BCA9}" srcId="{9D6C73BE-777D-479B-953A-882D277C98BC}" destId="{A9D5B496-F591-48B7-8995-33959B90A89B}" srcOrd="1" destOrd="0" parTransId="{584563EE-BBD3-4721-9D38-3DC01CF3B45B}" sibTransId="{83E1BEAD-8C46-42A5-849A-3F821B909061}"/>
    <dgm:cxn modelId="{3B7ED9AF-2570-40D1-8154-62FE13CF3338}" type="presOf" srcId="{AB54BBC3-4463-46A5-A8D1-3E5E40901E2A}" destId="{9C50B21E-935E-4F39-A2F9-E0B343314053}" srcOrd="0" destOrd="0" presId="urn:microsoft.com/office/officeart/2005/8/layout/process2"/>
    <dgm:cxn modelId="{4CFC69C5-3C15-47BA-B092-377D7FEAB0C9}" type="presOf" srcId="{3DCE23C8-B9C5-4733-8302-3586A3362643}" destId="{918D56C9-319D-4F0E-B8D5-EE3150249D40}" srcOrd="0" destOrd="0" presId="urn:microsoft.com/office/officeart/2005/8/layout/process2"/>
    <dgm:cxn modelId="{91BD83C5-6E6D-4262-B9C9-FC50DEF042F8}" type="presOf" srcId="{7BF65A79-859C-4062-B122-61AF25D36943}" destId="{D79F88BE-8028-40CB-A57E-244DB36E3C6B}" srcOrd="0" destOrd="0" presId="urn:microsoft.com/office/officeart/2005/8/layout/process2"/>
    <dgm:cxn modelId="{B31E34EA-6A0D-4B6B-9702-A46AB1AEB560}" srcId="{9D6C73BE-777D-479B-953A-882D277C98BC}" destId="{84A6D295-8060-4D01-8851-93F41210ED30}" srcOrd="0" destOrd="0" parTransId="{ACFB5860-74DB-4E19-A90E-F7A2C4F2BD82}" sibTransId="{AB54BBC3-4463-46A5-A8D1-3E5E40901E2A}"/>
    <dgm:cxn modelId="{412FD0F7-D691-4101-BC37-0094C0773194}" srcId="{9D6C73BE-777D-479B-953A-882D277C98BC}" destId="{F384E972-18F9-40EE-BCF7-566B10FD05AD}" srcOrd="2" destOrd="0" parTransId="{51790FC2-87F6-40DA-8B4C-E980929E13C7}" sibTransId="{C9BF712A-4BEC-420E-8849-2A2A37977686}"/>
    <dgm:cxn modelId="{CAD274E3-0D51-4C18-AB66-071D70C34E98}" type="presParOf" srcId="{BBE0F268-675F-4A76-A2D7-46E807C2581E}" destId="{6378F825-D338-4B31-873E-B0268030B5A6}" srcOrd="0" destOrd="0" presId="urn:microsoft.com/office/officeart/2005/8/layout/process2"/>
    <dgm:cxn modelId="{608F427A-0CEB-49A9-B5F4-5EC68B780665}" type="presParOf" srcId="{BBE0F268-675F-4A76-A2D7-46E807C2581E}" destId="{9C50B21E-935E-4F39-A2F9-E0B343314053}" srcOrd="1" destOrd="0" presId="urn:microsoft.com/office/officeart/2005/8/layout/process2"/>
    <dgm:cxn modelId="{3AA11E82-B254-4AE5-86B7-7C6679C5A337}" type="presParOf" srcId="{9C50B21E-935E-4F39-A2F9-E0B343314053}" destId="{4152C19C-EB2F-4907-B04A-6BAE2C68B9CB}" srcOrd="0" destOrd="0" presId="urn:microsoft.com/office/officeart/2005/8/layout/process2"/>
    <dgm:cxn modelId="{4125FF09-223D-40AC-9BBF-C6EE3C716B92}" type="presParOf" srcId="{BBE0F268-675F-4A76-A2D7-46E807C2581E}" destId="{8AF7C060-B354-4470-B79C-9C16FD392347}" srcOrd="2" destOrd="0" presId="urn:microsoft.com/office/officeart/2005/8/layout/process2"/>
    <dgm:cxn modelId="{14D163B2-1671-4127-AF68-8B51E1D6670A}" type="presParOf" srcId="{BBE0F268-675F-4A76-A2D7-46E807C2581E}" destId="{7ED92423-761A-44CD-A593-E16B48618D5E}" srcOrd="3" destOrd="0" presId="urn:microsoft.com/office/officeart/2005/8/layout/process2"/>
    <dgm:cxn modelId="{B568962C-72F7-49CA-98D2-C837B092D735}" type="presParOf" srcId="{7ED92423-761A-44CD-A593-E16B48618D5E}" destId="{BA6B5953-1D96-47FC-9AAC-410FD316697C}" srcOrd="0" destOrd="0" presId="urn:microsoft.com/office/officeart/2005/8/layout/process2"/>
    <dgm:cxn modelId="{7EE2BF15-4C8A-4810-9630-BE7FA14A78B2}" type="presParOf" srcId="{BBE0F268-675F-4A76-A2D7-46E807C2581E}" destId="{294444A0-D4E6-4211-99D4-32FF50AD2385}" srcOrd="4" destOrd="0" presId="urn:microsoft.com/office/officeart/2005/8/layout/process2"/>
    <dgm:cxn modelId="{FCC37ED2-7BD3-42AD-ACFA-A27B4DC4853F}" type="presParOf" srcId="{BBE0F268-675F-4A76-A2D7-46E807C2581E}" destId="{DAC54EBA-BEEB-4929-A578-52FECF51FB43}" srcOrd="5" destOrd="0" presId="urn:microsoft.com/office/officeart/2005/8/layout/process2"/>
    <dgm:cxn modelId="{F7018EDB-400E-401D-A42F-3E40DC71F7A3}" type="presParOf" srcId="{DAC54EBA-BEEB-4929-A578-52FECF51FB43}" destId="{CCB235F0-CA73-4D3D-B4F5-D6C7274BC5E2}" srcOrd="0" destOrd="0" presId="urn:microsoft.com/office/officeart/2005/8/layout/process2"/>
    <dgm:cxn modelId="{D10117FB-3988-4305-8CD7-E81C208B4AFB}" type="presParOf" srcId="{BBE0F268-675F-4A76-A2D7-46E807C2581E}" destId="{918D56C9-319D-4F0E-B8D5-EE3150249D40}" srcOrd="6" destOrd="0" presId="urn:microsoft.com/office/officeart/2005/8/layout/process2"/>
    <dgm:cxn modelId="{C0A0B58A-CEC4-43D7-99E7-BF68EEA56CCD}" type="presParOf" srcId="{BBE0F268-675F-4A76-A2D7-46E807C2581E}" destId="{D79F88BE-8028-40CB-A57E-244DB36E3C6B}" srcOrd="7" destOrd="0" presId="urn:microsoft.com/office/officeart/2005/8/layout/process2"/>
    <dgm:cxn modelId="{6BE8B9C7-6D9C-482C-A096-60899344D3A5}" type="presParOf" srcId="{D79F88BE-8028-40CB-A57E-244DB36E3C6B}" destId="{83D0F9B6-3BA3-4B5E-969A-17B4B2890850}" srcOrd="0" destOrd="0" presId="urn:microsoft.com/office/officeart/2005/8/layout/process2"/>
    <dgm:cxn modelId="{2DB5002B-32B3-4EC1-A432-18F70C0438B1}" type="presParOf" srcId="{BBE0F268-675F-4A76-A2D7-46E807C2581E}" destId="{6C682AD4-3770-4019-9A64-2DCC7C101B05}"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D6C73BE-777D-479B-953A-882D277C98BC}"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zh-TW" altLang="en-US"/>
        </a:p>
      </dgm:t>
    </dgm:pt>
    <dgm:pt modelId="{84A6D295-8060-4D01-8851-93F41210ED30}">
      <dgm:prSet phldrT="[文字]" custT="1"/>
      <dgm:spPr/>
      <dgm:t>
        <a:bodyPr/>
        <a:lstStyle/>
        <a:p>
          <a:pPr>
            <a:lnSpc>
              <a:spcPct val="100000"/>
            </a:lnSpc>
            <a:spcAft>
              <a:spcPts val="0"/>
            </a:spcAft>
          </a:pPr>
          <a:r>
            <a:rPr lang="zh-TW" altLang="en-US" sz="2000" b="1" dirty="0">
              <a:latin typeface="微軟正黑體" panose="020B0604030504040204" pitchFamily="34" charset="-120"/>
              <a:ea typeface="微軟正黑體" panose="020B0604030504040204" pitchFamily="34" charset="-120"/>
            </a:rPr>
            <a:t>用戶委託</a:t>
          </a:r>
          <a:endParaRPr lang="en-US" altLang="zh-TW" sz="2000" b="1" dirty="0">
            <a:latin typeface="微軟正黑體" panose="020B0604030504040204" pitchFamily="34" charset="-120"/>
            <a:ea typeface="微軟正黑體" panose="020B0604030504040204" pitchFamily="34" charset="-120"/>
          </a:endParaRPr>
        </a:p>
        <a:p>
          <a:pPr>
            <a:lnSpc>
              <a:spcPct val="100000"/>
            </a:lnSpc>
            <a:spcAft>
              <a:spcPts val="0"/>
            </a:spcAft>
          </a:pPr>
          <a:r>
            <a:rPr lang="zh-TW" altLang="en-US" sz="2000" b="1" dirty="0">
              <a:latin typeface="微軟正黑體" panose="020B0604030504040204" pitchFamily="34" charset="-120"/>
              <a:ea typeface="微軟正黑體" panose="020B0604030504040204" pitchFamily="34" charset="-120"/>
            </a:rPr>
            <a:t>承裝業</a:t>
          </a:r>
        </a:p>
      </dgm:t>
    </dgm:pt>
    <dgm:pt modelId="{ACFB5860-74DB-4E19-A90E-F7A2C4F2BD82}" type="parTrans" cxnId="{B31E34EA-6A0D-4B6B-9702-A46AB1AEB560}">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AB54BBC3-4463-46A5-A8D1-3E5E40901E2A}" type="sibTrans" cxnId="{B31E34EA-6A0D-4B6B-9702-A46AB1AEB560}">
      <dgm:prSet custT="1"/>
      <dgm:spPr/>
      <dgm:t>
        <a:bodyPr/>
        <a:lstStyle/>
        <a:p>
          <a:endParaRPr lang="zh-TW" altLang="en-US" sz="1100" b="1">
            <a:latin typeface="微軟正黑體" panose="020B0604030504040204" pitchFamily="34" charset="-120"/>
            <a:ea typeface="微軟正黑體" panose="020B0604030504040204" pitchFamily="34" charset="-120"/>
          </a:endParaRPr>
        </a:p>
      </dgm:t>
    </dgm:pt>
    <dgm:pt modelId="{A9D5B496-F591-48B7-8995-33959B90A89B}">
      <dgm:prSet phldrT="[文字]" custT="1"/>
      <dgm:spPr>
        <a:ln w="38100">
          <a:solidFill>
            <a:srgbClr val="FF7C80"/>
          </a:solidFill>
          <a:prstDash val="sysDot"/>
        </a:ln>
      </dgm:spPr>
      <dgm:t>
        <a:bodyPr/>
        <a:lstStyle/>
        <a:p>
          <a:pPr>
            <a:spcAft>
              <a:spcPts val="0"/>
            </a:spcAft>
          </a:pPr>
          <a:r>
            <a:rPr lang="zh-TW" altLang="en-US" sz="2000" b="1" dirty="0">
              <a:latin typeface="微軟正黑體" panose="020B0604030504040204" pitchFamily="34" charset="-120"/>
              <a:ea typeface="微軟正黑體" panose="020B0604030504040204" pitchFamily="34" charset="-120"/>
            </a:rPr>
            <a:t>表外管</a:t>
          </a:r>
          <a:endParaRPr lang="en-US" altLang="zh-TW" sz="2000" b="1" dirty="0">
            <a:latin typeface="微軟正黑體" panose="020B0604030504040204" pitchFamily="34" charset="-120"/>
            <a:ea typeface="微軟正黑體" panose="020B0604030504040204" pitchFamily="34" charset="-120"/>
          </a:endParaRPr>
        </a:p>
        <a:p>
          <a:pPr>
            <a:spcAft>
              <a:spcPts val="0"/>
            </a:spcAft>
          </a:pPr>
          <a:r>
            <a:rPr lang="zh-TW" altLang="en-US" sz="2000" b="1" dirty="0">
              <a:latin typeface="微軟正黑體" panose="020B0604030504040204" pitchFamily="34" charset="-120"/>
              <a:ea typeface="微軟正黑體" panose="020B0604030504040204" pitchFamily="34" charset="-120"/>
            </a:rPr>
            <a:t>設計報價</a:t>
          </a:r>
        </a:p>
      </dgm:t>
    </dgm:pt>
    <dgm:pt modelId="{584563EE-BBD3-4721-9D38-3DC01CF3B45B}" type="parTrans" cxnId="{9F5D41AB-6426-4D06-9BDD-558B70E9BCA9}">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83E1BEAD-8C46-42A5-849A-3F821B909061}" type="sibTrans" cxnId="{9F5D41AB-6426-4D06-9BDD-558B70E9BCA9}">
      <dgm:prSet custT="1"/>
      <dgm:spPr/>
      <dgm:t>
        <a:bodyPr/>
        <a:lstStyle/>
        <a:p>
          <a:endParaRPr lang="zh-TW" altLang="en-US" sz="1100" b="1">
            <a:latin typeface="微軟正黑體" panose="020B0604030504040204" pitchFamily="34" charset="-120"/>
            <a:ea typeface="微軟正黑體" panose="020B0604030504040204" pitchFamily="34" charset="-120"/>
          </a:endParaRPr>
        </a:p>
      </dgm:t>
    </dgm:pt>
    <dgm:pt modelId="{F384E972-18F9-40EE-BCF7-566B10FD05AD}">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繳費</a:t>
          </a:r>
        </a:p>
      </dgm:t>
    </dgm:pt>
    <dgm:pt modelId="{51790FC2-87F6-40DA-8B4C-E980929E13C7}" type="parTrans" cxnId="{412FD0F7-D691-4101-BC37-0094C0773194}">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C9BF712A-4BEC-420E-8849-2A2A37977686}" type="sibTrans" cxnId="{412FD0F7-D691-4101-BC37-0094C0773194}">
      <dgm:prSet custT="1"/>
      <dgm:spPr/>
      <dgm:t>
        <a:bodyPr/>
        <a:lstStyle/>
        <a:p>
          <a:endParaRPr lang="zh-TW" altLang="en-US" sz="1100" b="1">
            <a:latin typeface="微軟正黑體" panose="020B0604030504040204" pitchFamily="34" charset="-120"/>
            <a:ea typeface="微軟正黑體" panose="020B0604030504040204" pitchFamily="34" charset="-120"/>
          </a:endParaRPr>
        </a:p>
      </dgm:t>
    </dgm:pt>
    <dgm:pt modelId="{3DCE23C8-B9C5-4733-8302-3586A3362643}">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施工</a:t>
          </a:r>
        </a:p>
      </dgm:t>
    </dgm:pt>
    <dgm:pt modelId="{5F208265-3BC2-450E-A855-C0D3C18864E8}" type="parTrans" cxnId="{4F92FD42-3B0C-4290-870B-8436ED450E3D}">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7BF65A79-859C-4062-B122-61AF25D36943}" type="sibTrans" cxnId="{4F92FD42-3B0C-4290-870B-8436ED450E3D}">
      <dgm:prSet custT="1"/>
      <dgm:spPr/>
      <dgm:t>
        <a:bodyPr/>
        <a:lstStyle/>
        <a:p>
          <a:endParaRPr lang="zh-TW" altLang="en-US" sz="1100" b="1">
            <a:latin typeface="微軟正黑體" panose="020B0604030504040204" pitchFamily="34" charset="-120"/>
            <a:ea typeface="微軟正黑體" panose="020B0604030504040204" pitchFamily="34" charset="-120"/>
          </a:endParaRPr>
        </a:p>
      </dgm:t>
    </dgm:pt>
    <dgm:pt modelId="{30AE38A4-5F7D-4F79-A496-F2B60F0B4193}">
      <dgm:prSet phldrT="[文字]" custT="1"/>
      <dgm:spPr/>
      <dgm:t>
        <a:bodyPr/>
        <a:lstStyle/>
        <a:p>
          <a:pPr marL="0" lvl="0" algn="ctr" defTabSz="889000">
            <a:lnSpc>
              <a:spcPct val="90000"/>
            </a:lnSpc>
            <a:spcBef>
              <a:spcPct val="0"/>
            </a:spcBef>
            <a:spcAft>
              <a:spcPts val="0"/>
            </a:spcAft>
            <a:buNone/>
          </a:pPr>
          <a:r>
            <a:rPr lang="zh-TW" altLang="en-US" sz="2000" b="1" kern="1200" dirty="0">
              <a:solidFill>
                <a:prstClr val="white"/>
              </a:solidFill>
              <a:latin typeface="微軟正黑體" panose="020B0604030504040204" pitchFamily="34" charset="-120"/>
              <a:ea typeface="微軟正黑體" panose="020B0604030504040204" pitchFamily="34" charset="-120"/>
              <a:cs typeface="+mn-cs"/>
            </a:rPr>
            <a:t>掛表供氣</a:t>
          </a:r>
        </a:p>
      </dgm:t>
    </dgm:pt>
    <dgm:pt modelId="{0A377DF2-BA05-4246-BFB6-3E217B18CAE6}" type="parTrans" cxnId="{5EA4D43D-9547-4567-AA85-0AB075F0A27A}">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E02D547A-DBB8-40AE-8AA1-1ADD141C6FF0}" type="sibTrans" cxnId="{5EA4D43D-9547-4567-AA85-0AB075F0A27A}">
      <dgm:prSet custT="1"/>
      <dgm:spPr/>
      <dgm:t>
        <a:bodyPr/>
        <a:lstStyle/>
        <a:p>
          <a:endParaRPr lang="zh-TW" altLang="en-US" sz="1100" b="1">
            <a:latin typeface="微軟正黑體" panose="020B0604030504040204" pitchFamily="34" charset="-120"/>
            <a:ea typeface="微軟正黑體" panose="020B0604030504040204" pitchFamily="34" charset="-120"/>
          </a:endParaRPr>
        </a:p>
      </dgm:t>
    </dgm:pt>
    <dgm:pt modelId="{E1B4B4F1-2917-4587-95CA-E1B12A1415DC}">
      <dgm:prSet phldrT="[文字]" custT="1"/>
      <dgm:spPr/>
      <dgm:t>
        <a:bodyPr/>
        <a:lstStyle/>
        <a:p>
          <a:pPr marL="0" lvl="0" algn="ctr" defTabSz="889000">
            <a:lnSpc>
              <a:spcPct val="90000"/>
            </a:lnSpc>
            <a:spcBef>
              <a:spcPct val="0"/>
            </a:spcBef>
            <a:spcAft>
              <a:spcPts val="0"/>
            </a:spcAft>
            <a:buNone/>
          </a:pPr>
          <a:r>
            <a:rPr lang="zh-TW" altLang="en-US" sz="2000" b="1" kern="1200" dirty="0">
              <a:solidFill>
                <a:prstClr val="white"/>
              </a:solidFill>
              <a:latin typeface="微軟正黑體" panose="020B0604030504040204" pitchFamily="34" charset="-120"/>
              <a:ea typeface="微軟正黑體" panose="020B0604030504040204" pitchFamily="34" charset="-120"/>
              <a:cs typeface="+mn-cs"/>
            </a:rPr>
            <a:t>承裝業    申請</a:t>
          </a:r>
        </a:p>
      </dgm:t>
    </dgm:pt>
    <dgm:pt modelId="{7965A8D5-3F28-44F6-B7DE-B715A332393F}" type="parTrans" cxnId="{71FCF7CD-D2E7-4A0B-B549-8B7CFA2E317C}">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AA939134-E4C3-414B-A5B7-FB38E4A0BA3F}" type="sibTrans" cxnId="{71FCF7CD-D2E7-4A0B-B549-8B7CFA2E317C}">
      <dgm:prSet custT="1"/>
      <dgm:spPr/>
      <dgm:t>
        <a:bodyPr/>
        <a:lstStyle/>
        <a:p>
          <a:endParaRPr lang="zh-TW" altLang="en-US" sz="1000">
            <a:latin typeface="微軟正黑體" panose="020B0604030504040204" pitchFamily="34" charset="-120"/>
            <a:ea typeface="微軟正黑體" panose="020B0604030504040204" pitchFamily="34" charset="-120"/>
          </a:endParaRPr>
        </a:p>
      </dgm:t>
    </dgm:pt>
    <dgm:pt modelId="{52BFCC51-D69B-4C47-ACD2-BB4025835BE5}">
      <dgm:prSet phldrT="[文字]" custT="1"/>
      <dgm:spPr>
        <a:ln w="38100">
          <a:solidFill>
            <a:srgbClr val="FF7C80"/>
          </a:solidFill>
          <a:prstDash val="sysDot"/>
        </a:ln>
      </dgm:spPr>
      <dgm:t>
        <a:bodyPr/>
        <a:lstStyle/>
        <a:p>
          <a:pPr>
            <a:spcAft>
              <a:spcPts val="0"/>
            </a:spcAft>
          </a:pPr>
          <a:r>
            <a:rPr lang="zh-TW" altLang="en-US" sz="2000" b="1" dirty="0">
              <a:latin typeface="微軟正黑體" panose="020B0604030504040204" pitchFamily="34" charset="-120"/>
              <a:ea typeface="微軟正黑體" panose="020B0604030504040204" pitchFamily="34" charset="-120"/>
            </a:rPr>
            <a:t>表內管</a:t>
          </a:r>
          <a:endParaRPr lang="en-US" altLang="zh-TW" sz="2000" b="1" dirty="0">
            <a:latin typeface="微軟正黑體" panose="020B0604030504040204" pitchFamily="34" charset="-120"/>
            <a:ea typeface="微軟正黑體" panose="020B0604030504040204" pitchFamily="34" charset="-120"/>
          </a:endParaRPr>
        </a:p>
        <a:p>
          <a:pPr>
            <a:spcAft>
              <a:spcPts val="0"/>
            </a:spcAft>
          </a:pPr>
          <a:r>
            <a:rPr lang="zh-TW" altLang="en-US" sz="2000" b="1" dirty="0">
              <a:latin typeface="微軟正黑體" panose="020B0604030504040204" pitchFamily="34" charset="-120"/>
              <a:ea typeface="微軟正黑體" panose="020B0604030504040204" pitchFamily="34" charset="-120"/>
            </a:rPr>
            <a:t>竣工檢查</a:t>
          </a:r>
        </a:p>
      </dgm:t>
    </dgm:pt>
    <dgm:pt modelId="{3EA10612-E7CA-47E8-8527-0F3130D27BAF}" type="parTrans" cxnId="{A22A3428-3198-4F79-B6CF-1223031CE842}">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90ACE75E-4729-42FA-B03D-7A8271E5E4E6}" type="sibTrans" cxnId="{A22A3428-3198-4F79-B6CF-1223031CE842}">
      <dgm:prSet custT="1"/>
      <dgm:spPr/>
      <dgm:t>
        <a:bodyPr/>
        <a:lstStyle/>
        <a:p>
          <a:endParaRPr lang="zh-TW" altLang="en-US" sz="1000">
            <a:latin typeface="微軟正黑體" panose="020B0604030504040204" pitchFamily="34" charset="-120"/>
            <a:ea typeface="微軟正黑體" panose="020B0604030504040204" pitchFamily="34" charset="-120"/>
          </a:endParaRPr>
        </a:p>
      </dgm:t>
    </dgm:pt>
    <dgm:pt modelId="{17A0B430-0ABA-4D01-B15A-B8A4A238EB0F}">
      <dgm:prSet phldrT="[文字]" custT="1"/>
      <dgm:spPr>
        <a:ln w="38100">
          <a:solidFill>
            <a:srgbClr val="FF7C80"/>
          </a:solidFill>
          <a:prstDash val="sysDot"/>
        </a:ln>
      </dgm:spPr>
      <dgm:t>
        <a:bodyPr/>
        <a:lstStyle/>
        <a:p>
          <a:pPr marL="0" lvl="0" algn="ctr" defTabSz="889000">
            <a:lnSpc>
              <a:spcPct val="90000"/>
            </a:lnSpc>
            <a:spcBef>
              <a:spcPct val="0"/>
            </a:spcBef>
            <a:spcAft>
              <a:spcPts val="0"/>
            </a:spcAft>
            <a:buNone/>
          </a:pPr>
          <a:r>
            <a:rPr lang="zh-TW" altLang="en-US" sz="2000" b="1" kern="1200" dirty="0">
              <a:solidFill>
                <a:prstClr val="white"/>
              </a:solidFill>
              <a:latin typeface="微軟正黑體" panose="020B0604030504040204" pitchFamily="34" charset="-120"/>
              <a:ea typeface="微軟正黑體" panose="020B0604030504040204" pitchFamily="34" charset="-120"/>
              <a:cs typeface="+mn-cs"/>
            </a:rPr>
            <a:t>表內管   審圖</a:t>
          </a:r>
        </a:p>
      </dgm:t>
    </dgm:pt>
    <dgm:pt modelId="{3D8A50B1-5D36-4237-848C-2917A8751539}" type="parTrans" cxnId="{73A7AE31-F232-4FC0-9197-074BD8CAF23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22E9828-758E-4462-8813-E2F0FB51531E}" type="sibTrans" cxnId="{73A7AE31-F232-4FC0-9197-074BD8CAF23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5E9E32-3563-47C3-B8E2-B6FB6F2A6AED}" type="pres">
      <dgm:prSet presAssocID="{9D6C73BE-777D-479B-953A-882D277C98BC}" presName="diagram" presStyleCnt="0">
        <dgm:presLayoutVars>
          <dgm:dir/>
          <dgm:resizeHandles val="exact"/>
        </dgm:presLayoutVars>
      </dgm:prSet>
      <dgm:spPr/>
    </dgm:pt>
    <dgm:pt modelId="{1E0C02E3-3662-4974-AF06-13EE8755D247}" type="pres">
      <dgm:prSet presAssocID="{84A6D295-8060-4D01-8851-93F41210ED30}" presName="node" presStyleLbl="node1" presStyleIdx="0" presStyleCnt="8">
        <dgm:presLayoutVars>
          <dgm:bulletEnabled val="1"/>
        </dgm:presLayoutVars>
      </dgm:prSet>
      <dgm:spPr/>
    </dgm:pt>
    <dgm:pt modelId="{5FDA9DEC-5AA2-4BC8-8BAD-2387E30C37C4}" type="pres">
      <dgm:prSet presAssocID="{AB54BBC3-4463-46A5-A8D1-3E5E40901E2A}" presName="sibTrans" presStyleLbl="sibTrans2D1" presStyleIdx="0" presStyleCnt="7"/>
      <dgm:spPr/>
    </dgm:pt>
    <dgm:pt modelId="{64BB642C-507D-403F-AB32-BC5E67EEC0B2}" type="pres">
      <dgm:prSet presAssocID="{AB54BBC3-4463-46A5-A8D1-3E5E40901E2A}" presName="connectorText" presStyleLbl="sibTrans2D1" presStyleIdx="0" presStyleCnt="7"/>
      <dgm:spPr/>
    </dgm:pt>
    <dgm:pt modelId="{D8CF37C2-A21B-47D3-B630-DF89B3700634}" type="pres">
      <dgm:prSet presAssocID="{E1B4B4F1-2917-4587-95CA-E1B12A1415DC}" presName="node" presStyleLbl="node1" presStyleIdx="1" presStyleCnt="8" custScaleX="101272">
        <dgm:presLayoutVars>
          <dgm:bulletEnabled val="1"/>
        </dgm:presLayoutVars>
      </dgm:prSet>
      <dgm:spPr/>
    </dgm:pt>
    <dgm:pt modelId="{A193BC75-BBA8-436E-9584-71D0268E13A8}" type="pres">
      <dgm:prSet presAssocID="{AA939134-E4C3-414B-A5B7-FB38E4A0BA3F}" presName="sibTrans" presStyleLbl="sibTrans2D1" presStyleIdx="1" presStyleCnt="7"/>
      <dgm:spPr/>
    </dgm:pt>
    <dgm:pt modelId="{1923087D-C868-4FCD-96EB-FEE827C2B27D}" type="pres">
      <dgm:prSet presAssocID="{AA939134-E4C3-414B-A5B7-FB38E4A0BA3F}" presName="connectorText" presStyleLbl="sibTrans2D1" presStyleIdx="1" presStyleCnt="7"/>
      <dgm:spPr/>
    </dgm:pt>
    <dgm:pt modelId="{55702106-D2F6-4570-A08A-35C053962D16}" type="pres">
      <dgm:prSet presAssocID="{17A0B430-0ABA-4D01-B15A-B8A4A238EB0F}" presName="node" presStyleLbl="node1" presStyleIdx="2" presStyleCnt="8">
        <dgm:presLayoutVars>
          <dgm:bulletEnabled val="1"/>
        </dgm:presLayoutVars>
      </dgm:prSet>
      <dgm:spPr/>
    </dgm:pt>
    <dgm:pt modelId="{F42302F4-FB3B-44D3-8C26-D8D263B48AF4}" type="pres">
      <dgm:prSet presAssocID="{822E9828-758E-4462-8813-E2F0FB51531E}" presName="sibTrans" presStyleLbl="sibTrans2D1" presStyleIdx="2" presStyleCnt="7"/>
      <dgm:spPr/>
    </dgm:pt>
    <dgm:pt modelId="{E2CF6565-369A-493C-A211-7AA23409E5FD}" type="pres">
      <dgm:prSet presAssocID="{822E9828-758E-4462-8813-E2F0FB51531E}" presName="connectorText" presStyleLbl="sibTrans2D1" presStyleIdx="2" presStyleCnt="7"/>
      <dgm:spPr/>
    </dgm:pt>
    <dgm:pt modelId="{17FE5045-0461-491C-BA45-B1B61F44C7E6}" type="pres">
      <dgm:prSet presAssocID="{A9D5B496-F591-48B7-8995-33959B90A89B}" presName="node" presStyleLbl="node1" presStyleIdx="3" presStyleCnt="8">
        <dgm:presLayoutVars>
          <dgm:bulletEnabled val="1"/>
        </dgm:presLayoutVars>
      </dgm:prSet>
      <dgm:spPr/>
    </dgm:pt>
    <dgm:pt modelId="{CE21DFA5-DF40-4E22-81AF-C54807F91BFE}" type="pres">
      <dgm:prSet presAssocID="{83E1BEAD-8C46-42A5-849A-3F821B909061}" presName="sibTrans" presStyleLbl="sibTrans2D1" presStyleIdx="3" presStyleCnt="7"/>
      <dgm:spPr/>
    </dgm:pt>
    <dgm:pt modelId="{4120A5F6-B60F-40A5-81FC-C1D49CE8328C}" type="pres">
      <dgm:prSet presAssocID="{83E1BEAD-8C46-42A5-849A-3F821B909061}" presName="connectorText" presStyleLbl="sibTrans2D1" presStyleIdx="3" presStyleCnt="7"/>
      <dgm:spPr/>
    </dgm:pt>
    <dgm:pt modelId="{E20FD705-A68F-4EE7-9A71-6207F512FDF8}" type="pres">
      <dgm:prSet presAssocID="{F384E972-18F9-40EE-BCF7-566B10FD05AD}" presName="node" presStyleLbl="node1" presStyleIdx="4" presStyleCnt="8">
        <dgm:presLayoutVars>
          <dgm:bulletEnabled val="1"/>
        </dgm:presLayoutVars>
      </dgm:prSet>
      <dgm:spPr/>
    </dgm:pt>
    <dgm:pt modelId="{489A6BBF-408F-41DB-A44A-B3B5DDA3EE24}" type="pres">
      <dgm:prSet presAssocID="{C9BF712A-4BEC-420E-8849-2A2A37977686}" presName="sibTrans" presStyleLbl="sibTrans2D1" presStyleIdx="4" presStyleCnt="7"/>
      <dgm:spPr/>
    </dgm:pt>
    <dgm:pt modelId="{410E960C-04A1-4D01-B145-C605AAC31E27}" type="pres">
      <dgm:prSet presAssocID="{C9BF712A-4BEC-420E-8849-2A2A37977686}" presName="connectorText" presStyleLbl="sibTrans2D1" presStyleIdx="4" presStyleCnt="7"/>
      <dgm:spPr/>
    </dgm:pt>
    <dgm:pt modelId="{E4A11DAE-6023-4273-BDD9-52404F0ED4C5}" type="pres">
      <dgm:prSet presAssocID="{3DCE23C8-B9C5-4733-8302-3586A3362643}" presName="node" presStyleLbl="node1" presStyleIdx="5" presStyleCnt="8">
        <dgm:presLayoutVars>
          <dgm:bulletEnabled val="1"/>
        </dgm:presLayoutVars>
      </dgm:prSet>
      <dgm:spPr/>
    </dgm:pt>
    <dgm:pt modelId="{346E093B-80F7-44AE-A656-CE102EBA2D5C}" type="pres">
      <dgm:prSet presAssocID="{7BF65A79-859C-4062-B122-61AF25D36943}" presName="sibTrans" presStyleLbl="sibTrans2D1" presStyleIdx="5" presStyleCnt="7"/>
      <dgm:spPr/>
    </dgm:pt>
    <dgm:pt modelId="{67705F69-32FE-4214-91DF-7978D13FDA1E}" type="pres">
      <dgm:prSet presAssocID="{7BF65A79-859C-4062-B122-61AF25D36943}" presName="connectorText" presStyleLbl="sibTrans2D1" presStyleIdx="5" presStyleCnt="7"/>
      <dgm:spPr/>
    </dgm:pt>
    <dgm:pt modelId="{D6751DAC-6ECF-49E7-B6DD-89E734B274A4}" type="pres">
      <dgm:prSet presAssocID="{52BFCC51-D69B-4C47-ACD2-BB4025835BE5}" presName="node" presStyleLbl="node1" presStyleIdx="6" presStyleCnt="8">
        <dgm:presLayoutVars>
          <dgm:bulletEnabled val="1"/>
        </dgm:presLayoutVars>
      </dgm:prSet>
      <dgm:spPr/>
    </dgm:pt>
    <dgm:pt modelId="{4844A421-54C0-430A-A58C-9B4B146B6DC3}" type="pres">
      <dgm:prSet presAssocID="{90ACE75E-4729-42FA-B03D-7A8271E5E4E6}" presName="sibTrans" presStyleLbl="sibTrans2D1" presStyleIdx="6" presStyleCnt="7"/>
      <dgm:spPr/>
    </dgm:pt>
    <dgm:pt modelId="{BCE1F0EB-6FCF-40C9-94CF-CFD86C160EC2}" type="pres">
      <dgm:prSet presAssocID="{90ACE75E-4729-42FA-B03D-7A8271E5E4E6}" presName="connectorText" presStyleLbl="sibTrans2D1" presStyleIdx="6" presStyleCnt="7"/>
      <dgm:spPr/>
    </dgm:pt>
    <dgm:pt modelId="{A24D29FB-85A4-49BB-B69D-C54B65CC98CD}" type="pres">
      <dgm:prSet presAssocID="{30AE38A4-5F7D-4F79-A496-F2B60F0B4193}" presName="node" presStyleLbl="node1" presStyleIdx="7" presStyleCnt="8" custScaleY="95446">
        <dgm:presLayoutVars>
          <dgm:bulletEnabled val="1"/>
        </dgm:presLayoutVars>
      </dgm:prSet>
      <dgm:spPr/>
    </dgm:pt>
  </dgm:ptLst>
  <dgm:cxnLst>
    <dgm:cxn modelId="{677BC807-7508-4EAA-AB02-476F680E68EE}" type="presOf" srcId="{90ACE75E-4729-42FA-B03D-7A8271E5E4E6}" destId="{4844A421-54C0-430A-A58C-9B4B146B6DC3}" srcOrd="0" destOrd="0" presId="urn:microsoft.com/office/officeart/2005/8/layout/process5"/>
    <dgm:cxn modelId="{291F2F0A-D3E8-45C9-BFBA-F90ACE27D3C5}" type="presOf" srcId="{C9BF712A-4BEC-420E-8849-2A2A37977686}" destId="{410E960C-04A1-4D01-B145-C605AAC31E27}" srcOrd="1" destOrd="0" presId="urn:microsoft.com/office/officeart/2005/8/layout/process5"/>
    <dgm:cxn modelId="{F49C100D-2D12-4B7B-9DF4-A6873FEA38B6}" type="presOf" srcId="{822E9828-758E-4462-8813-E2F0FB51531E}" destId="{E2CF6565-369A-493C-A211-7AA23409E5FD}" srcOrd="1" destOrd="0" presId="urn:microsoft.com/office/officeart/2005/8/layout/process5"/>
    <dgm:cxn modelId="{7B22A526-DA38-4FBD-B030-E21EF1B3E601}" type="presOf" srcId="{84A6D295-8060-4D01-8851-93F41210ED30}" destId="{1E0C02E3-3662-4974-AF06-13EE8755D247}" srcOrd="0" destOrd="0" presId="urn:microsoft.com/office/officeart/2005/8/layout/process5"/>
    <dgm:cxn modelId="{A22A3428-3198-4F79-B6CF-1223031CE842}" srcId="{9D6C73BE-777D-479B-953A-882D277C98BC}" destId="{52BFCC51-D69B-4C47-ACD2-BB4025835BE5}" srcOrd="6" destOrd="0" parTransId="{3EA10612-E7CA-47E8-8527-0F3130D27BAF}" sibTransId="{90ACE75E-4729-42FA-B03D-7A8271E5E4E6}"/>
    <dgm:cxn modelId="{4926A32A-4EC3-4818-9433-0D5230C2C6E3}" type="presOf" srcId="{83E1BEAD-8C46-42A5-849A-3F821B909061}" destId="{CE21DFA5-DF40-4E22-81AF-C54807F91BFE}" srcOrd="0" destOrd="0" presId="urn:microsoft.com/office/officeart/2005/8/layout/process5"/>
    <dgm:cxn modelId="{73A7AE31-F232-4FC0-9197-074BD8CAF234}" srcId="{9D6C73BE-777D-479B-953A-882D277C98BC}" destId="{17A0B430-0ABA-4D01-B15A-B8A4A238EB0F}" srcOrd="2" destOrd="0" parTransId="{3D8A50B1-5D36-4237-848C-2917A8751539}" sibTransId="{822E9828-758E-4462-8813-E2F0FB51531E}"/>
    <dgm:cxn modelId="{5EA4D43D-9547-4567-AA85-0AB075F0A27A}" srcId="{9D6C73BE-777D-479B-953A-882D277C98BC}" destId="{30AE38A4-5F7D-4F79-A496-F2B60F0B4193}" srcOrd="7" destOrd="0" parTransId="{0A377DF2-BA05-4246-BFB6-3E217B18CAE6}" sibTransId="{E02D547A-DBB8-40AE-8AA1-1ADD141C6FF0}"/>
    <dgm:cxn modelId="{B745715C-8905-4BE5-9155-08E33FC57B38}" type="presOf" srcId="{822E9828-758E-4462-8813-E2F0FB51531E}" destId="{F42302F4-FB3B-44D3-8C26-D8D263B48AF4}" srcOrd="0" destOrd="0" presId="urn:microsoft.com/office/officeart/2005/8/layout/process5"/>
    <dgm:cxn modelId="{AC28C05E-BBA4-4F14-B0A5-5557D8BEE7DC}" type="presOf" srcId="{AA939134-E4C3-414B-A5B7-FB38E4A0BA3F}" destId="{A193BC75-BBA8-436E-9584-71D0268E13A8}" srcOrd="0" destOrd="0" presId="urn:microsoft.com/office/officeart/2005/8/layout/process5"/>
    <dgm:cxn modelId="{CB45705F-77D8-40B6-96FD-4237699581C0}" type="presOf" srcId="{AA939134-E4C3-414B-A5B7-FB38E4A0BA3F}" destId="{1923087D-C868-4FCD-96EB-FEE827C2B27D}" srcOrd="1" destOrd="0" presId="urn:microsoft.com/office/officeart/2005/8/layout/process5"/>
    <dgm:cxn modelId="{4F92FD42-3B0C-4290-870B-8436ED450E3D}" srcId="{9D6C73BE-777D-479B-953A-882D277C98BC}" destId="{3DCE23C8-B9C5-4733-8302-3586A3362643}" srcOrd="5" destOrd="0" parTransId="{5F208265-3BC2-450E-A855-C0D3C18864E8}" sibTransId="{7BF65A79-859C-4062-B122-61AF25D36943}"/>
    <dgm:cxn modelId="{8839C879-26D2-4DA2-97D6-E85811199564}" type="presOf" srcId="{17A0B430-0ABA-4D01-B15A-B8A4A238EB0F}" destId="{55702106-D2F6-4570-A08A-35C053962D16}" srcOrd="0" destOrd="0" presId="urn:microsoft.com/office/officeart/2005/8/layout/process5"/>
    <dgm:cxn modelId="{27B34C7E-B8D4-4440-9BF0-475F3EFF1F76}" type="presOf" srcId="{C9BF712A-4BEC-420E-8849-2A2A37977686}" destId="{489A6BBF-408F-41DB-A44A-B3B5DDA3EE24}" srcOrd="0" destOrd="0" presId="urn:microsoft.com/office/officeart/2005/8/layout/process5"/>
    <dgm:cxn modelId="{7420E99A-405F-4F12-A759-6DF74AFDBC0C}" type="presOf" srcId="{AB54BBC3-4463-46A5-A8D1-3E5E40901E2A}" destId="{5FDA9DEC-5AA2-4BC8-8BAD-2387E30C37C4}" srcOrd="0" destOrd="0" presId="urn:microsoft.com/office/officeart/2005/8/layout/process5"/>
    <dgm:cxn modelId="{9F5D41AB-6426-4D06-9BDD-558B70E9BCA9}" srcId="{9D6C73BE-777D-479B-953A-882D277C98BC}" destId="{A9D5B496-F591-48B7-8995-33959B90A89B}" srcOrd="3" destOrd="0" parTransId="{584563EE-BBD3-4721-9D38-3DC01CF3B45B}" sibTransId="{83E1BEAD-8C46-42A5-849A-3F821B909061}"/>
    <dgm:cxn modelId="{8C1A91B3-68AA-40C2-A9C7-50579C130A86}" type="presOf" srcId="{52BFCC51-D69B-4C47-ACD2-BB4025835BE5}" destId="{D6751DAC-6ECF-49E7-B6DD-89E734B274A4}" srcOrd="0" destOrd="0" presId="urn:microsoft.com/office/officeart/2005/8/layout/process5"/>
    <dgm:cxn modelId="{A77570C9-5423-4BE4-81B1-58CF400A6377}" type="presOf" srcId="{7BF65A79-859C-4062-B122-61AF25D36943}" destId="{67705F69-32FE-4214-91DF-7978D13FDA1E}" srcOrd="1" destOrd="0" presId="urn:microsoft.com/office/officeart/2005/8/layout/process5"/>
    <dgm:cxn modelId="{71FCF7CD-D2E7-4A0B-B549-8B7CFA2E317C}" srcId="{9D6C73BE-777D-479B-953A-882D277C98BC}" destId="{E1B4B4F1-2917-4587-95CA-E1B12A1415DC}" srcOrd="1" destOrd="0" parTransId="{7965A8D5-3F28-44F6-B7DE-B715A332393F}" sibTransId="{AA939134-E4C3-414B-A5B7-FB38E4A0BA3F}"/>
    <dgm:cxn modelId="{7E0EE3CE-53AA-4BE9-884D-7389EF3401A6}" type="presOf" srcId="{E1B4B4F1-2917-4587-95CA-E1B12A1415DC}" destId="{D8CF37C2-A21B-47D3-B630-DF89B3700634}" srcOrd="0" destOrd="0" presId="urn:microsoft.com/office/officeart/2005/8/layout/process5"/>
    <dgm:cxn modelId="{C04E18D0-060A-4FDC-9563-BB277C900027}" type="presOf" srcId="{A9D5B496-F591-48B7-8995-33959B90A89B}" destId="{17FE5045-0461-491C-BA45-B1B61F44C7E6}" srcOrd="0" destOrd="0" presId="urn:microsoft.com/office/officeart/2005/8/layout/process5"/>
    <dgm:cxn modelId="{4192AFD1-11BB-4F4C-9E4D-E11717E97469}" type="presOf" srcId="{AB54BBC3-4463-46A5-A8D1-3E5E40901E2A}" destId="{64BB642C-507D-403F-AB32-BC5E67EEC0B2}" srcOrd="1" destOrd="0" presId="urn:microsoft.com/office/officeart/2005/8/layout/process5"/>
    <dgm:cxn modelId="{C4EFECD1-D3B0-4B60-B996-EAA416E52E9D}" type="presOf" srcId="{F384E972-18F9-40EE-BCF7-566B10FD05AD}" destId="{E20FD705-A68F-4EE7-9A71-6207F512FDF8}" srcOrd="0" destOrd="0" presId="urn:microsoft.com/office/officeart/2005/8/layout/process5"/>
    <dgm:cxn modelId="{D7D4BED3-1BEE-49EB-AE1C-5AB632BA1C4B}" type="presOf" srcId="{90ACE75E-4729-42FA-B03D-7A8271E5E4E6}" destId="{BCE1F0EB-6FCF-40C9-94CF-CFD86C160EC2}" srcOrd="1" destOrd="0" presId="urn:microsoft.com/office/officeart/2005/8/layout/process5"/>
    <dgm:cxn modelId="{BBD317E5-CB20-4667-80BC-B2FDEE7AA17A}" type="presOf" srcId="{30AE38A4-5F7D-4F79-A496-F2B60F0B4193}" destId="{A24D29FB-85A4-49BB-B69D-C54B65CC98CD}" srcOrd="0" destOrd="0" presId="urn:microsoft.com/office/officeart/2005/8/layout/process5"/>
    <dgm:cxn modelId="{D72895E5-F522-4751-907E-C92C6FA3F1A9}" type="presOf" srcId="{7BF65A79-859C-4062-B122-61AF25D36943}" destId="{346E093B-80F7-44AE-A656-CE102EBA2D5C}" srcOrd="0" destOrd="0" presId="urn:microsoft.com/office/officeart/2005/8/layout/process5"/>
    <dgm:cxn modelId="{42F29EE8-520D-4411-B1EA-416535E349FE}" type="presOf" srcId="{3DCE23C8-B9C5-4733-8302-3586A3362643}" destId="{E4A11DAE-6023-4273-BDD9-52404F0ED4C5}" srcOrd="0" destOrd="0" presId="urn:microsoft.com/office/officeart/2005/8/layout/process5"/>
    <dgm:cxn modelId="{B31E34EA-6A0D-4B6B-9702-A46AB1AEB560}" srcId="{9D6C73BE-777D-479B-953A-882D277C98BC}" destId="{84A6D295-8060-4D01-8851-93F41210ED30}" srcOrd="0" destOrd="0" parTransId="{ACFB5860-74DB-4E19-A90E-F7A2C4F2BD82}" sibTransId="{AB54BBC3-4463-46A5-A8D1-3E5E40901E2A}"/>
    <dgm:cxn modelId="{582872EB-E159-469F-9C6C-2783125CE385}" type="presOf" srcId="{83E1BEAD-8C46-42A5-849A-3F821B909061}" destId="{4120A5F6-B60F-40A5-81FC-C1D49CE8328C}" srcOrd="1" destOrd="0" presId="urn:microsoft.com/office/officeart/2005/8/layout/process5"/>
    <dgm:cxn modelId="{48E399EF-D5E7-4212-B65C-18232541F25B}" type="presOf" srcId="{9D6C73BE-777D-479B-953A-882D277C98BC}" destId="{F55E9E32-3563-47C3-B8E2-B6FB6F2A6AED}" srcOrd="0" destOrd="0" presId="urn:microsoft.com/office/officeart/2005/8/layout/process5"/>
    <dgm:cxn modelId="{412FD0F7-D691-4101-BC37-0094C0773194}" srcId="{9D6C73BE-777D-479B-953A-882D277C98BC}" destId="{F384E972-18F9-40EE-BCF7-566B10FD05AD}" srcOrd="4" destOrd="0" parTransId="{51790FC2-87F6-40DA-8B4C-E980929E13C7}" sibTransId="{C9BF712A-4BEC-420E-8849-2A2A37977686}"/>
    <dgm:cxn modelId="{691456C9-FB16-4B75-BC37-1345F28918FC}" type="presParOf" srcId="{F55E9E32-3563-47C3-B8E2-B6FB6F2A6AED}" destId="{1E0C02E3-3662-4974-AF06-13EE8755D247}" srcOrd="0" destOrd="0" presId="urn:microsoft.com/office/officeart/2005/8/layout/process5"/>
    <dgm:cxn modelId="{47087BB7-199A-4274-AC0A-55450B47E15A}" type="presParOf" srcId="{F55E9E32-3563-47C3-B8E2-B6FB6F2A6AED}" destId="{5FDA9DEC-5AA2-4BC8-8BAD-2387E30C37C4}" srcOrd="1" destOrd="0" presId="urn:microsoft.com/office/officeart/2005/8/layout/process5"/>
    <dgm:cxn modelId="{166C457F-EF76-41D7-8254-1B76BB21A144}" type="presParOf" srcId="{5FDA9DEC-5AA2-4BC8-8BAD-2387E30C37C4}" destId="{64BB642C-507D-403F-AB32-BC5E67EEC0B2}" srcOrd="0" destOrd="0" presId="urn:microsoft.com/office/officeart/2005/8/layout/process5"/>
    <dgm:cxn modelId="{2AA0FE2D-4B0B-4FC9-BFB1-06E4C894A726}" type="presParOf" srcId="{F55E9E32-3563-47C3-B8E2-B6FB6F2A6AED}" destId="{D8CF37C2-A21B-47D3-B630-DF89B3700634}" srcOrd="2" destOrd="0" presId="urn:microsoft.com/office/officeart/2005/8/layout/process5"/>
    <dgm:cxn modelId="{DF258715-3CCE-474E-8275-84E4AEA0A56F}" type="presParOf" srcId="{F55E9E32-3563-47C3-B8E2-B6FB6F2A6AED}" destId="{A193BC75-BBA8-436E-9584-71D0268E13A8}" srcOrd="3" destOrd="0" presId="urn:microsoft.com/office/officeart/2005/8/layout/process5"/>
    <dgm:cxn modelId="{41D68BCC-6867-47E8-B49C-AF814E665B26}" type="presParOf" srcId="{A193BC75-BBA8-436E-9584-71D0268E13A8}" destId="{1923087D-C868-4FCD-96EB-FEE827C2B27D}" srcOrd="0" destOrd="0" presId="urn:microsoft.com/office/officeart/2005/8/layout/process5"/>
    <dgm:cxn modelId="{D9D6BA97-C4C0-4E33-92E4-D3C423BA2C41}" type="presParOf" srcId="{F55E9E32-3563-47C3-B8E2-B6FB6F2A6AED}" destId="{55702106-D2F6-4570-A08A-35C053962D16}" srcOrd="4" destOrd="0" presId="urn:microsoft.com/office/officeart/2005/8/layout/process5"/>
    <dgm:cxn modelId="{6DCCD3C4-D6F0-46BF-AB78-43F22E53238F}" type="presParOf" srcId="{F55E9E32-3563-47C3-B8E2-B6FB6F2A6AED}" destId="{F42302F4-FB3B-44D3-8C26-D8D263B48AF4}" srcOrd="5" destOrd="0" presId="urn:microsoft.com/office/officeart/2005/8/layout/process5"/>
    <dgm:cxn modelId="{00C3FBED-4C2D-426E-B53E-25329C49ACDA}" type="presParOf" srcId="{F42302F4-FB3B-44D3-8C26-D8D263B48AF4}" destId="{E2CF6565-369A-493C-A211-7AA23409E5FD}" srcOrd="0" destOrd="0" presId="urn:microsoft.com/office/officeart/2005/8/layout/process5"/>
    <dgm:cxn modelId="{3594E5FC-03EF-4A1E-84D5-2A58D463ACCD}" type="presParOf" srcId="{F55E9E32-3563-47C3-B8E2-B6FB6F2A6AED}" destId="{17FE5045-0461-491C-BA45-B1B61F44C7E6}" srcOrd="6" destOrd="0" presId="urn:microsoft.com/office/officeart/2005/8/layout/process5"/>
    <dgm:cxn modelId="{A11A2FF5-F417-42E6-8AAB-AEC48596A3C5}" type="presParOf" srcId="{F55E9E32-3563-47C3-B8E2-B6FB6F2A6AED}" destId="{CE21DFA5-DF40-4E22-81AF-C54807F91BFE}" srcOrd="7" destOrd="0" presId="urn:microsoft.com/office/officeart/2005/8/layout/process5"/>
    <dgm:cxn modelId="{E27273FB-8436-4255-A483-7475ACCB7184}" type="presParOf" srcId="{CE21DFA5-DF40-4E22-81AF-C54807F91BFE}" destId="{4120A5F6-B60F-40A5-81FC-C1D49CE8328C}" srcOrd="0" destOrd="0" presId="urn:microsoft.com/office/officeart/2005/8/layout/process5"/>
    <dgm:cxn modelId="{D32C8FB2-B8BB-42DA-89FF-FF04E956B2A0}" type="presParOf" srcId="{F55E9E32-3563-47C3-B8E2-B6FB6F2A6AED}" destId="{E20FD705-A68F-4EE7-9A71-6207F512FDF8}" srcOrd="8" destOrd="0" presId="urn:microsoft.com/office/officeart/2005/8/layout/process5"/>
    <dgm:cxn modelId="{5D0B95B1-E813-4C9F-915A-54D4B37374AC}" type="presParOf" srcId="{F55E9E32-3563-47C3-B8E2-B6FB6F2A6AED}" destId="{489A6BBF-408F-41DB-A44A-B3B5DDA3EE24}" srcOrd="9" destOrd="0" presId="urn:microsoft.com/office/officeart/2005/8/layout/process5"/>
    <dgm:cxn modelId="{E660B59B-EDE8-4B7E-AA6F-DA7FD7EF8C70}" type="presParOf" srcId="{489A6BBF-408F-41DB-A44A-B3B5DDA3EE24}" destId="{410E960C-04A1-4D01-B145-C605AAC31E27}" srcOrd="0" destOrd="0" presId="urn:microsoft.com/office/officeart/2005/8/layout/process5"/>
    <dgm:cxn modelId="{E0490263-1B11-446A-B8B1-79DCA58665D9}" type="presParOf" srcId="{F55E9E32-3563-47C3-B8E2-B6FB6F2A6AED}" destId="{E4A11DAE-6023-4273-BDD9-52404F0ED4C5}" srcOrd="10" destOrd="0" presId="urn:microsoft.com/office/officeart/2005/8/layout/process5"/>
    <dgm:cxn modelId="{C7A4D365-6032-4597-B56F-3E666070D5E8}" type="presParOf" srcId="{F55E9E32-3563-47C3-B8E2-B6FB6F2A6AED}" destId="{346E093B-80F7-44AE-A656-CE102EBA2D5C}" srcOrd="11" destOrd="0" presId="urn:microsoft.com/office/officeart/2005/8/layout/process5"/>
    <dgm:cxn modelId="{A291DC5E-C35A-4ACC-911C-B93C9C6104BF}" type="presParOf" srcId="{346E093B-80F7-44AE-A656-CE102EBA2D5C}" destId="{67705F69-32FE-4214-91DF-7978D13FDA1E}" srcOrd="0" destOrd="0" presId="urn:microsoft.com/office/officeart/2005/8/layout/process5"/>
    <dgm:cxn modelId="{4CA7195B-A5E1-4218-8D40-F8E4513565B3}" type="presParOf" srcId="{F55E9E32-3563-47C3-B8E2-B6FB6F2A6AED}" destId="{D6751DAC-6ECF-49E7-B6DD-89E734B274A4}" srcOrd="12" destOrd="0" presId="urn:microsoft.com/office/officeart/2005/8/layout/process5"/>
    <dgm:cxn modelId="{C0C8ABF6-3F92-40DD-ADE5-D9412D758993}" type="presParOf" srcId="{F55E9E32-3563-47C3-B8E2-B6FB6F2A6AED}" destId="{4844A421-54C0-430A-A58C-9B4B146B6DC3}" srcOrd="13" destOrd="0" presId="urn:microsoft.com/office/officeart/2005/8/layout/process5"/>
    <dgm:cxn modelId="{A8A6E662-3BA8-4A60-BED6-960904E36533}" type="presParOf" srcId="{4844A421-54C0-430A-A58C-9B4B146B6DC3}" destId="{BCE1F0EB-6FCF-40C9-94CF-CFD86C160EC2}" srcOrd="0" destOrd="0" presId="urn:microsoft.com/office/officeart/2005/8/layout/process5"/>
    <dgm:cxn modelId="{1166C2E1-F63D-486A-B1FB-C3857D046DB2}" type="presParOf" srcId="{F55E9E32-3563-47C3-B8E2-B6FB6F2A6AED}" destId="{A24D29FB-85A4-49BB-B69D-C54B65CC98CD}" srcOrd="14"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00E0F-01D9-4832-BE1C-BC7203AA806E}">
      <dsp:nvSpPr>
        <dsp:cNvPr id="0" name=""/>
        <dsp:cNvSpPr/>
      </dsp:nvSpPr>
      <dsp:spPr>
        <a:xfrm>
          <a:off x="0" y="25550"/>
          <a:ext cx="1998222" cy="106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None/>
          </a:pPr>
          <a:r>
            <a:rPr lang="zh-TW" altLang="en-US" sz="2000" b="1" kern="1200"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違反第</a:t>
          </a:r>
          <a:r>
            <a:rPr lang="en-US" altLang="zh-TW" sz="2000" b="1" kern="1200"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3</a:t>
          </a:r>
          <a:r>
            <a:rPr lang="zh-TW" altLang="en-US" sz="2000" b="1" kern="1200"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條承裝業務範圍</a:t>
          </a:r>
        </a:p>
      </dsp:txBody>
      <dsp:txXfrm>
        <a:off x="0" y="25550"/>
        <a:ext cx="1998222" cy="1069200"/>
      </dsp:txXfrm>
    </dsp:sp>
    <dsp:sp modelId="{0396B5E6-C262-4B36-830D-501B0F80F8FC}">
      <dsp:nvSpPr>
        <dsp:cNvPr id="0" name=""/>
        <dsp:cNvSpPr/>
      </dsp:nvSpPr>
      <dsp:spPr>
        <a:xfrm>
          <a:off x="1998221" y="25550"/>
          <a:ext cx="399644" cy="1069200"/>
        </a:xfrm>
        <a:prstGeom prst="leftBrace">
          <a:avLst>
            <a:gd name="adj1" fmla="val 35000"/>
            <a:gd name="adj2" fmla="val 50000"/>
          </a:avLst>
        </a:prstGeom>
        <a:noFill/>
        <a:ln w="19050" cap="flat" cmpd="sng" algn="ctr">
          <a:solidFill>
            <a:srgbClr val="9C85C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1005DF1-7DBB-42FB-8091-46E926EAB9A6}">
      <dsp:nvSpPr>
        <dsp:cNvPr id="0" name=""/>
        <dsp:cNvSpPr/>
      </dsp:nvSpPr>
      <dsp:spPr>
        <a:xfrm>
          <a:off x="2557724" y="25550"/>
          <a:ext cx="5435163" cy="1069200"/>
        </a:xfrm>
        <a:prstGeom prst="rect">
          <a:avLst/>
        </a:prstGeom>
        <a:solidFill>
          <a:srgbClr val="9C85C0">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屆期仍未改善者，直轄市、縣</a:t>
          </a:r>
          <a:r>
            <a:rPr lang="en-US"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a:t>
          </a:r>
          <a:r>
            <a:rPr lang="zh-TW"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市</a:t>
          </a:r>
          <a:r>
            <a:rPr lang="en-US"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a:t>
          </a:r>
          <a:r>
            <a:rPr lang="zh-TW"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主管機關得命其停業。</a:t>
          </a:r>
        </a:p>
      </dsp:txBody>
      <dsp:txXfrm>
        <a:off x="2557724" y="25550"/>
        <a:ext cx="5435163" cy="1069200"/>
      </dsp:txXfrm>
    </dsp:sp>
    <dsp:sp modelId="{43D37F6D-6E8C-42E1-A3E1-E87CADD3791D}">
      <dsp:nvSpPr>
        <dsp:cNvPr id="0" name=""/>
        <dsp:cNvSpPr/>
      </dsp:nvSpPr>
      <dsp:spPr>
        <a:xfrm>
          <a:off x="0" y="1289150"/>
          <a:ext cx="1998222" cy="1169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zh-TW" altLang="en-US" sz="1800" b="1" kern="1200"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違反第</a:t>
          </a:r>
          <a:r>
            <a:rPr lang="en-US" altLang="zh-TW" sz="1800" b="1" kern="1200"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11</a:t>
          </a:r>
          <a:r>
            <a:rPr lang="zh-TW" altLang="en-US" sz="1800" b="1" kern="1200"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條承裝業不得僱用未符資格專業人員</a:t>
          </a:r>
        </a:p>
      </dsp:txBody>
      <dsp:txXfrm>
        <a:off x="0" y="1289150"/>
        <a:ext cx="1998222" cy="1169437"/>
      </dsp:txXfrm>
    </dsp:sp>
    <dsp:sp modelId="{1C3F25A5-F7B3-439C-8F9D-3971523C7281}">
      <dsp:nvSpPr>
        <dsp:cNvPr id="0" name=""/>
        <dsp:cNvSpPr/>
      </dsp:nvSpPr>
      <dsp:spPr>
        <a:xfrm>
          <a:off x="1998221" y="1289150"/>
          <a:ext cx="399644" cy="1169437"/>
        </a:xfrm>
        <a:prstGeom prst="leftBrace">
          <a:avLst>
            <a:gd name="adj1" fmla="val 35000"/>
            <a:gd name="adj2" fmla="val 50000"/>
          </a:avLst>
        </a:prstGeom>
        <a:noFill/>
        <a:ln w="19050" cap="flat" cmpd="sng" algn="ctr">
          <a:solidFill>
            <a:srgbClr val="9C85C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E01FE44-6632-4328-BCFF-0B8B8FDFD8B4}">
      <dsp:nvSpPr>
        <dsp:cNvPr id="0" name=""/>
        <dsp:cNvSpPr/>
      </dsp:nvSpPr>
      <dsp:spPr>
        <a:xfrm>
          <a:off x="2557724" y="1289150"/>
          <a:ext cx="5435163" cy="1169437"/>
        </a:xfrm>
        <a:prstGeom prst="rect">
          <a:avLst/>
        </a:prstGeom>
        <a:solidFill>
          <a:srgbClr val="9C85C0">
            <a:hueOff val="-1519836"/>
            <a:satOff val="1607"/>
            <a:lumOff val="-295"/>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屆期仍未改善者，直轄市、縣</a:t>
          </a:r>
          <a:r>
            <a:rPr lang="en-US"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a:t>
          </a:r>
          <a:r>
            <a:rPr lang="zh-TW"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市</a:t>
          </a:r>
          <a:r>
            <a:rPr lang="en-US"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a:t>
          </a:r>
          <a:r>
            <a:rPr lang="zh-TW"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主管機關得命其停業。</a:t>
          </a:r>
        </a:p>
      </dsp:txBody>
      <dsp:txXfrm>
        <a:off x="2557724" y="1289150"/>
        <a:ext cx="5435163" cy="1169437"/>
      </dsp:txXfrm>
    </dsp:sp>
    <dsp:sp modelId="{44E9BE51-24A0-494E-A415-5005E0CDB1FD}">
      <dsp:nvSpPr>
        <dsp:cNvPr id="0" name=""/>
        <dsp:cNvSpPr/>
      </dsp:nvSpPr>
      <dsp:spPr>
        <a:xfrm>
          <a:off x="0" y="2652988"/>
          <a:ext cx="1998222" cy="1169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zh-TW" altLang="en-US" sz="1800" b="1" kern="1200"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違反第</a:t>
          </a:r>
          <a:r>
            <a:rPr lang="en-US" altLang="zh-TW" sz="1800" b="1" kern="1200"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12</a:t>
          </a:r>
          <a:r>
            <a:rPr lang="zh-TW" altLang="en-US" sz="1800" b="1" kern="1200" dirty="0">
              <a:solidFill>
                <a:sysClr val="windowText" lastClr="000000">
                  <a:hueOff val="0"/>
                  <a:satOff val="0"/>
                  <a:lumOff val="0"/>
                  <a:alphaOff val="0"/>
                </a:sysClr>
              </a:solidFill>
              <a:latin typeface="Cambria" panose="02040503050406030204" pitchFamily="18" charset="0"/>
              <a:ea typeface="微軟正黑體" panose="020B0604030504040204" pitchFamily="34" charset="-120"/>
              <a:cs typeface="+mn-cs"/>
            </a:rPr>
            <a:t>條未於期限內補足專業人員人數</a:t>
          </a:r>
        </a:p>
      </dsp:txBody>
      <dsp:txXfrm>
        <a:off x="0" y="2652988"/>
        <a:ext cx="1998222" cy="1169437"/>
      </dsp:txXfrm>
    </dsp:sp>
    <dsp:sp modelId="{8DDB59B1-B7CC-41B7-8F0D-CA364A88956B}">
      <dsp:nvSpPr>
        <dsp:cNvPr id="0" name=""/>
        <dsp:cNvSpPr/>
      </dsp:nvSpPr>
      <dsp:spPr>
        <a:xfrm>
          <a:off x="1998221" y="2652988"/>
          <a:ext cx="399644" cy="1169437"/>
        </a:xfrm>
        <a:prstGeom prst="leftBrace">
          <a:avLst>
            <a:gd name="adj1" fmla="val 35000"/>
            <a:gd name="adj2" fmla="val 50000"/>
          </a:avLst>
        </a:prstGeom>
        <a:noFill/>
        <a:ln w="19050" cap="flat" cmpd="sng" algn="ctr">
          <a:solidFill>
            <a:srgbClr val="9C85C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1728E55-CB20-4E29-A05D-D8D5CC21B3AF}">
      <dsp:nvSpPr>
        <dsp:cNvPr id="0" name=""/>
        <dsp:cNvSpPr/>
      </dsp:nvSpPr>
      <dsp:spPr>
        <a:xfrm>
          <a:off x="2557724" y="2652988"/>
          <a:ext cx="5435163" cy="1169437"/>
        </a:xfrm>
        <a:prstGeom prst="rect">
          <a:avLst/>
        </a:prstGeom>
        <a:solidFill>
          <a:srgbClr val="9C85C0">
            <a:hueOff val="-3039673"/>
            <a:satOff val="3213"/>
            <a:lumOff val="-589"/>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依天然氣事業法第</a:t>
          </a:r>
          <a:r>
            <a:rPr lang="en-US" altLang="zh-TW"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63</a:t>
          </a:r>
          <a:r>
            <a:rPr lang="zh-TW"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條第</a:t>
          </a:r>
          <a:r>
            <a:rPr lang="en-US" altLang="zh-TW"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2</a:t>
          </a:r>
          <a:r>
            <a:rPr lang="zh-TW" altLang="en-US" sz="2000" b="1" kern="1200" dirty="0">
              <a:solidFill>
                <a:sysClr val="window" lastClr="FFFFFF"/>
              </a:solidFill>
              <a:effectLst>
                <a:outerShdw blurRad="38100" dist="38100" dir="2700000" algn="tl">
                  <a:srgbClr val="000000">
                    <a:alpha val="43137"/>
                  </a:srgbClr>
                </a:outerShdw>
              </a:effectLst>
              <a:latin typeface="Cambria" panose="02040503050406030204" pitchFamily="18" charset="0"/>
              <a:ea typeface="微軟正黑體" panose="020B0604030504040204" pitchFamily="34" charset="-120"/>
              <a:cs typeface="+mn-cs"/>
            </a:rPr>
            <a:t>項規定處罰</a:t>
          </a:r>
        </a:p>
      </dsp:txBody>
      <dsp:txXfrm>
        <a:off x="2557724" y="2652988"/>
        <a:ext cx="5435163" cy="1169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8F825-D338-4B31-873E-B0268030B5A6}">
      <dsp:nvSpPr>
        <dsp:cNvPr id="0" name=""/>
        <dsp:cNvSpPr/>
      </dsp:nvSpPr>
      <dsp:spPr>
        <a:xfrm>
          <a:off x="669797" y="2944"/>
          <a:ext cx="1476004" cy="68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用戶申請</a:t>
          </a:r>
        </a:p>
      </dsp:txBody>
      <dsp:txXfrm>
        <a:off x="689963" y="23110"/>
        <a:ext cx="1435672" cy="648183"/>
      </dsp:txXfrm>
    </dsp:sp>
    <dsp:sp modelId="{9C50B21E-935E-4F39-A2F9-E0B343314053}">
      <dsp:nvSpPr>
        <dsp:cNvPr id="0" name=""/>
        <dsp:cNvSpPr/>
      </dsp:nvSpPr>
      <dsp:spPr>
        <a:xfrm rot="5400000">
          <a:off x="1278702" y="708672"/>
          <a:ext cx="258193" cy="30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b="1" kern="1200">
            <a:latin typeface="微軟正黑體" panose="020B0604030504040204" pitchFamily="34" charset="-120"/>
            <a:ea typeface="微軟正黑體" panose="020B0604030504040204" pitchFamily="34" charset="-120"/>
          </a:endParaRPr>
        </a:p>
      </dsp:txBody>
      <dsp:txXfrm rot="-5400000">
        <a:off x="1314849" y="734491"/>
        <a:ext cx="185899" cy="180735"/>
      </dsp:txXfrm>
    </dsp:sp>
    <dsp:sp modelId="{8AF7C060-B354-4470-B79C-9C16FD392347}">
      <dsp:nvSpPr>
        <dsp:cNvPr id="0" name=""/>
        <dsp:cNvSpPr/>
      </dsp:nvSpPr>
      <dsp:spPr>
        <a:xfrm>
          <a:off x="669797" y="1035717"/>
          <a:ext cx="1476004" cy="68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設計報價</a:t>
          </a:r>
        </a:p>
      </dsp:txBody>
      <dsp:txXfrm>
        <a:off x="689963" y="1055883"/>
        <a:ext cx="1435672" cy="648183"/>
      </dsp:txXfrm>
    </dsp:sp>
    <dsp:sp modelId="{7ED92423-761A-44CD-A593-E16B48618D5E}">
      <dsp:nvSpPr>
        <dsp:cNvPr id="0" name=""/>
        <dsp:cNvSpPr/>
      </dsp:nvSpPr>
      <dsp:spPr>
        <a:xfrm rot="5400000">
          <a:off x="1278702" y="1741446"/>
          <a:ext cx="258193" cy="30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b="1" kern="1200">
            <a:latin typeface="微軟正黑體" panose="020B0604030504040204" pitchFamily="34" charset="-120"/>
            <a:ea typeface="微軟正黑體" panose="020B0604030504040204" pitchFamily="34" charset="-120"/>
          </a:endParaRPr>
        </a:p>
      </dsp:txBody>
      <dsp:txXfrm rot="-5400000">
        <a:off x="1314849" y="1767265"/>
        <a:ext cx="185899" cy="180735"/>
      </dsp:txXfrm>
    </dsp:sp>
    <dsp:sp modelId="{294444A0-D4E6-4211-99D4-32FF50AD2385}">
      <dsp:nvSpPr>
        <dsp:cNvPr id="0" name=""/>
        <dsp:cNvSpPr/>
      </dsp:nvSpPr>
      <dsp:spPr>
        <a:xfrm>
          <a:off x="669797" y="2068490"/>
          <a:ext cx="1476004" cy="68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繳費</a:t>
          </a:r>
        </a:p>
      </dsp:txBody>
      <dsp:txXfrm>
        <a:off x="689963" y="2088656"/>
        <a:ext cx="1435672" cy="648183"/>
      </dsp:txXfrm>
    </dsp:sp>
    <dsp:sp modelId="{DAC54EBA-BEEB-4929-A578-52FECF51FB43}">
      <dsp:nvSpPr>
        <dsp:cNvPr id="0" name=""/>
        <dsp:cNvSpPr/>
      </dsp:nvSpPr>
      <dsp:spPr>
        <a:xfrm rot="5400000">
          <a:off x="1278702" y="2774219"/>
          <a:ext cx="258193" cy="30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b="1" kern="1200">
            <a:latin typeface="微軟正黑體" panose="020B0604030504040204" pitchFamily="34" charset="-120"/>
            <a:ea typeface="微軟正黑體" panose="020B0604030504040204" pitchFamily="34" charset="-120"/>
          </a:endParaRPr>
        </a:p>
      </dsp:txBody>
      <dsp:txXfrm rot="-5400000">
        <a:off x="1314849" y="2800038"/>
        <a:ext cx="185899" cy="180735"/>
      </dsp:txXfrm>
    </dsp:sp>
    <dsp:sp modelId="{918D56C9-319D-4F0E-B8D5-EE3150249D40}">
      <dsp:nvSpPr>
        <dsp:cNvPr id="0" name=""/>
        <dsp:cNvSpPr/>
      </dsp:nvSpPr>
      <dsp:spPr>
        <a:xfrm>
          <a:off x="669797" y="3101263"/>
          <a:ext cx="1476004" cy="68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施工</a:t>
          </a:r>
        </a:p>
      </dsp:txBody>
      <dsp:txXfrm>
        <a:off x="689963" y="3121429"/>
        <a:ext cx="1435672" cy="648183"/>
      </dsp:txXfrm>
    </dsp:sp>
    <dsp:sp modelId="{D79F88BE-8028-40CB-A57E-244DB36E3C6B}">
      <dsp:nvSpPr>
        <dsp:cNvPr id="0" name=""/>
        <dsp:cNvSpPr/>
      </dsp:nvSpPr>
      <dsp:spPr>
        <a:xfrm rot="5400000">
          <a:off x="1278702" y="3806992"/>
          <a:ext cx="258193" cy="30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b="1" kern="1200">
            <a:latin typeface="微軟正黑體" panose="020B0604030504040204" pitchFamily="34" charset="-120"/>
            <a:ea typeface="微軟正黑體" panose="020B0604030504040204" pitchFamily="34" charset="-120"/>
          </a:endParaRPr>
        </a:p>
      </dsp:txBody>
      <dsp:txXfrm rot="-5400000">
        <a:off x="1314849" y="3832811"/>
        <a:ext cx="185899" cy="180735"/>
      </dsp:txXfrm>
    </dsp:sp>
    <dsp:sp modelId="{6C682AD4-3770-4019-9A64-2DCC7C101B05}">
      <dsp:nvSpPr>
        <dsp:cNvPr id="0" name=""/>
        <dsp:cNvSpPr/>
      </dsp:nvSpPr>
      <dsp:spPr>
        <a:xfrm>
          <a:off x="669797" y="4134036"/>
          <a:ext cx="1476004" cy="68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掛表供氣</a:t>
          </a:r>
        </a:p>
      </dsp:txBody>
      <dsp:txXfrm>
        <a:off x="689963" y="4154202"/>
        <a:ext cx="1435672" cy="648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C02E3-3662-4974-AF06-13EE8755D247}">
      <dsp:nvSpPr>
        <dsp:cNvPr id="0" name=""/>
        <dsp:cNvSpPr/>
      </dsp:nvSpPr>
      <dsp:spPr>
        <a:xfrm>
          <a:off x="831561" y="838"/>
          <a:ext cx="1329471" cy="7976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用戶委託</a:t>
          </a:r>
          <a:endParaRPr lang="en-US" altLang="zh-TW" sz="2000" b="1" kern="1200" dirty="0">
            <a:latin typeface="微軟正黑體" panose="020B0604030504040204" pitchFamily="34" charset="-120"/>
            <a:ea typeface="微軟正黑體" panose="020B0604030504040204" pitchFamily="34" charset="-120"/>
          </a:endParaRPr>
        </a:p>
        <a:p>
          <a:pPr marL="0" lvl="0" indent="0" algn="ctr" defTabSz="889000">
            <a:lnSpc>
              <a:spcPct val="1000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承裝業</a:t>
          </a:r>
        </a:p>
      </dsp:txBody>
      <dsp:txXfrm>
        <a:off x="854924" y="24201"/>
        <a:ext cx="1282745" cy="750956"/>
      </dsp:txXfrm>
    </dsp:sp>
    <dsp:sp modelId="{5FDA9DEC-5AA2-4BC8-8BAD-2387E30C37C4}">
      <dsp:nvSpPr>
        <dsp:cNvPr id="0" name=""/>
        <dsp:cNvSpPr/>
      </dsp:nvSpPr>
      <dsp:spPr>
        <a:xfrm>
          <a:off x="2278026" y="234825"/>
          <a:ext cx="281847" cy="3297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b="1" kern="1200">
            <a:latin typeface="微軟正黑體" panose="020B0604030504040204" pitchFamily="34" charset="-120"/>
            <a:ea typeface="微軟正黑體" panose="020B0604030504040204" pitchFamily="34" charset="-120"/>
          </a:endParaRPr>
        </a:p>
      </dsp:txBody>
      <dsp:txXfrm>
        <a:off x="2278026" y="300767"/>
        <a:ext cx="197293" cy="197824"/>
      </dsp:txXfrm>
    </dsp:sp>
    <dsp:sp modelId="{D8CF37C2-A21B-47D3-B630-DF89B3700634}">
      <dsp:nvSpPr>
        <dsp:cNvPr id="0" name=""/>
        <dsp:cNvSpPr/>
      </dsp:nvSpPr>
      <dsp:spPr>
        <a:xfrm>
          <a:off x="2692821" y="838"/>
          <a:ext cx="1346382" cy="797682"/>
        </a:xfrm>
        <a:prstGeom prst="roundRect">
          <a:avLst>
            <a:gd name="adj" fmla="val 10000"/>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solidFill>
                <a:prstClr val="white"/>
              </a:solidFill>
              <a:latin typeface="微軟正黑體" panose="020B0604030504040204" pitchFamily="34" charset="-120"/>
              <a:ea typeface="微軟正黑體" panose="020B0604030504040204" pitchFamily="34" charset="-120"/>
              <a:cs typeface="+mn-cs"/>
            </a:rPr>
            <a:t>承裝業    申請</a:t>
          </a:r>
        </a:p>
      </dsp:txBody>
      <dsp:txXfrm>
        <a:off x="2716184" y="24201"/>
        <a:ext cx="1299656" cy="750956"/>
      </dsp:txXfrm>
    </dsp:sp>
    <dsp:sp modelId="{A193BC75-BBA8-436E-9584-71D0268E13A8}">
      <dsp:nvSpPr>
        <dsp:cNvPr id="0" name=""/>
        <dsp:cNvSpPr/>
      </dsp:nvSpPr>
      <dsp:spPr>
        <a:xfrm rot="5378136">
          <a:off x="3229262" y="891584"/>
          <a:ext cx="281853" cy="329708"/>
        </a:xfrm>
        <a:prstGeom prst="rightArrow">
          <a:avLst>
            <a:gd name="adj1" fmla="val 60000"/>
            <a:gd name="adj2" fmla="val 50000"/>
          </a:avLst>
        </a:prstGeom>
        <a:solidFill>
          <a:schemeClr val="accent5">
            <a:hueOff val="-1126424"/>
            <a:satOff val="-2903"/>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latin typeface="微軟正黑體" panose="020B0604030504040204" pitchFamily="34" charset="-120"/>
            <a:ea typeface="微軟正黑體" panose="020B0604030504040204" pitchFamily="34" charset="-120"/>
          </a:endParaRPr>
        </a:p>
      </dsp:txBody>
      <dsp:txXfrm rot="-5400000">
        <a:off x="3271008" y="915512"/>
        <a:ext cx="197824" cy="197297"/>
      </dsp:txXfrm>
    </dsp:sp>
    <dsp:sp modelId="{55702106-D2F6-4570-A08A-35C053962D16}">
      <dsp:nvSpPr>
        <dsp:cNvPr id="0" name=""/>
        <dsp:cNvSpPr/>
      </dsp:nvSpPr>
      <dsp:spPr>
        <a:xfrm>
          <a:off x="2709732" y="1330309"/>
          <a:ext cx="1329471" cy="797682"/>
        </a:xfrm>
        <a:prstGeom prst="roundRect">
          <a:avLst>
            <a:gd name="adj" fmla="val 10000"/>
          </a:avLst>
        </a:prstGeom>
        <a:solidFill>
          <a:schemeClr val="accent5">
            <a:hueOff val="-1931012"/>
            <a:satOff val="-4977"/>
            <a:lumOff val="-3361"/>
            <a:alphaOff val="0"/>
          </a:schemeClr>
        </a:solidFill>
        <a:ln w="38100" cap="flat" cmpd="sng" algn="ctr">
          <a:solidFill>
            <a:srgbClr val="FF7C80"/>
          </a:solidFill>
          <a:prstDash val="sys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solidFill>
                <a:prstClr val="white"/>
              </a:solidFill>
              <a:latin typeface="微軟正黑體" panose="020B0604030504040204" pitchFamily="34" charset="-120"/>
              <a:ea typeface="微軟正黑體" panose="020B0604030504040204" pitchFamily="34" charset="-120"/>
              <a:cs typeface="+mn-cs"/>
            </a:rPr>
            <a:t>表內管   審圖</a:t>
          </a:r>
        </a:p>
      </dsp:txBody>
      <dsp:txXfrm>
        <a:off x="2733095" y="1353672"/>
        <a:ext cx="1282745" cy="750956"/>
      </dsp:txXfrm>
    </dsp:sp>
    <dsp:sp modelId="{F42302F4-FB3B-44D3-8C26-D8D263B48AF4}">
      <dsp:nvSpPr>
        <dsp:cNvPr id="0" name=""/>
        <dsp:cNvSpPr/>
      </dsp:nvSpPr>
      <dsp:spPr>
        <a:xfrm rot="10800000">
          <a:off x="2310890" y="1564296"/>
          <a:ext cx="281847" cy="329708"/>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TW" altLang="en-US" sz="900" kern="1200">
            <a:latin typeface="微軟正黑體" panose="020B0604030504040204" pitchFamily="34" charset="-120"/>
            <a:ea typeface="微軟正黑體" panose="020B0604030504040204" pitchFamily="34" charset="-120"/>
          </a:endParaRPr>
        </a:p>
      </dsp:txBody>
      <dsp:txXfrm rot="10800000">
        <a:off x="2395444" y="1630238"/>
        <a:ext cx="197293" cy="197824"/>
      </dsp:txXfrm>
    </dsp:sp>
    <dsp:sp modelId="{17FE5045-0461-491C-BA45-B1B61F44C7E6}">
      <dsp:nvSpPr>
        <dsp:cNvPr id="0" name=""/>
        <dsp:cNvSpPr/>
      </dsp:nvSpPr>
      <dsp:spPr>
        <a:xfrm>
          <a:off x="848472" y="1330309"/>
          <a:ext cx="1329471" cy="797682"/>
        </a:xfrm>
        <a:prstGeom prst="roundRect">
          <a:avLst>
            <a:gd name="adj" fmla="val 10000"/>
          </a:avLst>
        </a:prstGeom>
        <a:solidFill>
          <a:schemeClr val="accent5">
            <a:hueOff val="-2896518"/>
            <a:satOff val="-7465"/>
            <a:lumOff val="-5042"/>
            <a:alphaOff val="0"/>
          </a:schemeClr>
        </a:solidFill>
        <a:ln w="38100" cap="flat" cmpd="sng" algn="ctr">
          <a:solidFill>
            <a:srgbClr val="FF7C80"/>
          </a:solidFill>
          <a:prstDash val="sys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表外管</a:t>
          </a:r>
          <a:endParaRPr lang="en-US" altLang="zh-TW" sz="2000" b="1" kern="1200" dirty="0">
            <a:latin typeface="微軟正黑體" panose="020B0604030504040204" pitchFamily="34" charset="-120"/>
            <a:ea typeface="微軟正黑體" panose="020B0604030504040204" pitchFamily="34" charset="-120"/>
          </a:endParaRPr>
        </a:p>
        <a:p>
          <a:pPr marL="0" lvl="0" indent="0" algn="ctr" defTabSz="889000">
            <a:lnSpc>
              <a:spcPct val="900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設計報價</a:t>
          </a:r>
        </a:p>
      </dsp:txBody>
      <dsp:txXfrm>
        <a:off x="871835" y="1353672"/>
        <a:ext cx="1282745" cy="750956"/>
      </dsp:txXfrm>
    </dsp:sp>
    <dsp:sp modelId="{CE21DFA5-DF40-4E22-81AF-C54807F91BFE}">
      <dsp:nvSpPr>
        <dsp:cNvPr id="0" name=""/>
        <dsp:cNvSpPr/>
      </dsp:nvSpPr>
      <dsp:spPr>
        <a:xfrm rot="5400000">
          <a:off x="1372283" y="2221055"/>
          <a:ext cx="281847" cy="329708"/>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b="1" kern="1200">
            <a:latin typeface="微軟正黑體" panose="020B0604030504040204" pitchFamily="34" charset="-120"/>
            <a:ea typeface="微軟正黑體" panose="020B0604030504040204" pitchFamily="34" charset="-120"/>
          </a:endParaRPr>
        </a:p>
      </dsp:txBody>
      <dsp:txXfrm rot="-5400000">
        <a:off x="1414295" y="2244985"/>
        <a:ext cx="197824" cy="197293"/>
      </dsp:txXfrm>
    </dsp:sp>
    <dsp:sp modelId="{E20FD705-A68F-4EE7-9A71-6207F512FDF8}">
      <dsp:nvSpPr>
        <dsp:cNvPr id="0" name=""/>
        <dsp:cNvSpPr/>
      </dsp:nvSpPr>
      <dsp:spPr>
        <a:xfrm>
          <a:off x="848472" y="2659781"/>
          <a:ext cx="1329471" cy="797682"/>
        </a:xfrm>
        <a:prstGeom prst="roundRect">
          <a:avLst>
            <a:gd name="adj" fmla="val 10000"/>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繳費</a:t>
          </a:r>
        </a:p>
      </dsp:txBody>
      <dsp:txXfrm>
        <a:off x="871835" y="2683144"/>
        <a:ext cx="1282745" cy="750956"/>
      </dsp:txXfrm>
    </dsp:sp>
    <dsp:sp modelId="{489A6BBF-408F-41DB-A44A-B3B5DDA3EE24}">
      <dsp:nvSpPr>
        <dsp:cNvPr id="0" name=""/>
        <dsp:cNvSpPr/>
      </dsp:nvSpPr>
      <dsp:spPr>
        <a:xfrm>
          <a:off x="2294937" y="2893768"/>
          <a:ext cx="281847" cy="329708"/>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b="1" kern="1200">
            <a:latin typeface="微軟正黑體" panose="020B0604030504040204" pitchFamily="34" charset="-120"/>
            <a:ea typeface="微軟正黑體" panose="020B0604030504040204" pitchFamily="34" charset="-120"/>
          </a:endParaRPr>
        </a:p>
      </dsp:txBody>
      <dsp:txXfrm>
        <a:off x="2294937" y="2959710"/>
        <a:ext cx="197293" cy="197824"/>
      </dsp:txXfrm>
    </dsp:sp>
    <dsp:sp modelId="{E4A11DAE-6023-4273-BDD9-52404F0ED4C5}">
      <dsp:nvSpPr>
        <dsp:cNvPr id="0" name=""/>
        <dsp:cNvSpPr/>
      </dsp:nvSpPr>
      <dsp:spPr>
        <a:xfrm>
          <a:off x="2709732" y="2659781"/>
          <a:ext cx="1329471" cy="797682"/>
        </a:xfrm>
        <a:prstGeom prst="roundRect">
          <a:avLst>
            <a:gd name="adj" fmla="val 10000"/>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施工</a:t>
          </a:r>
        </a:p>
      </dsp:txBody>
      <dsp:txXfrm>
        <a:off x="2733095" y="2683144"/>
        <a:ext cx="1282745" cy="750956"/>
      </dsp:txXfrm>
    </dsp:sp>
    <dsp:sp modelId="{346E093B-80F7-44AE-A656-CE102EBA2D5C}">
      <dsp:nvSpPr>
        <dsp:cNvPr id="0" name=""/>
        <dsp:cNvSpPr/>
      </dsp:nvSpPr>
      <dsp:spPr>
        <a:xfrm rot="5400000">
          <a:off x="3233544" y="3550527"/>
          <a:ext cx="281847" cy="329708"/>
        </a:xfrm>
        <a:prstGeom prst="rightArrow">
          <a:avLst>
            <a:gd name="adj1" fmla="val 60000"/>
            <a:gd name="adj2" fmla="val 50000"/>
          </a:avLst>
        </a:prstGeom>
        <a:solidFill>
          <a:schemeClr val="accent5">
            <a:hueOff val="-5632119"/>
            <a:satOff val="-14516"/>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b="1" kern="1200">
            <a:latin typeface="微軟正黑體" panose="020B0604030504040204" pitchFamily="34" charset="-120"/>
            <a:ea typeface="微軟正黑體" panose="020B0604030504040204" pitchFamily="34" charset="-120"/>
          </a:endParaRPr>
        </a:p>
      </dsp:txBody>
      <dsp:txXfrm rot="-5400000">
        <a:off x="3275556" y="3574457"/>
        <a:ext cx="197824" cy="197293"/>
      </dsp:txXfrm>
    </dsp:sp>
    <dsp:sp modelId="{D6751DAC-6ECF-49E7-B6DD-89E734B274A4}">
      <dsp:nvSpPr>
        <dsp:cNvPr id="0" name=""/>
        <dsp:cNvSpPr/>
      </dsp:nvSpPr>
      <dsp:spPr>
        <a:xfrm>
          <a:off x="2709732" y="3989252"/>
          <a:ext cx="1329471" cy="797682"/>
        </a:xfrm>
        <a:prstGeom prst="roundRect">
          <a:avLst>
            <a:gd name="adj" fmla="val 10000"/>
          </a:avLst>
        </a:prstGeom>
        <a:solidFill>
          <a:schemeClr val="accent5">
            <a:hueOff val="-5793037"/>
            <a:satOff val="-14931"/>
            <a:lumOff val="-10084"/>
            <a:alphaOff val="0"/>
          </a:schemeClr>
        </a:solidFill>
        <a:ln w="38100" cap="flat" cmpd="sng" algn="ctr">
          <a:solidFill>
            <a:srgbClr val="FF7C80"/>
          </a:solidFill>
          <a:prstDash val="sys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表內管</a:t>
          </a:r>
          <a:endParaRPr lang="en-US" altLang="zh-TW" sz="2000" b="1" kern="1200" dirty="0">
            <a:latin typeface="微軟正黑體" panose="020B0604030504040204" pitchFamily="34" charset="-120"/>
            <a:ea typeface="微軟正黑體" panose="020B0604030504040204" pitchFamily="34" charset="-120"/>
          </a:endParaRPr>
        </a:p>
        <a:p>
          <a:pPr marL="0" lvl="0" indent="0" algn="ctr" defTabSz="889000">
            <a:lnSpc>
              <a:spcPct val="900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竣工檢查</a:t>
          </a:r>
        </a:p>
      </dsp:txBody>
      <dsp:txXfrm>
        <a:off x="2733095" y="4012615"/>
        <a:ext cx="1282745" cy="750956"/>
      </dsp:txXfrm>
    </dsp:sp>
    <dsp:sp modelId="{4844A421-54C0-430A-A58C-9B4B146B6DC3}">
      <dsp:nvSpPr>
        <dsp:cNvPr id="0" name=""/>
        <dsp:cNvSpPr/>
      </dsp:nvSpPr>
      <dsp:spPr>
        <a:xfrm rot="10800000">
          <a:off x="2310890" y="4223239"/>
          <a:ext cx="281847" cy="329708"/>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latin typeface="微軟正黑體" panose="020B0604030504040204" pitchFamily="34" charset="-120"/>
            <a:ea typeface="微軟正黑體" panose="020B0604030504040204" pitchFamily="34" charset="-120"/>
          </a:endParaRPr>
        </a:p>
      </dsp:txBody>
      <dsp:txXfrm rot="10800000">
        <a:off x="2395444" y="4289181"/>
        <a:ext cx="197293" cy="197824"/>
      </dsp:txXfrm>
    </dsp:sp>
    <dsp:sp modelId="{A24D29FB-85A4-49BB-B69D-C54B65CC98CD}">
      <dsp:nvSpPr>
        <dsp:cNvPr id="0" name=""/>
        <dsp:cNvSpPr/>
      </dsp:nvSpPr>
      <dsp:spPr>
        <a:xfrm>
          <a:off x="848472" y="4007416"/>
          <a:ext cx="1329471" cy="76135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solidFill>
                <a:prstClr val="white"/>
              </a:solidFill>
              <a:latin typeface="微軟正黑體" panose="020B0604030504040204" pitchFamily="34" charset="-120"/>
              <a:ea typeface="微軟正黑體" panose="020B0604030504040204" pitchFamily="34" charset="-120"/>
              <a:cs typeface="+mn-cs"/>
            </a:rPr>
            <a:t>掛表供氣</a:t>
          </a:r>
        </a:p>
      </dsp:txBody>
      <dsp:txXfrm>
        <a:off x="870771" y="4029715"/>
        <a:ext cx="1284873" cy="716758"/>
      </dsp:txXfrm>
    </dsp:sp>
  </dsp:spTree>
</dsp:drawing>
</file>

<file path=ppt/diagrams/layout1.xml><?xml version="1.0" encoding="utf-8"?>
<dgm:layoutDef xmlns:dgm="http://schemas.openxmlformats.org/drawingml/2006/diagram" xmlns:a="http://schemas.openxmlformats.org/drawingml/2006/main" uniqueId="urn:diagrams.loki3.com/BracketList+Icon">
  <dgm:title val="垂直括弧清單"/>
  <dgm:desc val="用來顯示分成群組的資訊方塊。適用在 [階層 2] 有大量文字的情況。"/>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A8BBA-0785-488A-AB1F-FC05FBDE4348}" type="datetimeFigureOut">
              <a:rPr lang="zh-TW" altLang="en-US" smtClean="0"/>
              <a:t>2022/3/30</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C7775-0C1D-46AC-94CD-254E42EBC03D}" type="slidenum">
              <a:rPr lang="zh-TW" altLang="en-US" smtClean="0"/>
              <a:t>‹#›</a:t>
            </a:fld>
            <a:endParaRPr lang="zh-TW" altLang="en-US"/>
          </a:p>
        </p:txBody>
      </p:sp>
    </p:spTree>
    <p:extLst>
      <p:ext uri="{BB962C8B-B14F-4D97-AF65-F5344CB8AC3E}">
        <p14:creationId xmlns:p14="http://schemas.microsoft.com/office/powerpoint/2010/main" val="391888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293">
              <a:spcBef>
                <a:spcPct val="30000"/>
              </a:spcBef>
              <a:defRPr sz="1100">
                <a:solidFill>
                  <a:schemeClr val="tx1"/>
                </a:solidFill>
                <a:latin typeface="Arial" panose="020B0604020202020204" pitchFamily="34" charset="0"/>
              </a:defRPr>
            </a:lvl1pPr>
            <a:lvl2pPr marL="709679" indent="-272953" defTabSz="905293">
              <a:spcBef>
                <a:spcPct val="30000"/>
              </a:spcBef>
              <a:defRPr sz="1100">
                <a:solidFill>
                  <a:schemeClr val="tx1"/>
                </a:solidFill>
                <a:latin typeface="Arial" panose="020B0604020202020204" pitchFamily="34" charset="0"/>
              </a:defRPr>
            </a:lvl2pPr>
            <a:lvl3pPr marL="1091811" indent="-218362" defTabSz="905293">
              <a:spcBef>
                <a:spcPct val="30000"/>
              </a:spcBef>
              <a:defRPr sz="1100">
                <a:solidFill>
                  <a:schemeClr val="tx1"/>
                </a:solidFill>
                <a:latin typeface="Arial" panose="020B0604020202020204" pitchFamily="34" charset="0"/>
              </a:defRPr>
            </a:lvl3pPr>
            <a:lvl4pPr marL="1528535" indent="-218362" defTabSz="905293">
              <a:spcBef>
                <a:spcPct val="30000"/>
              </a:spcBef>
              <a:defRPr sz="1100">
                <a:solidFill>
                  <a:schemeClr val="tx1"/>
                </a:solidFill>
                <a:latin typeface="Arial" panose="020B0604020202020204" pitchFamily="34" charset="0"/>
              </a:defRPr>
            </a:lvl4pPr>
            <a:lvl5pPr marL="1965261" indent="-218362" defTabSz="905293">
              <a:spcBef>
                <a:spcPct val="30000"/>
              </a:spcBef>
              <a:defRPr sz="1100">
                <a:solidFill>
                  <a:schemeClr val="tx1"/>
                </a:solidFill>
                <a:latin typeface="Arial" panose="020B0604020202020204" pitchFamily="34" charset="0"/>
              </a:defRPr>
            </a:lvl5pPr>
            <a:lvl6pPr marL="2401984" indent="-218362" defTabSz="905293" eaLnBrk="0" fontAlgn="base" hangingPunct="0">
              <a:spcBef>
                <a:spcPct val="30000"/>
              </a:spcBef>
              <a:spcAft>
                <a:spcPct val="0"/>
              </a:spcAft>
              <a:defRPr sz="1100">
                <a:solidFill>
                  <a:schemeClr val="tx1"/>
                </a:solidFill>
                <a:latin typeface="Arial" panose="020B0604020202020204" pitchFamily="34" charset="0"/>
              </a:defRPr>
            </a:lvl6pPr>
            <a:lvl7pPr marL="2838708" indent="-218362" defTabSz="905293" eaLnBrk="0" fontAlgn="base" hangingPunct="0">
              <a:spcBef>
                <a:spcPct val="30000"/>
              </a:spcBef>
              <a:spcAft>
                <a:spcPct val="0"/>
              </a:spcAft>
              <a:defRPr sz="1100">
                <a:solidFill>
                  <a:schemeClr val="tx1"/>
                </a:solidFill>
                <a:latin typeface="Arial" panose="020B0604020202020204" pitchFamily="34" charset="0"/>
              </a:defRPr>
            </a:lvl7pPr>
            <a:lvl8pPr marL="3275432" indent="-218362" defTabSz="905293" eaLnBrk="0" fontAlgn="base" hangingPunct="0">
              <a:spcBef>
                <a:spcPct val="30000"/>
              </a:spcBef>
              <a:spcAft>
                <a:spcPct val="0"/>
              </a:spcAft>
              <a:defRPr sz="1100">
                <a:solidFill>
                  <a:schemeClr val="tx1"/>
                </a:solidFill>
                <a:latin typeface="Arial" panose="020B0604020202020204" pitchFamily="34" charset="0"/>
              </a:defRPr>
            </a:lvl8pPr>
            <a:lvl9pPr marL="3712158" indent="-218362" defTabSz="905293"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68223598-C445-46FA-B89B-29039663ADDD}" type="slidenum">
              <a:rPr lang="zh-TW" altLang="en-US" smtClean="0"/>
              <a:pPr>
                <a:spcBef>
                  <a:spcPct val="0"/>
                </a:spcBef>
              </a:pPr>
              <a:t>9</a:t>
            </a:fld>
            <a:endParaRPr lang="en-US" altLang="zh-TW"/>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04685" y="4644118"/>
            <a:ext cx="4978796" cy="439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Arial" panose="020B0604020202020204" pitchFamily="34" charset="0"/>
            </a:endParaRPr>
          </a:p>
        </p:txBody>
      </p:sp>
    </p:spTree>
    <p:extLst>
      <p:ext uri="{BB962C8B-B14F-4D97-AF65-F5344CB8AC3E}">
        <p14:creationId xmlns:p14="http://schemas.microsoft.com/office/powerpoint/2010/main" val="411298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293">
              <a:spcBef>
                <a:spcPct val="30000"/>
              </a:spcBef>
              <a:defRPr sz="1100">
                <a:solidFill>
                  <a:schemeClr val="tx1"/>
                </a:solidFill>
                <a:latin typeface="Arial" panose="020B0604020202020204" pitchFamily="34" charset="0"/>
              </a:defRPr>
            </a:lvl1pPr>
            <a:lvl2pPr marL="709679" indent="-272953" defTabSz="905293">
              <a:spcBef>
                <a:spcPct val="30000"/>
              </a:spcBef>
              <a:defRPr sz="1100">
                <a:solidFill>
                  <a:schemeClr val="tx1"/>
                </a:solidFill>
                <a:latin typeface="Arial" panose="020B0604020202020204" pitchFamily="34" charset="0"/>
              </a:defRPr>
            </a:lvl2pPr>
            <a:lvl3pPr marL="1091811" indent="-218362" defTabSz="905293">
              <a:spcBef>
                <a:spcPct val="30000"/>
              </a:spcBef>
              <a:defRPr sz="1100">
                <a:solidFill>
                  <a:schemeClr val="tx1"/>
                </a:solidFill>
                <a:latin typeface="Arial" panose="020B0604020202020204" pitchFamily="34" charset="0"/>
              </a:defRPr>
            </a:lvl3pPr>
            <a:lvl4pPr marL="1528535" indent="-218362" defTabSz="905293">
              <a:spcBef>
                <a:spcPct val="30000"/>
              </a:spcBef>
              <a:defRPr sz="1100">
                <a:solidFill>
                  <a:schemeClr val="tx1"/>
                </a:solidFill>
                <a:latin typeface="Arial" panose="020B0604020202020204" pitchFamily="34" charset="0"/>
              </a:defRPr>
            </a:lvl4pPr>
            <a:lvl5pPr marL="1965261" indent="-218362" defTabSz="905293">
              <a:spcBef>
                <a:spcPct val="30000"/>
              </a:spcBef>
              <a:defRPr sz="1100">
                <a:solidFill>
                  <a:schemeClr val="tx1"/>
                </a:solidFill>
                <a:latin typeface="Arial" panose="020B0604020202020204" pitchFamily="34" charset="0"/>
              </a:defRPr>
            </a:lvl5pPr>
            <a:lvl6pPr marL="2401984" indent="-218362" defTabSz="905293" eaLnBrk="0" fontAlgn="base" hangingPunct="0">
              <a:spcBef>
                <a:spcPct val="30000"/>
              </a:spcBef>
              <a:spcAft>
                <a:spcPct val="0"/>
              </a:spcAft>
              <a:defRPr sz="1100">
                <a:solidFill>
                  <a:schemeClr val="tx1"/>
                </a:solidFill>
                <a:latin typeface="Arial" panose="020B0604020202020204" pitchFamily="34" charset="0"/>
              </a:defRPr>
            </a:lvl6pPr>
            <a:lvl7pPr marL="2838708" indent="-218362" defTabSz="905293" eaLnBrk="0" fontAlgn="base" hangingPunct="0">
              <a:spcBef>
                <a:spcPct val="30000"/>
              </a:spcBef>
              <a:spcAft>
                <a:spcPct val="0"/>
              </a:spcAft>
              <a:defRPr sz="1100">
                <a:solidFill>
                  <a:schemeClr val="tx1"/>
                </a:solidFill>
                <a:latin typeface="Arial" panose="020B0604020202020204" pitchFamily="34" charset="0"/>
              </a:defRPr>
            </a:lvl7pPr>
            <a:lvl8pPr marL="3275432" indent="-218362" defTabSz="905293" eaLnBrk="0" fontAlgn="base" hangingPunct="0">
              <a:spcBef>
                <a:spcPct val="30000"/>
              </a:spcBef>
              <a:spcAft>
                <a:spcPct val="0"/>
              </a:spcAft>
              <a:defRPr sz="1100">
                <a:solidFill>
                  <a:schemeClr val="tx1"/>
                </a:solidFill>
                <a:latin typeface="Arial" panose="020B0604020202020204" pitchFamily="34" charset="0"/>
              </a:defRPr>
            </a:lvl8pPr>
            <a:lvl9pPr marL="3712158" indent="-218362" defTabSz="905293" eaLnBrk="0" fontAlgn="base" hangingPunct="0">
              <a:spcBef>
                <a:spcPct val="30000"/>
              </a:spcBef>
              <a:spcAft>
                <a:spcPct val="0"/>
              </a:spcAft>
              <a:defRPr sz="1100">
                <a:solidFill>
                  <a:schemeClr val="tx1"/>
                </a:solidFill>
                <a:latin typeface="Arial" panose="020B0604020202020204" pitchFamily="34" charset="0"/>
              </a:defRPr>
            </a:lvl9pPr>
          </a:lstStyle>
          <a:p>
            <a:pPr marL="0" marR="0" lvl="0" indent="0" algn="r" defTabSz="905293" rtl="0" eaLnBrk="1" fontAlgn="auto" latinLnBrk="0" hangingPunct="1">
              <a:lnSpc>
                <a:spcPct val="100000"/>
              </a:lnSpc>
              <a:spcBef>
                <a:spcPct val="0"/>
              </a:spcBef>
              <a:spcAft>
                <a:spcPts val="0"/>
              </a:spcAft>
              <a:buClrTx/>
              <a:buSzTx/>
              <a:buFontTx/>
              <a:buNone/>
              <a:tabLst/>
              <a:defRPr/>
            </a:pPr>
            <a:fld id="{68223598-C445-46FA-B89B-29039663ADDD}" type="slidenum">
              <a:rPr kumimoji="0" lang="zh-TW" altLang="en-US" sz="11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05293" rtl="0" eaLnBrk="1" fontAlgn="auto" latinLnBrk="0" hangingPunct="1">
                <a:lnSpc>
                  <a:spcPct val="100000"/>
                </a:lnSpc>
                <a:spcBef>
                  <a:spcPct val="0"/>
                </a:spcBef>
                <a:spcAft>
                  <a:spcPts val="0"/>
                </a:spcAft>
                <a:buClrTx/>
                <a:buSzTx/>
                <a:buFontTx/>
                <a:buNone/>
                <a:tabLst/>
                <a:defRPr/>
              </a:pPr>
              <a:t>15</a:t>
            </a:fld>
            <a:endParaRPr kumimoji="0" lang="en-US" altLang="zh-TW" sz="11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04685" y="4644118"/>
            <a:ext cx="4978796" cy="439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Arial" panose="020B0604020202020204" pitchFamily="34" charset="0"/>
            </a:endParaRPr>
          </a:p>
        </p:txBody>
      </p:sp>
    </p:spTree>
    <p:extLst>
      <p:ext uri="{BB962C8B-B14F-4D97-AF65-F5344CB8AC3E}">
        <p14:creationId xmlns:p14="http://schemas.microsoft.com/office/powerpoint/2010/main" val="189139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293">
              <a:spcBef>
                <a:spcPct val="30000"/>
              </a:spcBef>
              <a:defRPr sz="1100">
                <a:solidFill>
                  <a:schemeClr val="tx1"/>
                </a:solidFill>
                <a:latin typeface="Arial" panose="020B0604020202020204" pitchFamily="34" charset="0"/>
              </a:defRPr>
            </a:lvl1pPr>
            <a:lvl2pPr marL="709679" indent="-272953" defTabSz="905293">
              <a:spcBef>
                <a:spcPct val="30000"/>
              </a:spcBef>
              <a:defRPr sz="1100">
                <a:solidFill>
                  <a:schemeClr val="tx1"/>
                </a:solidFill>
                <a:latin typeface="Arial" panose="020B0604020202020204" pitchFamily="34" charset="0"/>
              </a:defRPr>
            </a:lvl2pPr>
            <a:lvl3pPr marL="1091811" indent="-218362" defTabSz="905293">
              <a:spcBef>
                <a:spcPct val="30000"/>
              </a:spcBef>
              <a:defRPr sz="1100">
                <a:solidFill>
                  <a:schemeClr val="tx1"/>
                </a:solidFill>
                <a:latin typeface="Arial" panose="020B0604020202020204" pitchFamily="34" charset="0"/>
              </a:defRPr>
            </a:lvl3pPr>
            <a:lvl4pPr marL="1528535" indent="-218362" defTabSz="905293">
              <a:spcBef>
                <a:spcPct val="30000"/>
              </a:spcBef>
              <a:defRPr sz="1100">
                <a:solidFill>
                  <a:schemeClr val="tx1"/>
                </a:solidFill>
                <a:latin typeface="Arial" panose="020B0604020202020204" pitchFamily="34" charset="0"/>
              </a:defRPr>
            </a:lvl4pPr>
            <a:lvl5pPr marL="1965261" indent="-218362" defTabSz="905293">
              <a:spcBef>
                <a:spcPct val="30000"/>
              </a:spcBef>
              <a:defRPr sz="1100">
                <a:solidFill>
                  <a:schemeClr val="tx1"/>
                </a:solidFill>
                <a:latin typeface="Arial" panose="020B0604020202020204" pitchFamily="34" charset="0"/>
              </a:defRPr>
            </a:lvl5pPr>
            <a:lvl6pPr marL="2401984" indent="-218362" defTabSz="905293" eaLnBrk="0" fontAlgn="base" hangingPunct="0">
              <a:spcBef>
                <a:spcPct val="30000"/>
              </a:spcBef>
              <a:spcAft>
                <a:spcPct val="0"/>
              </a:spcAft>
              <a:defRPr sz="1100">
                <a:solidFill>
                  <a:schemeClr val="tx1"/>
                </a:solidFill>
                <a:latin typeface="Arial" panose="020B0604020202020204" pitchFamily="34" charset="0"/>
              </a:defRPr>
            </a:lvl6pPr>
            <a:lvl7pPr marL="2838708" indent="-218362" defTabSz="905293" eaLnBrk="0" fontAlgn="base" hangingPunct="0">
              <a:spcBef>
                <a:spcPct val="30000"/>
              </a:spcBef>
              <a:spcAft>
                <a:spcPct val="0"/>
              </a:spcAft>
              <a:defRPr sz="1100">
                <a:solidFill>
                  <a:schemeClr val="tx1"/>
                </a:solidFill>
                <a:latin typeface="Arial" panose="020B0604020202020204" pitchFamily="34" charset="0"/>
              </a:defRPr>
            </a:lvl7pPr>
            <a:lvl8pPr marL="3275432" indent="-218362" defTabSz="905293" eaLnBrk="0" fontAlgn="base" hangingPunct="0">
              <a:spcBef>
                <a:spcPct val="30000"/>
              </a:spcBef>
              <a:spcAft>
                <a:spcPct val="0"/>
              </a:spcAft>
              <a:defRPr sz="1100">
                <a:solidFill>
                  <a:schemeClr val="tx1"/>
                </a:solidFill>
                <a:latin typeface="Arial" panose="020B0604020202020204" pitchFamily="34" charset="0"/>
              </a:defRPr>
            </a:lvl8pPr>
            <a:lvl9pPr marL="3712158" indent="-218362" defTabSz="905293"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68223598-C445-46FA-B89B-29039663ADDD}" type="slidenum">
              <a:rPr lang="zh-TW" altLang="en-US" smtClean="0"/>
              <a:pPr>
                <a:spcBef>
                  <a:spcPct val="0"/>
                </a:spcBef>
              </a:pPr>
              <a:t>16</a:t>
            </a:fld>
            <a:endParaRPr lang="en-US" altLang="zh-TW"/>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04685" y="4644118"/>
            <a:ext cx="4978796" cy="439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Arial" panose="020B0604020202020204" pitchFamily="34" charset="0"/>
            </a:endParaRPr>
          </a:p>
        </p:txBody>
      </p:sp>
    </p:spTree>
    <p:extLst>
      <p:ext uri="{BB962C8B-B14F-4D97-AF65-F5344CB8AC3E}">
        <p14:creationId xmlns:p14="http://schemas.microsoft.com/office/powerpoint/2010/main" val="411298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293">
              <a:spcBef>
                <a:spcPct val="30000"/>
              </a:spcBef>
              <a:defRPr sz="1100">
                <a:solidFill>
                  <a:schemeClr val="tx1"/>
                </a:solidFill>
                <a:latin typeface="Arial" panose="020B0604020202020204" pitchFamily="34" charset="0"/>
              </a:defRPr>
            </a:lvl1pPr>
            <a:lvl2pPr marL="709679" indent="-272953" defTabSz="905293">
              <a:spcBef>
                <a:spcPct val="30000"/>
              </a:spcBef>
              <a:defRPr sz="1100">
                <a:solidFill>
                  <a:schemeClr val="tx1"/>
                </a:solidFill>
                <a:latin typeface="Arial" panose="020B0604020202020204" pitchFamily="34" charset="0"/>
              </a:defRPr>
            </a:lvl2pPr>
            <a:lvl3pPr marL="1091811" indent="-218362" defTabSz="905293">
              <a:spcBef>
                <a:spcPct val="30000"/>
              </a:spcBef>
              <a:defRPr sz="1100">
                <a:solidFill>
                  <a:schemeClr val="tx1"/>
                </a:solidFill>
                <a:latin typeface="Arial" panose="020B0604020202020204" pitchFamily="34" charset="0"/>
              </a:defRPr>
            </a:lvl3pPr>
            <a:lvl4pPr marL="1528535" indent="-218362" defTabSz="905293">
              <a:spcBef>
                <a:spcPct val="30000"/>
              </a:spcBef>
              <a:defRPr sz="1100">
                <a:solidFill>
                  <a:schemeClr val="tx1"/>
                </a:solidFill>
                <a:latin typeface="Arial" panose="020B0604020202020204" pitchFamily="34" charset="0"/>
              </a:defRPr>
            </a:lvl4pPr>
            <a:lvl5pPr marL="1965261" indent="-218362" defTabSz="905293">
              <a:spcBef>
                <a:spcPct val="30000"/>
              </a:spcBef>
              <a:defRPr sz="1100">
                <a:solidFill>
                  <a:schemeClr val="tx1"/>
                </a:solidFill>
                <a:latin typeface="Arial" panose="020B0604020202020204" pitchFamily="34" charset="0"/>
              </a:defRPr>
            </a:lvl5pPr>
            <a:lvl6pPr marL="2401984" indent="-218362" defTabSz="905293" eaLnBrk="0" fontAlgn="base" hangingPunct="0">
              <a:spcBef>
                <a:spcPct val="30000"/>
              </a:spcBef>
              <a:spcAft>
                <a:spcPct val="0"/>
              </a:spcAft>
              <a:defRPr sz="1100">
                <a:solidFill>
                  <a:schemeClr val="tx1"/>
                </a:solidFill>
                <a:latin typeface="Arial" panose="020B0604020202020204" pitchFamily="34" charset="0"/>
              </a:defRPr>
            </a:lvl6pPr>
            <a:lvl7pPr marL="2838708" indent="-218362" defTabSz="905293" eaLnBrk="0" fontAlgn="base" hangingPunct="0">
              <a:spcBef>
                <a:spcPct val="30000"/>
              </a:spcBef>
              <a:spcAft>
                <a:spcPct val="0"/>
              </a:spcAft>
              <a:defRPr sz="1100">
                <a:solidFill>
                  <a:schemeClr val="tx1"/>
                </a:solidFill>
                <a:latin typeface="Arial" panose="020B0604020202020204" pitchFamily="34" charset="0"/>
              </a:defRPr>
            </a:lvl7pPr>
            <a:lvl8pPr marL="3275432" indent="-218362" defTabSz="905293" eaLnBrk="0" fontAlgn="base" hangingPunct="0">
              <a:spcBef>
                <a:spcPct val="30000"/>
              </a:spcBef>
              <a:spcAft>
                <a:spcPct val="0"/>
              </a:spcAft>
              <a:defRPr sz="1100">
                <a:solidFill>
                  <a:schemeClr val="tx1"/>
                </a:solidFill>
                <a:latin typeface="Arial" panose="020B0604020202020204" pitchFamily="34" charset="0"/>
              </a:defRPr>
            </a:lvl8pPr>
            <a:lvl9pPr marL="3712158" indent="-218362" defTabSz="905293" eaLnBrk="0" fontAlgn="base" hangingPunct="0">
              <a:spcBef>
                <a:spcPct val="30000"/>
              </a:spcBef>
              <a:spcAft>
                <a:spcPct val="0"/>
              </a:spcAft>
              <a:defRPr sz="1100">
                <a:solidFill>
                  <a:schemeClr val="tx1"/>
                </a:solidFill>
                <a:latin typeface="Arial" panose="020B0604020202020204" pitchFamily="34" charset="0"/>
              </a:defRPr>
            </a:lvl9pPr>
          </a:lstStyle>
          <a:p>
            <a:pPr marL="0" marR="0" lvl="0" indent="0" algn="r" defTabSz="905293" rtl="0" eaLnBrk="1" fontAlgn="auto" latinLnBrk="0" hangingPunct="1">
              <a:lnSpc>
                <a:spcPct val="100000"/>
              </a:lnSpc>
              <a:spcBef>
                <a:spcPct val="0"/>
              </a:spcBef>
              <a:spcAft>
                <a:spcPts val="0"/>
              </a:spcAft>
              <a:buClrTx/>
              <a:buSzTx/>
              <a:buFontTx/>
              <a:buNone/>
              <a:tabLst/>
              <a:defRPr/>
            </a:pPr>
            <a:fld id="{68223598-C445-46FA-B89B-29039663ADDD}" type="slidenum">
              <a:rPr kumimoji="0" lang="zh-TW" altLang="en-US" sz="11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05293" rtl="0" eaLnBrk="1" fontAlgn="auto" latinLnBrk="0" hangingPunct="1">
                <a:lnSpc>
                  <a:spcPct val="100000"/>
                </a:lnSpc>
                <a:spcBef>
                  <a:spcPct val="0"/>
                </a:spcBef>
                <a:spcAft>
                  <a:spcPts val="0"/>
                </a:spcAft>
                <a:buClrTx/>
                <a:buSzTx/>
                <a:buFontTx/>
                <a:buNone/>
                <a:tabLst/>
                <a:defRPr/>
              </a:pPr>
              <a:t>25</a:t>
            </a:fld>
            <a:endParaRPr kumimoji="0" lang="en-US" altLang="zh-TW" sz="11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04685" y="4644118"/>
            <a:ext cx="4978796" cy="439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Arial" panose="020B0604020202020204" pitchFamily="34" charset="0"/>
            </a:endParaRPr>
          </a:p>
        </p:txBody>
      </p:sp>
    </p:spTree>
    <p:extLst>
      <p:ext uri="{BB962C8B-B14F-4D97-AF65-F5344CB8AC3E}">
        <p14:creationId xmlns:p14="http://schemas.microsoft.com/office/powerpoint/2010/main" val="232488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293">
              <a:spcBef>
                <a:spcPct val="30000"/>
              </a:spcBef>
              <a:defRPr sz="1100">
                <a:solidFill>
                  <a:schemeClr val="tx1"/>
                </a:solidFill>
                <a:latin typeface="Arial" panose="020B0604020202020204" pitchFamily="34" charset="0"/>
              </a:defRPr>
            </a:lvl1pPr>
            <a:lvl2pPr marL="709679" indent="-272953" defTabSz="905293">
              <a:spcBef>
                <a:spcPct val="30000"/>
              </a:spcBef>
              <a:defRPr sz="1100">
                <a:solidFill>
                  <a:schemeClr val="tx1"/>
                </a:solidFill>
                <a:latin typeface="Arial" panose="020B0604020202020204" pitchFamily="34" charset="0"/>
              </a:defRPr>
            </a:lvl2pPr>
            <a:lvl3pPr marL="1091811" indent="-218362" defTabSz="905293">
              <a:spcBef>
                <a:spcPct val="30000"/>
              </a:spcBef>
              <a:defRPr sz="1100">
                <a:solidFill>
                  <a:schemeClr val="tx1"/>
                </a:solidFill>
                <a:latin typeface="Arial" panose="020B0604020202020204" pitchFamily="34" charset="0"/>
              </a:defRPr>
            </a:lvl3pPr>
            <a:lvl4pPr marL="1528535" indent="-218362" defTabSz="905293">
              <a:spcBef>
                <a:spcPct val="30000"/>
              </a:spcBef>
              <a:defRPr sz="1100">
                <a:solidFill>
                  <a:schemeClr val="tx1"/>
                </a:solidFill>
                <a:latin typeface="Arial" panose="020B0604020202020204" pitchFamily="34" charset="0"/>
              </a:defRPr>
            </a:lvl4pPr>
            <a:lvl5pPr marL="1965261" indent="-218362" defTabSz="905293">
              <a:spcBef>
                <a:spcPct val="30000"/>
              </a:spcBef>
              <a:defRPr sz="1100">
                <a:solidFill>
                  <a:schemeClr val="tx1"/>
                </a:solidFill>
                <a:latin typeface="Arial" panose="020B0604020202020204" pitchFamily="34" charset="0"/>
              </a:defRPr>
            </a:lvl5pPr>
            <a:lvl6pPr marL="2401984" indent="-218362" defTabSz="905293" eaLnBrk="0" fontAlgn="base" hangingPunct="0">
              <a:spcBef>
                <a:spcPct val="30000"/>
              </a:spcBef>
              <a:spcAft>
                <a:spcPct val="0"/>
              </a:spcAft>
              <a:defRPr sz="1100">
                <a:solidFill>
                  <a:schemeClr val="tx1"/>
                </a:solidFill>
                <a:latin typeface="Arial" panose="020B0604020202020204" pitchFamily="34" charset="0"/>
              </a:defRPr>
            </a:lvl6pPr>
            <a:lvl7pPr marL="2838708" indent="-218362" defTabSz="905293" eaLnBrk="0" fontAlgn="base" hangingPunct="0">
              <a:spcBef>
                <a:spcPct val="30000"/>
              </a:spcBef>
              <a:spcAft>
                <a:spcPct val="0"/>
              </a:spcAft>
              <a:defRPr sz="1100">
                <a:solidFill>
                  <a:schemeClr val="tx1"/>
                </a:solidFill>
                <a:latin typeface="Arial" panose="020B0604020202020204" pitchFamily="34" charset="0"/>
              </a:defRPr>
            </a:lvl7pPr>
            <a:lvl8pPr marL="3275432" indent="-218362" defTabSz="905293" eaLnBrk="0" fontAlgn="base" hangingPunct="0">
              <a:spcBef>
                <a:spcPct val="30000"/>
              </a:spcBef>
              <a:spcAft>
                <a:spcPct val="0"/>
              </a:spcAft>
              <a:defRPr sz="1100">
                <a:solidFill>
                  <a:schemeClr val="tx1"/>
                </a:solidFill>
                <a:latin typeface="Arial" panose="020B0604020202020204" pitchFamily="34" charset="0"/>
              </a:defRPr>
            </a:lvl8pPr>
            <a:lvl9pPr marL="3712158" indent="-218362" defTabSz="905293" eaLnBrk="0" fontAlgn="base" hangingPunct="0">
              <a:spcBef>
                <a:spcPct val="30000"/>
              </a:spcBef>
              <a:spcAft>
                <a:spcPct val="0"/>
              </a:spcAft>
              <a:defRPr sz="1100">
                <a:solidFill>
                  <a:schemeClr val="tx1"/>
                </a:solidFill>
                <a:latin typeface="Arial" panose="020B0604020202020204" pitchFamily="34" charset="0"/>
              </a:defRPr>
            </a:lvl9pPr>
          </a:lstStyle>
          <a:p>
            <a:pPr marL="0" marR="0" lvl="0" indent="0" algn="r" defTabSz="905293" rtl="0" eaLnBrk="1" fontAlgn="auto" latinLnBrk="0" hangingPunct="1">
              <a:lnSpc>
                <a:spcPct val="100000"/>
              </a:lnSpc>
              <a:spcBef>
                <a:spcPct val="0"/>
              </a:spcBef>
              <a:spcAft>
                <a:spcPts val="0"/>
              </a:spcAft>
              <a:buClrTx/>
              <a:buSzTx/>
              <a:buFontTx/>
              <a:buNone/>
              <a:tabLst/>
              <a:defRPr/>
            </a:pPr>
            <a:fld id="{68223598-C445-46FA-B89B-29039663ADDD}" type="slidenum">
              <a:rPr kumimoji="0" lang="zh-TW" altLang="en-US" sz="11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05293" rtl="0" eaLnBrk="1" fontAlgn="auto" latinLnBrk="0" hangingPunct="1">
                <a:lnSpc>
                  <a:spcPct val="100000"/>
                </a:lnSpc>
                <a:spcBef>
                  <a:spcPct val="0"/>
                </a:spcBef>
                <a:spcAft>
                  <a:spcPts val="0"/>
                </a:spcAft>
                <a:buClrTx/>
                <a:buSzTx/>
                <a:buFontTx/>
                <a:buNone/>
                <a:tabLst/>
                <a:defRPr/>
              </a:pPr>
              <a:t>26</a:t>
            </a:fld>
            <a:endParaRPr kumimoji="0" lang="en-US" altLang="zh-TW" sz="11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04685" y="4644118"/>
            <a:ext cx="4978796" cy="439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Arial" panose="020B0604020202020204" pitchFamily="34" charset="0"/>
            </a:endParaRPr>
          </a:p>
        </p:txBody>
      </p:sp>
    </p:spTree>
    <p:extLst>
      <p:ext uri="{BB962C8B-B14F-4D97-AF65-F5344CB8AC3E}">
        <p14:creationId xmlns:p14="http://schemas.microsoft.com/office/powerpoint/2010/main" val="401487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5.xml"/><Relationship Id="rId4" Type="http://schemas.openxmlformats.org/officeDocument/2006/relationships/image" Target="../media/image1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3E5AC873-2A9C-49A1-999E-E36205E0C524}" type="datetimeFigureOut">
              <a:rPr lang="zh-TW" altLang="en-US" smtClean="0"/>
              <a:t>2022/3/30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0D540D4-ED34-402E-A2FE-EC55B38C0EC1}" type="slidenum">
              <a:rPr lang="zh-TW" altLang="en-US" smtClean="0"/>
              <a:t>‹#›</a:t>
            </a:fld>
            <a:endParaRPr lang="zh-TW" altLang="en-US"/>
          </a:p>
        </p:txBody>
      </p:sp>
    </p:spTree>
    <p:extLst>
      <p:ext uri="{BB962C8B-B14F-4D97-AF65-F5344CB8AC3E}">
        <p14:creationId xmlns:p14="http://schemas.microsoft.com/office/powerpoint/2010/main" val="15609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E5AC873-2A9C-49A1-999E-E36205E0C524}" type="datetimeFigureOut">
              <a:rPr lang="zh-TW" altLang="en-US" smtClean="0"/>
              <a:t>2022/3/30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0D540D4-ED34-402E-A2FE-EC55B38C0EC1}" type="slidenum">
              <a:rPr lang="zh-TW" altLang="en-US" smtClean="0"/>
              <a:t>‹#›</a:t>
            </a:fld>
            <a:endParaRPr lang="zh-TW" altLang="en-US"/>
          </a:p>
        </p:txBody>
      </p:sp>
    </p:spTree>
    <p:extLst>
      <p:ext uri="{BB962C8B-B14F-4D97-AF65-F5344CB8AC3E}">
        <p14:creationId xmlns:p14="http://schemas.microsoft.com/office/powerpoint/2010/main" val="322708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E5AC873-2A9C-49A1-999E-E36205E0C524}" type="datetimeFigureOut">
              <a:rPr lang="zh-TW" altLang="en-US" smtClean="0"/>
              <a:t>2022/3/30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0D540D4-ED34-402E-A2FE-EC55B38C0EC1}" type="slidenum">
              <a:rPr lang="zh-TW" altLang="en-US" smtClean="0"/>
              <a:t>‹#›</a:t>
            </a:fld>
            <a:endParaRPr lang="zh-TW" altLang="en-US"/>
          </a:p>
        </p:txBody>
      </p:sp>
    </p:spTree>
    <p:extLst>
      <p:ext uri="{BB962C8B-B14F-4D97-AF65-F5344CB8AC3E}">
        <p14:creationId xmlns:p14="http://schemas.microsoft.com/office/powerpoint/2010/main" val="458175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lvl1pPr>
              <a:defRPr/>
            </a:lvl1pPr>
          </a:lstStyle>
          <a:p>
            <a:fld id="{A952F5C0-6B81-470A-82D3-C336664F6032}" type="slidenum">
              <a:rPr lang="zh-TW" altLang="en-US"/>
              <a:pPr/>
              <a:t>‹#›</a:t>
            </a:fld>
            <a:endParaRPr lang="en-US" altLang="zh-TW" dirty="0"/>
          </a:p>
        </p:txBody>
      </p:sp>
      <p:sp>
        <p:nvSpPr>
          <p:cNvPr id="4" name="Rectangle 12">
            <a:extLst>
              <a:ext uri="{FF2B5EF4-FFF2-40B4-BE49-F238E27FC236}">
                <a16:creationId xmlns:a16="http://schemas.microsoft.com/office/drawing/2014/main" id="{BCFFD2F0-9FA8-43DB-885C-45D541770B46}"/>
              </a:ext>
            </a:extLst>
          </p:cNvPr>
          <p:cNvSpPr>
            <a:spLocks noChangeArrowheads="1"/>
          </p:cNvSpPr>
          <p:nvPr userDrawn="1"/>
        </p:nvSpPr>
        <p:spPr bwMode="gray">
          <a:xfrm>
            <a:off x="0" y="0"/>
            <a:ext cx="9144000" cy="720000"/>
          </a:xfrm>
          <a:prstGeom prst="rect">
            <a:avLst/>
          </a:prstGeom>
          <a:gradFill rotWithShape="1">
            <a:gsLst>
              <a:gs pos="0">
                <a:schemeClr val="accent1"/>
              </a:gs>
              <a:gs pos="100000">
                <a:schemeClr val="tx1"/>
              </a:gs>
            </a:gsLst>
            <a:lin ang="0" scaled="1"/>
          </a:gradFill>
          <a:ln>
            <a:noFill/>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endParaRPr kumimoji="0" lang="zh-TW" altLang="en-US"/>
          </a:p>
        </p:txBody>
      </p:sp>
    </p:spTree>
    <p:extLst>
      <p:ext uri="{BB962C8B-B14F-4D97-AF65-F5344CB8AC3E}">
        <p14:creationId xmlns:p14="http://schemas.microsoft.com/office/powerpoint/2010/main" val="381679479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p:txBody>
          <a:bodyPr/>
          <a:lstStyle>
            <a:lvl1pPr>
              <a:defRPr/>
            </a:lvl1pPr>
          </a:lstStyle>
          <a:p>
            <a:fld id="{B36B1558-4ED3-452D-8B2D-28620F723289}" type="slidenum">
              <a:rPr lang="zh-TW" altLang="en-US"/>
              <a:pPr/>
              <a:t>‹#›</a:t>
            </a:fld>
            <a:endParaRPr lang="en-US" altLang="zh-TW" dirty="0"/>
          </a:p>
        </p:txBody>
      </p:sp>
      <p:sp>
        <p:nvSpPr>
          <p:cNvPr id="3" name="Rectangle 12">
            <a:extLst>
              <a:ext uri="{FF2B5EF4-FFF2-40B4-BE49-F238E27FC236}">
                <a16:creationId xmlns:a16="http://schemas.microsoft.com/office/drawing/2014/main" id="{81671770-4DFA-4971-986F-8A72FE9FA740}"/>
              </a:ext>
            </a:extLst>
          </p:cNvPr>
          <p:cNvSpPr>
            <a:spLocks noChangeArrowheads="1"/>
          </p:cNvSpPr>
          <p:nvPr userDrawn="1"/>
        </p:nvSpPr>
        <p:spPr bwMode="gray">
          <a:xfrm>
            <a:off x="0" y="0"/>
            <a:ext cx="9144000" cy="504000"/>
          </a:xfrm>
          <a:prstGeom prst="rect">
            <a:avLst/>
          </a:prstGeom>
          <a:gradFill rotWithShape="1">
            <a:gsLst>
              <a:gs pos="0">
                <a:schemeClr val="accent1"/>
              </a:gs>
              <a:gs pos="100000">
                <a:schemeClr val="tx1"/>
              </a:gs>
            </a:gsLst>
            <a:lin ang="0" scaled="1"/>
          </a:gradFill>
          <a:ln>
            <a:noFill/>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defRPr/>
            </a:pPr>
            <a:endParaRPr kumimoji="0" lang="zh-TW" altLang="en-US"/>
          </a:p>
        </p:txBody>
      </p:sp>
    </p:spTree>
    <p:extLst>
      <p:ext uri="{BB962C8B-B14F-4D97-AF65-F5344CB8AC3E}">
        <p14:creationId xmlns:p14="http://schemas.microsoft.com/office/powerpoint/2010/main" val="203540147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a:defRPr/>
            </a:lvl1pPr>
          </a:lstStyle>
          <a:p>
            <a:fld id="{4A16F1F7-3F62-43FF-9FD7-D027FCEFA75D}" type="slidenum">
              <a:rPr lang="zh-TW" altLang="en-US"/>
              <a:pPr/>
              <a:t>‹#›</a:t>
            </a:fld>
            <a:endParaRPr lang="en-US" altLang="zh-TW" dirty="0"/>
          </a:p>
        </p:txBody>
      </p:sp>
    </p:spTree>
    <p:extLst>
      <p:ext uri="{BB962C8B-B14F-4D97-AF65-F5344CB8AC3E}">
        <p14:creationId xmlns:p14="http://schemas.microsoft.com/office/powerpoint/2010/main" val="111541023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lvl1pPr>
              <a:defRPr/>
            </a:lvl1pPr>
          </a:lstStyle>
          <a:p>
            <a:fld id="{A952F5C0-6B81-470A-82D3-C336664F6032}" type="slidenum">
              <a:rPr lang="zh-TW" altLang="en-US"/>
              <a:pPr/>
              <a:t>‹#›</a:t>
            </a:fld>
            <a:endParaRPr lang="en-US" altLang="zh-TW" dirty="0"/>
          </a:p>
        </p:txBody>
      </p:sp>
    </p:spTree>
    <p:extLst>
      <p:ext uri="{BB962C8B-B14F-4D97-AF65-F5344CB8AC3E}">
        <p14:creationId xmlns:p14="http://schemas.microsoft.com/office/powerpoint/2010/main" val="331337377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標題投影片">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4C58C053-5FA2-4196-A709-D20FA796CD57}"/>
              </a:ext>
            </a:extLst>
          </p:cNvPr>
          <p:cNvSpPr/>
          <p:nvPr userDrawn="1"/>
        </p:nvSpPr>
        <p:spPr bwMode="auto">
          <a:xfrm>
            <a:off x="72000" y="72000"/>
            <a:ext cx="9000000" cy="2520000"/>
          </a:xfrm>
          <a:prstGeom prst="roundRect">
            <a:avLst/>
          </a:prstGeom>
          <a:gradFill>
            <a:gsLst>
              <a:gs pos="8000">
                <a:schemeClr val="tx1">
                  <a:lumMod val="70000"/>
                  <a:lumOff val="30000"/>
                </a:schemeClr>
              </a:gs>
              <a:gs pos="100000">
                <a:schemeClr val="tx1">
                  <a:gamma/>
                  <a:shade val="46275"/>
                  <a:invGamma/>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pitchFamily="34" charset="0"/>
            </a:endParaRPr>
          </a:p>
        </p:txBody>
      </p:sp>
      <p:sp>
        <p:nvSpPr>
          <p:cNvPr id="20" name="矩形: 圓角 19">
            <a:extLst>
              <a:ext uri="{FF2B5EF4-FFF2-40B4-BE49-F238E27FC236}">
                <a16:creationId xmlns:a16="http://schemas.microsoft.com/office/drawing/2014/main" id="{C18571FB-8719-44DB-90B8-8E5D10D66E87}"/>
              </a:ext>
            </a:extLst>
          </p:cNvPr>
          <p:cNvSpPr/>
          <p:nvPr userDrawn="1"/>
        </p:nvSpPr>
        <p:spPr bwMode="auto">
          <a:xfrm>
            <a:off x="72000" y="4284000"/>
            <a:ext cx="9000000" cy="2520000"/>
          </a:xfrm>
          <a:prstGeom prst="round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pitchFamily="34" charset="0"/>
            </a:endParaRPr>
          </a:p>
        </p:txBody>
      </p:sp>
      <p:pic>
        <p:nvPicPr>
          <p:cNvPr id="15" name="Picture 117" descr="wHandNews_Image"/>
          <p:cNvPicPr>
            <a:picLocks noChangeArrowheads="1"/>
          </p:cNvPicPr>
          <p:nvPr userDrawn="1"/>
        </p:nvPicPr>
        <p:blipFill>
          <a:blip r:embed="rId2" cstate="print"/>
          <a:srcRect/>
          <a:stretch>
            <a:fillRect/>
          </a:stretch>
        </p:blipFill>
        <p:spPr bwMode="auto">
          <a:xfrm>
            <a:off x="5616000" y="2088000"/>
            <a:ext cx="3456000" cy="2548800"/>
          </a:xfrm>
          <a:prstGeom prst="rect">
            <a:avLst/>
          </a:prstGeom>
          <a:noFill/>
          <a:ln w="9525">
            <a:noFill/>
            <a:miter lim="800000"/>
            <a:headEnd/>
            <a:tailEnd/>
          </a:ln>
        </p:spPr>
      </p:pic>
      <p:sp>
        <p:nvSpPr>
          <p:cNvPr id="16" name="Freeform 56" descr="digital-globe(imageState)"/>
          <p:cNvSpPr>
            <a:spLocks/>
          </p:cNvSpPr>
          <p:nvPr userDrawn="1"/>
        </p:nvSpPr>
        <p:spPr bwMode="gray">
          <a:xfrm>
            <a:off x="72000" y="2088000"/>
            <a:ext cx="6840000" cy="2592000"/>
          </a:xfrm>
          <a:custGeom>
            <a:avLst/>
            <a:gdLst>
              <a:gd name="T0" fmla="*/ 0 w 4615"/>
              <a:gd name="T1" fmla="*/ 0 h 1407"/>
              <a:gd name="T2" fmla="*/ 2147483646 w 4615"/>
              <a:gd name="T3" fmla="*/ 0 h 1407"/>
              <a:gd name="T4" fmla="*/ 2147483646 w 4615"/>
              <a:gd name="T5" fmla="*/ 2147483646 h 1407"/>
              <a:gd name="T6" fmla="*/ 0 w 4615"/>
              <a:gd name="T7" fmla="*/ 2147483646 h 1407"/>
              <a:gd name="T8" fmla="*/ 0 w 4615"/>
              <a:gd name="T9" fmla="*/ 0 h 1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15" h="1407">
                <a:moveTo>
                  <a:pt x="0" y="0"/>
                </a:moveTo>
                <a:lnTo>
                  <a:pt x="4615" y="0"/>
                </a:lnTo>
                <a:lnTo>
                  <a:pt x="4092" y="1386"/>
                </a:lnTo>
                <a:lnTo>
                  <a:pt x="0" y="1407"/>
                </a:lnTo>
                <a:lnTo>
                  <a:pt x="0" y="0"/>
                </a:lnTo>
                <a:close/>
              </a:path>
            </a:pathLst>
          </a:custGeom>
          <a:blipFill dpi="0" rotWithShape="1">
            <a:blip r:embed="rId3" cstate="print"/>
            <a:srcRect/>
            <a:stretch>
              <a:fillRect/>
            </a:stretch>
          </a:blipFill>
          <a:ln w="9525">
            <a:noFill/>
            <a:round/>
            <a:headEnd/>
            <a:tailEnd/>
          </a:ln>
        </p:spPr>
        <p:txBody>
          <a:bodyPr/>
          <a:lstStyle/>
          <a:p>
            <a:endParaRPr lang="zh-TW" altLang="en-US"/>
          </a:p>
        </p:txBody>
      </p:sp>
    </p:spTree>
    <p:extLst>
      <p:ext uri="{BB962C8B-B14F-4D97-AF65-F5344CB8AC3E}">
        <p14:creationId xmlns:p14="http://schemas.microsoft.com/office/powerpoint/2010/main" val="293130241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_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6547" y="1862173"/>
            <a:ext cx="7772400" cy="810688"/>
          </a:xfrm>
        </p:spPr>
        <p:txBody>
          <a:bodyPr anchor="b">
            <a:normAutofit/>
          </a:bodyPr>
          <a:lstStyle>
            <a:lvl1pPr algn="l">
              <a:defRPr sz="3692" b="1">
                <a:solidFill>
                  <a:schemeClr val="tx1"/>
                </a:solidFill>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727808" y="2851190"/>
            <a:ext cx="6858000" cy="678391"/>
          </a:xfrm>
        </p:spPr>
        <p:txBody>
          <a:bodyPr>
            <a:normAutofit/>
          </a:bodyPr>
          <a:lstStyle>
            <a:lvl1pPr marL="0" indent="0" algn="l">
              <a:buNone/>
              <a:defRPr kumimoji="0" lang="en-US" sz="2954" b="1" kern="1200" dirty="0">
                <a:solidFill>
                  <a:srgbClr val="C00000"/>
                </a:solidFill>
                <a:latin typeface="微軟正黑體" panose="020B0604030504040204" pitchFamily="34" charset="-120"/>
                <a:ea typeface="微軟正黑體" panose="020B0604030504040204" pitchFamily="34" charset="-120"/>
                <a:cs typeface="+mn-cs"/>
              </a:defRPr>
            </a:lvl1pPr>
            <a:lvl2pPr marL="278613" indent="0" algn="ctr">
              <a:buNone/>
              <a:defRPr sz="1218"/>
            </a:lvl2pPr>
            <a:lvl3pPr marL="557227" indent="0" algn="ctr">
              <a:buNone/>
              <a:defRPr sz="1098"/>
            </a:lvl3pPr>
            <a:lvl4pPr marL="835839" indent="0" algn="ctr">
              <a:buNone/>
              <a:defRPr sz="975"/>
            </a:lvl4pPr>
            <a:lvl5pPr marL="1114453" indent="0" algn="ctr">
              <a:buNone/>
              <a:defRPr sz="975"/>
            </a:lvl5pPr>
            <a:lvl6pPr marL="1393066" indent="0" algn="ctr">
              <a:buNone/>
              <a:defRPr sz="975"/>
            </a:lvl6pPr>
            <a:lvl7pPr marL="1671680" indent="0" algn="ctr">
              <a:buNone/>
              <a:defRPr sz="975"/>
            </a:lvl7pPr>
            <a:lvl8pPr marL="1950292" indent="0" algn="ctr">
              <a:buNone/>
              <a:defRPr sz="975"/>
            </a:lvl8pPr>
            <a:lvl9pPr marL="2228906" indent="0" algn="ctr">
              <a:buNone/>
              <a:defRPr sz="975"/>
            </a:lvl9pPr>
          </a:lstStyle>
          <a:p>
            <a:r>
              <a:rPr lang="zh-TW" altLang="en-US" dirty="0"/>
              <a:t>按一下以編輯母片副標題樣式</a:t>
            </a:r>
            <a:endParaRPr lang="en-US" dirty="0"/>
          </a:p>
        </p:txBody>
      </p:sp>
      <p:sp>
        <p:nvSpPr>
          <p:cNvPr id="10" name="文字版面配置區 9">
            <a:extLst>
              <a:ext uri="{FF2B5EF4-FFF2-40B4-BE49-F238E27FC236}">
                <a16:creationId xmlns:a16="http://schemas.microsoft.com/office/drawing/2014/main" id="{934614BB-43E3-4B4D-8D6D-5FB02F54FDCF}"/>
              </a:ext>
            </a:extLst>
          </p:cNvPr>
          <p:cNvSpPr>
            <a:spLocks noGrp="1"/>
          </p:cNvSpPr>
          <p:nvPr>
            <p:ph type="body" sz="quarter" idx="13"/>
          </p:nvPr>
        </p:nvSpPr>
        <p:spPr>
          <a:xfrm>
            <a:off x="759069" y="3843376"/>
            <a:ext cx="3703026" cy="861484"/>
          </a:xfrm>
        </p:spPr>
        <p:txBody>
          <a:bodyPr>
            <a:normAutofit/>
          </a:bodyPr>
          <a:lstStyle>
            <a:lvl1pPr marL="0" indent="0">
              <a:spcBef>
                <a:spcPts val="277"/>
              </a:spcBef>
              <a:buNone/>
              <a:defRPr sz="1846" b="1"/>
            </a:lvl1pPr>
          </a:lstStyle>
          <a:p>
            <a:pPr lvl="0"/>
            <a:r>
              <a:rPr lang="zh-TW" altLang="en-US" dirty="0"/>
              <a:t>編輯母片文字樣式</a:t>
            </a:r>
          </a:p>
        </p:txBody>
      </p:sp>
      <p:pic>
        <p:nvPicPr>
          <p:cNvPr id="14" name="圖片 13">
            <a:extLst>
              <a:ext uri="{FF2B5EF4-FFF2-40B4-BE49-F238E27FC236}">
                <a16:creationId xmlns:a16="http://schemas.microsoft.com/office/drawing/2014/main" id="{192DFBA8-00E8-4A8B-9E32-EF661509AF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109" y="403879"/>
            <a:ext cx="3595956" cy="476654"/>
          </a:xfrm>
          <a:prstGeom prst="rect">
            <a:avLst/>
          </a:prstGeom>
        </p:spPr>
      </p:pic>
    </p:spTree>
    <p:extLst>
      <p:ext uri="{BB962C8B-B14F-4D97-AF65-F5344CB8AC3E}">
        <p14:creationId xmlns:p14="http://schemas.microsoft.com/office/powerpoint/2010/main" val="3612437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章節標題">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91" y="2793472"/>
            <a:ext cx="7886700" cy="916225"/>
          </a:xfrm>
        </p:spPr>
        <p:txBody>
          <a:bodyPr anchor="ctr">
            <a:normAutofit/>
          </a:bodyPr>
          <a:lstStyle>
            <a:lvl1pPr algn="ctr">
              <a:defRPr sz="4062" b="1">
                <a:solidFill>
                  <a:schemeClr val="tx1"/>
                </a:solidFill>
              </a:defRPr>
            </a:lvl1pPr>
          </a:lstStyle>
          <a:p>
            <a:r>
              <a:rPr lang="zh-TW" altLang="en-US"/>
              <a:t>按一下以編輯母片標題樣式</a:t>
            </a:r>
            <a:endParaRPr lang="en-US" dirty="0"/>
          </a:p>
        </p:txBody>
      </p:sp>
      <p:sp>
        <p:nvSpPr>
          <p:cNvPr id="4" name="Date Placeholder 3"/>
          <p:cNvSpPr>
            <a:spLocks noGrp="1"/>
          </p:cNvSpPr>
          <p:nvPr>
            <p:ph type="dt" sz="half" idx="10"/>
          </p:nvPr>
        </p:nvSpPr>
        <p:spPr/>
        <p:txBody>
          <a:bodyPr/>
          <a:lstStyle>
            <a:lvl1pPr>
              <a:defRPr sz="738">
                <a:solidFill>
                  <a:schemeClr val="bg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5" name="Footer Placeholder 4"/>
          <p:cNvSpPr>
            <a:spLocks noGrp="1"/>
          </p:cNvSpPr>
          <p:nvPr>
            <p:ph type="ftr" sz="quarter" idx="11"/>
          </p:nvPr>
        </p:nvSpPr>
        <p:spPr/>
        <p:txBody>
          <a:bodyPr/>
          <a:lstStyle>
            <a:lvl1pPr>
              <a:defRPr sz="738">
                <a:solidFill>
                  <a:schemeClr val="bg1"/>
                </a:solidFill>
                <a:latin typeface="微軟正黑體" panose="020B0604030504040204" pitchFamily="34" charset="-120"/>
                <a:ea typeface="微軟正黑體" panose="020B0604030504040204" pitchFamily="34" charset="-120"/>
              </a:defRPr>
            </a:lvl1pPr>
          </a:lstStyle>
          <a:p>
            <a:r>
              <a:rPr lang="zh-TW" altLang="en-US"/>
              <a:t>智慧財產權屬資拓宏宇國際</a:t>
            </a:r>
            <a:r>
              <a:rPr lang="en-US" altLang="zh-TW" dirty="0"/>
              <a:t>(</a:t>
            </a:r>
            <a:r>
              <a:rPr lang="zh-TW" altLang="en-US"/>
              <a:t>股</a:t>
            </a:r>
            <a:r>
              <a:rPr lang="en-US" altLang="zh-TW" dirty="0"/>
              <a:t>)</a:t>
            </a:r>
            <a:r>
              <a:rPr lang="zh-TW" altLang="en-US"/>
              <a:t>公司，複製或轉載必究</a:t>
            </a:r>
          </a:p>
        </p:txBody>
      </p:sp>
      <p:sp>
        <p:nvSpPr>
          <p:cNvPr id="6" name="Slide Number Placeholder 5"/>
          <p:cNvSpPr>
            <a:spLocks noGrp="1"/>
          </p:cNvSpPr>
          <p:nvPr>
            <p:ph type="sldNum" sz="quarter" idx="12"/>
          </p:nvPr>
        </p:nvSpPr>
        <p:spPr/>
        <p:txBody>
          <a:bodyPr/>
          <a:lstStyle>
            <a:lvl1pPr>
              <a:defRPr sz="738">
                <a:solidFill>
                  <a:schemeClr val="bg1"/>
                </a:solidFill>
                <a:latin typeface="微軟正黑體" panose="020B0604030504040204" pitchFamily="34" charset="-120"/>
                <a:ea typeface="微軟正黑體" panose="020B0604030504040204" pitchFamily="34" charset="-120"/>
              </a:defRPr>
            </a:lvl1pPr>
          </a:lstStyle>
          <a:p>
            <a:fld id="{8E341463-B138-4C5E-B93B-A3A30E827557}" type="slidenum">
              <a:rPr lang="zh-TW" altLang="en-US" smtClean="0"/>
              <a:pPr/>
              <a:t>‹#›</a:t>
            </a:fld>
            <a:endParaRPr lang="zh-TW" altLang="en-US"/>
          </a:p>
        </p:txBody>
      </p:sp>
    </p:spTree>
    <p:extLst>
      <p:ext uri="{BB962C8B-B14F-4D97-AF65-F5344CB8AC3E}">
        <p14:creationId xmlns:p14="http://schemas.microsoft.com/office/powerpoint/2010/main" val="518306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章節標題(有說明區塊)">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6885" y="1709745"/>
            <a:ext cx="7492086" cy="916225"/>
          </a:xfrm>
        </p:spPr>
        <p:txBody>
          <a:bodyPr anchor="b">
            <a:normAutofit/>
          </a:bodyPr>
          <a:lstStyle>
            <a:lvl1pPr algn="l">
              <a:defRPr sz="4062" b="1">
                <a:solidFill>
                  <a:schemeClr val="tx1"/>
                </a:solidFill>
              </a:defRPr>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1125415" y="2995130"/>
            <a:ext cx="7293556" cy="685916"/>
          </a:xfrm>
        </p:spPr>
        <p:txBody>
          <a:bodyPr>
            <a:noAutofit/>
          </a:bodyPr>
          <a:lstStyle>
            <a:lvl1pPr marL="250587" indent="-250587">
              <a:buClr>
                <a:srgbClr val="C00000"/>
              </a:buClr>
              <a:buFont typeface="Arial" panose="020B0604020202020204" pitchFamily="34" charset="0"/>
              <a:buChar char="•"/>
              <a:defRPr sz="2954">
                <a:solidFill>
                  <a:schemeClr val="tx1"/>
                </a:solidFill>
              </a:defRPr>
            </a:lvl1pPr>
            <a:lvl2pPr marL="278613" indent="0">
              <a:buNone/>
              <a:defRPr sz="1218">
                <a:solidFill>
                  <a:schemeClr val="tx1">
                    <a:tint val="75000"/>
                  </a:schemeClr>
                </a:solidFill>
              </a:defRPr>
            </a:lvl2pPr>
            <a:lvl3pPr marL="557227" indent="0">
              <a:buNone/>
              <a:defRPr sz="1098">
                <a:solidFill>
                  <a:schemeClr val="tx1">
                    <a:tint val="75000"/>
                  </a:schemeClr>
                </a:solidFill>
              </a:defRPr>
            </a:lvl3pPr>
            <a:lvl4pPr marL="835839" indent="0">
              <a:buNone/>
              <a:defRPr sz="975">
                <a:solidFill>
                  <a:schemeClr val="tx1">
                    <a:tint val="75000"/>
                  </a:schemeClr>
                </a:solidFill>
              </a:defRPr>
            </a:lvl4pPr>
            <a:lvl5pPr marL="1114453" indent="0">
              <a:buNone/>
              <a:defRPr sz="975">
                <a:solidFill>
                  <a:schemeClr val="tx1">
                    <a:tint val="75000"/>
                  </a:schemeClr>
                </a:solidFill>
              </a:defRPr>
            </a:lvl5pPr>
            <a:lvl6pPr marL="1393066" indent="0">
              <a:buNone/>
              <a:defRPr sz="975">
                <a:solidFill>
                  <a:schemeClr val="tx1">
                    <a:tint val="75000"/>
                  </a:schemeClr>
                </a:solidFill>
              </a:defRPr>
            </a:lvl6pPr>
            <a:lvl7pPr marL="1671680" indent="0">
              <a:buNone/>
              <a:defRPr sz="975">
                <a:solidFill>
                  <a:schemeClr val="tx1">
                    <a:tint val="75000"/>
                  </a:schemeClr>
                </a:solidFill>
              </a:defRPr>
            </a:lvl7pPr>
            <a:lvl8pPr marL="1950292" indent="0">
              <a:buNone/>
              <a:defRPr sz="975">
                <a:solidFill>
                  <a:schemeClr val="tx1">
                    <a:tint val="75000"/>
                  </a:schemeClr>
                </a:solidFill>
              </a:defRPr>
            </a:lvl8pPr>
            <a:lvl9pPr marL="2228906" indent="0">
              <a:buNone/>
              <a:defRPr sz="975">
                <a:solidFill>
                  <a:schemeClr val="tx1">
                    <a:tint val="75000"/>
                  </a:schemeClr>
                </a:solidFill>
              </a:defRPr>
            </a:lvl9pPr>
          </a:lstStyle>
          <a:p>
            <a:pPr lvl="0"/>
            <a:r>
              <a:rPr lang="zh-TW" altLang="en-US" dirty="0"/>
              <a:t>編輯母片文字樣式</a:t>
            </a:r>
          </a:p>
        </p:txBody>
      </p:sp>
      <p:sp>
        <p:nvSpPr>
          <p:cNvPr id="4" name="Date Placeholder 3"/>
          <p:cNvSpPr>
            <a:spLocks noGrp="1"/>
          </p:cNvSpPr>
          <p:nvPr>
            <p:ph type="dt" sz="half" idx="10"/>
          </p:nvPr>
        </p:nvSpPr>
        <p:spPr/>
        <p:txBody>
          <a:bodyPr/>
          <a:lstStyle>
            <a:lvl1pPr>
              <a:defRPr sz="738">
                <a:solidFill>
                  <a:schemeClr val="bg1"/>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5" name="Footer Placeholder 4"/>
          <p:cNvSpPr>
            <a:spLocks noGrp="1"/>
          </p:cNvSpPr>
          <p:nvPr>
            <p:ph type="ftr" sz="quarter" idx="11"/>
          </p:nvPr>
        </p:nvSpPr>
        <p:spPr/>
        <p:txBody>
          <a:bodyPr/>
          <a:lstStyle>
            <a:lvl1pPr>
              <a:defRPr sz="738">
                <a:solidFill>
                  <a:schemeClr val="bg1"/>
                </a:solidFill>
                <a:latin typeface="微軟正黑體" panose="020B0604030504040204" pitchFamily="34" charset="-120"/>
                <a:ea typeface="微軟正黑體" panose="020B0604030504040204" pitchFamily="34" charset="-120"/>
              </a:defRPr>
            </a:lvl1pPr>
          </a:lstStyle>
          <a:p>
            <a:r>
              <a:rPr lang="zh-TW" altLang="en-US"/>
              <a:t>智慧財產權屬資拓宏宇國際</a:t>
            </a:r>
            <a:r>
              <a:rPr lang="en-US" altLang="zh-TW" dirty="0"/>
              <a:t>(</a:t>
            </a:r>
            <a:r>
              <a:rPr lang="zh-TW" altLang="en-US"/>
              <a:t>股</a:t>
            </a:r>
            <a:r>
              <a:rPr lang="en-US" altLang="zh-TW" dirty="0"/>
              <a:t>)</a:t>
            </a:r>
            <a:r>
              <a:rPr lang="zh-TW" altLang="en-US"/>
              <a:t>公司，複製或轉載必究</a:t>
            </a:r>
          </a:p>
        </p:txBody>
      </p:sp>
      <p:sp>
        <p:nvSpPr>
          <p:cNvPr id="6" name="Slide Number Placeholder 5"/>
          <p:cNvSpPr>
            <a:spLocks noGrp="1"/>
          </p:cNvSpPr>
          <p:nvPr>
            <p:ph type="sldNum" sz="quarter" idx="12"/>
          </p:nvPr>
        </p:nvSpPr>
        <p:spPr/>
        <p:txBody>
          <a:bodyPr/>
          <a:lstStyle>
            <a:lvl1pPr>
              <a:defRPr sz="738">
                <a:solidFill>
                  <a:schemeClr val="bg1"/>
                </a:solidFill>
                <a:latin typeface="微軟正黑體" panose="020B0604030504040204" pitchFamily="34" charset="-120"/>
                <a:ea typeface="微軟正黑體" panose="020B0604030504040204" pitchFamily="34" charset="-120"/>
              </a:defRPr>
            </a:lvl1pPr>
          </a:lstStyle>
          <a:p>
            <a:fld id="{8E341463-B138-4C5E-B93B-A3A30E827557}" type="slidenum">
              <a:rPr lang="zh-TW" altLang="en-US" smtClean="0"/>
              <a:pPr/>
              <a:t>‹#›</a:t>
            </a:fld>
            <a:endParaRPr lang="zh-TW" altLang="en-US"/>
          </a:p>
        </p:txBody>
      </p:sp>
      <p:sp>
        <p:nvSpPr>
          <p:cNvPr id="7" name="矩形 6">
            <a:extLst>
              <a:ext uri="{FF2B5EF4-FFF2-40B4-BE49-F238E27FC236}">
                <a16:creationId xmlns:a16="http://schemas.microsoft.com/office/drawing/2014/main" id="{9F7FDC8E-748D-48C9-9EE9-03D1E5EC1623}"/>
              </a:ext>
            </a:extLst>
          </p:cNvPr>
          <p:cNvSpPr/>
          <p:nvPr userDrawn="1"/>
        </p:nvSpPr>
        <p:spPr>
          <a:xfrm>
            <a:off x="4885593" y="4437064"/>
            <a:ext cx="3421674" cy="136842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anchor="ctr"/>
          <a:lstStyle/>
          <a:p>
            <a:pPr eaLnBrk="1" fontAlgn="auto" hangingPunct="1">
              <a:spcBef>
                <a:spcPts val="0"/>
              </a:spcBef>
              <a:spcAft>
                <a:spcPts val="0"/>
              </a:spcAft>
              <a:defRPr/>
            </a:pPr>
            <a:endParaRPr kumimoji="0" lang="zh-TW" altLang="en-US" sz="1662" dirty="0">
              <a:latin typeface="微軟正黑體" pitchFamily="34" charset="-120"/>
              <a:ea typeface="微軟正黑體" pitchFamily="34" charset="-120"/>
            </a:endParaRPr>
          </a:p>
        </p:txBody>
      </p:sp>
      <p:sp>
        <p:nvSpPr>
          <p:cNvPr id="8" name="矩形 7">
            <a:extLst>
              <a:ext uri="{FF2B5EF4-FFF2-40B4-BE49-F238E27FC236}">
                <a16:creationId xmlns:a16="http://schemas.microsoft.com/office/drawing/2014/main" id="{E9BC3B73-5E2D-446A-9077-823BA3825139}"/>
              </a:ext>
            </a:extLst>
          </p:cNvPr>
          <p:cNvSpPr/>
          <p:nvPr userDrawn="1"/>
        </p:nvSpPr>
        <p:spPr>
          <a:xfrm>
            <a:off x="4885593" y="5805489"/>
            <a:ext cx="3421674" cy="7143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738">
              <a:latin typeface="微軟正黑體" panose="020B0604030504040204" pitchFamily="34" charset="-120"/>
              <a:ea typeface="微軟正黑體" panose="020B0604030504040204" pitchFamily="34" charset="-120"/>
            </a:endParaRPr>
          </a:p>
        </p:txBody>
      </p:sp>
      <p:sp>
        <p:nvSpPr>
          <p:cNvPr id="10" name="文字版面配置區 9">
            <a:extLst>
              <a:ext uri="{FF2B5EF4-FFF2-40B4-BE49-F238E27FC236}">
                <a16:creationId xmlns:a16="http://schemas.microsoft.com/office/drawing/2014/main" id="{C76701FF-2DA4-4490-9F95-CFD33FC42F37}"/>
              </a:ext>
            </a:extLst>
          </p:cNvPr>
          <p:cNvSpPr>
            <a:spLocks noGrp="1"/>
          </p:cNvSpPr>
          <p:nvPr>
            <p:ph type="body" sz="quarter" idx="13"/>
          </p:nvPr>
        </p:nvSpPr>
        <p:spPr>
          <a:xfrm>
            <a:off x="4938177" y="4495126"/>
            <a:ext cx="3325805" cy="1286916"/>
          </a:xfrm>
        </p:spPr>
        <p:txBody>
          <a:bodyPr anchor="ctr">
            <a:normAutofit/>
          </a:bodyPr>
          <a:lstStyle>
            <a:lvl1pPr marL="0" indent="0" algn="l">
              <a:buNone/>
              <a:defRPr sz="1662">
                <a:solidFill>
                  <a:schemeClr val="bg1"/>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Tree>
    <p:extLst>
      <p:ext uri="{BB962C8B-B14F-4D97-AF65-F5344CB8AC3E}">
        <p14:creationId xmlns:p14="http://schemas.microsoft.com/office/powerpoint/2010/main" val="120218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06238"/>
            <a:ext cx="7886700" cy="1325563"/>
          </a:xfrm>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E5AC873-2A9C-49A1-999E-E36205E0C524}" type="datetimeFigureOut">
              <a:rPr lang="zh-TW" altLang="en-US" smtClean="0"/>
              <a:t>2022/3/30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086600" y="6458368"/>
            <a:ext cx="2057400" cy="365125"/>
          </a:xfrm>
        </p:spPr>
        <p:txBody>
          <a:bodyPr/>
          <a:lstStyle>
            <a:lvl1pPr>
              <a:defRPr sz="1600"/>
            </a:lvl1pPr>
          </a:lstStyle>
          <a:p>
            <a:fld id="{F0D540D4-ED34-402E-A2FE-EC55B38C0EC1}" type="slidenum">
              <a:rPr lang="zh-TW" altLang="en-US" smtClean="0"/>
              <a:pPr/>
              <a:t>‹#›</a:t>
            </a:fld>
            <a:endParaRPr lang="zh-TW" altLang="en-US"/>
          </a:p>
        </p:txBody>
      </p:sp>
    </p:spTree>
    <p:extLst>
      <p:ext uri="{BB962C8B-B14F-4D97-AF65-F5344CB8AC3E}">
        <p14:creationId xmlns:p14="http://schemas.microsoft.com/office/powerpoint/2010/main" val="2065586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標題及物件(左側有視覺)">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6051" y="275118"/>
            <a:ext cx="5829300" cy="756514"/>
          </a:xfrm>
        </p:spPr>
        <p:txBody>
          <a:bodyPr/>
          <a:lstStyle>
            <a:lvl1pPr algn="l">
              <a:defRPr b="1">
                <a:solidFill>
                  <a:srgbClr val="C00000"/>
                </a:solidFill>
              </a:defRPr>
            </a:lvl1pPr>
          </a:lstStyle>
          <a:p>
            <a:r>
              <a:rPr lang="zh-TW" altLang="en-US" dirty="0"/>
              <a:t>按一下以編輯母片標題樣式</a:t>
            </a:r>
            <a:endParaRPr lang="en-US" dirty="0"/>
          </a:p>
        </p:txBody>
      </p:sp>
      <p:sp>
        <p:nvSpPr>
          <p:cNvPr id="3" name="Content Placeholder 2"/>
          <p:cNvSpPr>
            <a:spLocks noGrp="1"/>
          </p:cNvSpPr>
          <p:nvPr>
            <p:ph idx="1" hasCustomPrompt="1"/>
          </p:nvPr>
        </p:nvSpPr>
        <p:spPr>
          <a:xfrm>
            <a:off x="2686051" y="1453662"/>
            <a:ext cx="5950362" cy="4560727"/>
          </a:xfrm>
        </p:spPr>
        <p:txBody>
          <a:bodyPr/>
          <a:lstStyle>
            <a:lvl1pPr>
              <a:buClr>
                <a:srgbClr val="C00000"/>
              </a:buClr>
              <a:defRPr/>
            </a:lvl1pPr>
            <a:lvl2pPr marL="417921" indent="-139307">
              <a:buClr>
                <a:srgbClr val="C00000"/>
              </a:buClr>
              <a:buFont typeface="微軟正黑體" panose="020B0604030504040204" pitchFamily="34" charset="-120"/>
              <a:buChar char="–"/>
              <a:defRPr/>
            </a:lvl2pPr>
            <a:lvl3pPr>
              <a:buClr>
                <a:srgbClr val="C00000"/>
              </a:buClr>
              <a:defRPr/>
            </a:lvl3pPr>
            <a:lvl4pPr>
              <a:buClr>
                <a:srgbClr val="C00000"/>
              </a:buClr>
              <a:defRPr/>
            </a:lvl4pPr>
            <a:lvl5pPr>
              <a:buClr>
                <a:srgbClr val="C00000"/>
              </a:buClr>
              <a:defRPr/>
            </a:lvl5pPr>
          </a:lstStyle>
          <a:p>
            <a:pPr lvl="0"/>
            <a:r>
              <a:rPr lang="zh-TW" altLang="en-US" dirty="0"/>
              <a:t> 編輯母片文字樣式</a:t>
            </a:r>
          </a:p>
          <a:p>
            <a:pPr lvl="1"/>
            <a:r>
              <a:rPr lang="zh-TW" altLang="en-US" dirty="0"/>
              <a:t> 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a:xfrm>
            <a:off x="2380689" y="6426694"/>
            <a:ext cx="713191" cy="365125"/>
          </a:xfrm>
        </p:spPr>
        <p:txBody>
          <a:bodyPr/>
          <a:lstStyle/>
          <a:p>
            <a:endParaRPr lang="zh-TW" altLang="en-US" dirty="0"/>
          </a:p>
        </p:txBody>
      </p:sp>
      <p:sp>
        <p:nvSpPr>
          <p:cNvPr id="5" name="Footer Placeholder 4"/>
          <p:cNvSpPr>
            <a:spLocks noGrp="1"/>
          </p:cNvSpPr>
          <p:nvPr>
            <p:ph type="ftr" sz="quarter" idx="11"/>
          </p:nvPr>
        </p:nvSpPr>
        <p:spPr>
          <a:xfrm>
            <a:off x="4263594" y="6426695"/>
            <a:ext cx="3029964" cy="365125"/>
          </a:xfrm>
        </p:spPr>
        <p:txBody>
          <a:bodyPr/>
          <a:lstStyle/>
          <a:p>
            <a:r>
              <a:rPr lang="zh-TW" altLang="en-US"/>
              <a:t>智慧財產權屬資拓宏宇國際</a:t>
            </a:r>
            <a:r>
              <a:rPr lang="en-US" altLang="zh-TW" dirty="0"/>
              <a:t>(</a:t>
            </a:r>
            <a:r>
              <a:rPr lang="zh-TW" altLang="en-US"/>
              <a:t>股</a:t>
            </a:r>
            <a:r>
              <a:rPr lang="en-US" altLang="zh-TW" dirty="0"/>
              <a:t>)</a:t>
            </a:r>
            <a:r>
              <a:rPr lang="zh-TW" altLang="en-US"/>
              <a:t>公司，複製或轉載必究</a:t>
            </a:r>
          </a:p>
        </p:txBody>
      </p:sp>
      <p:sp>
        <p:nvSpPr>
          <p:cNvPr id="6" name="Slide Number Placeholder 5"/>
          <p:cNvSpPr>
            <a:spLocks noGrp="1"/>
          </p:cNvSpPr>
          <p:nvPr>
            <p:ph type="sldNum" sz="quarter" idx="12"/>
          </p:nvPr>
        </p:nvSpPr>
        <p:spPr/>
        <p:txBody>
          <a:bodyPr/>
          <a:lstStyle/>
          <a:p>
            <a:fld id="{8E341463-B138-4C5E-B93B-A3A30E827557}" type="slidenum">
              <a:rPr lang="zh-TW" altLang="en-US" smtClean="0"/>
              <a:t>‹#›</a:t>
            </a:fld>
            <a:endParaRPr lang="zh-TW" altLang="en-US"/>
          </a:p>
        </p:txBody>
      </p:sp>
      <p:cxnSp>
        <p:nvCxnSpPr>
          <p:cNvPr id="7" name="直線接點 6">
            <a:extLst>
              <a:ext uri="{FF2B5EF4-FFF2-40B4-BE49-F238E27FC236}">
                <a16:creationId xmlns:a16="http://schemas.microsoft.com/office/drawing/2014/main" id="{1BB1B17E-2A1A-48FA-8AC3-854A48D51255}"/>
              </a:ext>
            </a:extLst>
          </p:cNvPr>
          <p:cNvCxnSpPr>
            <a:cxnSpLocks/>
          </p:cNvCxnSpPr>
          <p:nvPr userDrawn="1"/>
        </p:nvCxnSpPr>
        <p:spPr>
          <a:xfrm>
            <a:off x="2467257" y="1153002"/>
            <a:ext cx="6676743" cy="2833"/>
          </a:xfrm>
          <a:prstGeom prst="line">
            <a:avLst/>
          </a:prstGeom>
          <a:ln w="190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圖片 7">
            <a:extLst>
              <a:ext uri="{FF2B5EF4-FFF2-40B4-BE49-F238E27FC236}">
                <a16:creationId xmlns:a16="http://schemas.microsoft.com/office/drawing/2014/main" id="{E6372195-DD29-4280-9CD0-9218B4DD1A8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285"/>
          <a:stretch/>
        </p:blipFill>
        <p:spPr>
          <a:xfrm>
            <a:off x="8191723" y="6153188"/>
            <a:ext cx="775793" cy="434110"/>
          </a:xfrm>
          <a:prstGeom prst="rect">
            <a:avLst/>
          </a:prstGeom>
        </p:spPr>
      </p:pic>
    </p:spTree>
    <p:extLst>
      <p:ext uri="{BB962C8B-B14F-4D97-AF65-F5344CB8AC3E}">
        <p14:creationId xmlns:p14="http://schemas.microsoft.com/office/powerpoint/2010/main" val="4018915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標題及物件(有水平線)">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C00000"/>
                </a:solidFill>
              </a:defRPr>
            </a:lvl1pPr>
          </a:lstStyle>
          <a:p>
            <a:r>
              <a:rPr lang="zh-TW" altLang="en-US"/>
              <a:t>按一下以編輯母片標題樣式</a:t>
            </a:r>
            <a:endParaRPr lang="en-US" dirty="0"/>
          </a:p>
        </p:txBody>
      </p:sp>
      <p:sp>
        <p:nvSpPr>
          <p:cNvPr id="3" name="Content Placeholder 2"/>
          <p:cNvSpPr>
            <a:spLocks noGrp="1"/>
          </p:cNvSpPr>
          <p:nvPr>
            <p:ph idx="1" hasCustomPrompt="1"/>
          </p:nvPr>
        </p:nvSpPr>
        <p:spPr>
          <a:xfrm>
            <a:off x="628651" y="1660961"/>
            <a:ext cx="7886700" cy="4516002"/>
          </a:xfrm>
        </p:spPr>
        <p:txBody>
          <a:bodyPr/>
          <a:lstStyle>
            <a:lvl1pPr marL="139307" indent="-139307">
              <a:buClr>
                <a:srgbClr val="C00000"/>
              </a:buClr>
              <a:buFont typeface="Arial" panose="020B0604020202020204" pitchFamily="34" charset="0"/>
              <a:buChar char="•"/>
              <a:defRPr/>
            </a:lvl1pPr>
            <a:lvl2pPr marL="417921" indent="-139307">
              <a:buClr>
                <a:srgbClr val="C00000"/>
              </a:buClr>
              <a:buFont typeface="微軟正黑體" panose="020B0604030504040204" pitchFamily="34" charset="-120"/>
              <a:buChar char="–"/>
              <a:defRPr/>
            </a:lvl2pPr>
            <a:lvl3pPr>
              <a:buClr>
                <a:srgbClr val="C00000"/>
              </a:buClr>
              <a:defRPr/>
            </a:lvl3pPr>
            <a:lvl4pPr>
              <a:buClr>
                <a:srgbClr val="C00000"/>
              </a:buClr>
              <a:defRPr/>
            </a:lvl4pPr>
            <a:lvl5pPr>
              <a:buClr>
                <a:srgbClr val="C00000"/>
              </a:buClr>
              <a:defRPr/>
            </a:lvl5pPr>
          </a:lstStyle>
          <a:p>
            <a:pPr lvl="0"/>
            <a:r>
              <a:rPr lang="zh-TW" altLang="en-US" dirty="0"/>
              <a:t> 編輯母片文字樣式</a:t>
            </a:r>
          </a:p>
          <a:p>
            <a:pPr lvl="1"/>
            <a:r>
              <a:rPr lang="zh-TW" altLang="en-US" dirty="0"/>
              <a:t> 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lvl1pPr>
              <a:defRPr sz="738"/>
            </a:lvl1pPr>
          </a:lstStyle>
          <a:p>
            <a:endParaRPr lang="zh-TW" altLang="en-US" dirty="0"/>
          </a:p>
        </p:txBody>
      </p:sp>
      <p:sp>
        <p:nvSpPr>
          <p:cNvPr id="5" name="Footer Placeholder 4"/>
          <p:cNvSpPr>
            <a:spLocks noGrp="1"/>
          </p:cNvSpPr>
          <p:nvPr>
            <p:ph type="ftr" sz="quarter" idx="11"/>
          </p:nvPr>
        </p:nvSpPr>
        <p:spPr/>
        <p:txBody>
          <a:bodyPr/>
          <a:lstStyle>
            <a:lvl1pPr>
              <a:defRPr sz="738"/>
            </a:lvl1pPr>
          </a:lstStyle>
          <a:p>
            <a:r>
              <a:rPr lang="zh-TW" altLang="en-US"/>
              <a:t>智慧財產權屬資拓宏宇國際</a:t>
            </a:r>
            <a:r>
              <a:rPr lang="en-US" altLang="zh-TW" dirty="0"/>
              <a:t>(</a:t>
            </a:r>
            <a:r>
              <a:rPr lang="zh-TW" altLang="en-US"/>
              <a:t>股</a:t>
            </a:r>
            <a:r>
              <a:rPr lang="en-US" altLang="zh-TW" dirty="0"/>
              <a:t>)</a:t>
            </a:r>
            <a:r>
              <a:rPr lang="zh-TW" altLang="en-US"/>
              <a:t>公司，複製或轉載必究</a:t>
            </a:r>
          </a:p>
        </p:txBody>
      </p:sp>
      <p:sp>
        <p:nvSpPr>
          <p:cNvPr id="6" name="Slide Number Placeholder 5"/>
          <p:cNvSpPr>
            <a:spLocks noGrp="1"/>
          </p:cNvSpPr>
          <p:nvPr>
            <p:ph type="sldNum" sz="quarter" idx="12"/>
          </p:nvPr>
        </p:nvSpPr>
        <p:spPr/>
        <p:txBody>
          <a:bodyPr/>
          <a:lstStyle>
            <a:lvl1pPr>
              <a:defRPr sz="738"/>
            </a:lvl1pPr>
          </a:lstStyle>
          <a:p>
            <a:fld id="{8E341463-B138-4C5E-B93B-A3A30E827557}" type="slidenum">
              <a:rPr lang="zh-TW" altLang="en-US" smtClean="0"/>
              <a:pPr/>
              <a:t>‹#›</a:t>
            </a:fld>
            <a:endParaRPr lang="zh-TW" altLang="en-US"/>
          </a:p>
        </p:txBody>
      </p:sp>
      <p:pic>
        <p:nvPicPr>
          <p:cNvPr id="10" name="圖片 9">
            <a:extLst>
              <a:ext uri="{FF2B5EF4-FFF2-40B4-BE49-F238E27FC236}">
                <a16:creationId xmlns:a16="http://schemas.microsoft.com/office/drawing/2014/main" id="{0C533374-2159-4DAB-B2C1-B41FF065885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285"/>
          <a:stretch/>
        </p:blipFill>
        <p:spPr>
          <a:xfrm>
            <a:off x="8191723" y="6153188"/>
            <a:ext cx="775793" cy="434110"/>
          </a:xfrm>
          <a:prstGeom prst="rect">
            <a:avLst/>
          </a:prstGeom>
        </p:spPr>
      </p:pic>
      <p:cxnSp>
        <p:nvCxnSpPr>
          <p:cNvPr id="11" name="直線接點 10">
            <a:extLst>
              <a:ext uri="{FF2B5EF4-FFF2-40B4-BE49-F238E27FC236}">
                <a16:creationId xmlns:a16="http://schemas.microsoft.com/office/drawing/2014/main" id="{121B084A-5C5D-47DD-A2E3-E452711E4C66}"/>
              </a:ext>
            </a:extLst>
          </p:cNvPr>
          <p:cNvCxnSpPr>
            <a:cxnSpLocks/>
          </p:cNvCxnSpPr>
          <p:nvPr userDrawn="1"/>
        </p:nvCxnSpPr>
        <p:spPr>
          <a:xfrm>
            <a:off x="628650" y="1296510"/>
            <a:ext cx="8515350" cy="0"/>
          </a:xfrm>
          <a:prstGeom prst="line">
            <a:avLst/>
          </a:prstGeom>
          <a:ln w="190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521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標題及物件(無水平線)">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C00000"/>
                </a:solidFill>
              </a:defRPr>
            </a:lvl1pPr>
          </a:lstStyle>
          <a:p>
            <a:r>
              <a:rPr lang="zh-TW" altLang="en-US"/>
              <a:t>按一下以編輯母片標題樣式</a:t>
            </a:r>
            <a:endParaRPr lang="en-US" dirty="0"/>
          </a:p>
        </p:txBody>
      </p:sp>
      <p:sp>
        <p:nvSpPr>
          <p:cNvPr id="3" name="Content Placeholder 2"/>
          <p:cNvSpPr>
            <a:spLocks noGrp="1"/>
          </p:cNvSpPr>
          <p:nvPr>
            <p:ph idx="1" hasCustomPrompt="1"/>
          </p:nvPr>
        </p:nvSpPr>
        <p:spPr>
          <a:xfrm>
            <a:off x="628651" y="1660961"/>
            <a:ext cx="7886700" cy="4516002"/>
          </a:xfrm>
        </p:spPr>
        <p:txBody>
          <a:bodyPr/>
          <a:lstStyle>
            <a:lvl1pPr marL="139307" indent="-139307">
              <a:buClr>
                <a:srgbClr val="C00000"/>
              </a:buClr>
              <a:buFont typeface="Arial" panose="020B0604020202020204" pitchFamily="34" charset="0"/>
              <a:buChar char="•"/>
              <a:defRPr/>
            </a:lvl1pPr>
            <a:lvl2pPr marL="417921" indent="-139307">
              <a:buClr>
                <a:srgbClr val="C00000"/>
              </a:buClr>
              <a:buFont typeface="微軟正黑體" panose="020B0604030504040204" pitchFamily="34" charset="-120"/>
              <a:buChar char="–"/>
              <a:defRPr/>
            </a:lvl2pPr>
            <a:lvl3pPr>
              <a:buClr>
                <a:srgbClr val="C00000"/>
              </a:buClr>
              <a:defRPr/>
            </a:lvl3pPr>
            <a:lvl4pPr>
              <a:buClr>
                <a:srgbClr val="C00000"/>
              </a:buClr>
              <a:defRPr/>
            </a:lvl4pPr>
            <a:lvl5pPr>
              <a:buClr>
                <a:srgbClr val="C00000"/>
              </a:buClr>
              <a:defRPr/>
            </a:lvl5pPr>
          </a:lstStyle>
          <a:p>
            <a:pPr lvl="0"/>
            <a:r>
              <a:rPr lang="zh-TW" altLang="en-US" dirty="0"/>
              <a:t> 編輯母片文字樣式</a:t>
            </a:r>
          </a:p>
          <a:p>
            <a:pPr lvl="1"/>
            <a:r>
              <a:rPr lang="zh-TW" altLang="en-US" dirty="0"/>
              <a:t> 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lvl1pPr>
              <a:defRPr sz="738"/>
            </a:lvl1pPr>
          </a:lstStyle>
          <a:p>
            <a:endParaRPr lang="zh-TW" altLang="en-US" dirty="0"/>
          </a:p>
        </p:txBody>
      </p:sp>
      <p:sp>
        <p:nvSpPr>
          <p:cNvPr id="5" name="Footer Placeholder 4"/>
          <p:cNvSpPr>
            <a:spLocks noGrp="1"/>
          </p:cNvSpPr>
          <p:nvPr>
            <p:ph type="ftr" sz="quarter" idx="11"/>
          </p:nvPr>
        </p:nvSpPr>
        <p:spPr/>
        <p:txBody>
          <a:bodyPr/>
          <a:lstStyle>
            <a:lvl1pPr>
              <a:defRPr sz="738"/>
            </a:lvl1pPr>
          </a:lstStyle>
          <a:p>
            <a:r>
              <a:rPr lang="zh-TW" altLang="en-US"/>
              <a:t>智慧財產權屬資拓宏宇國際</a:t>
            </a:r>
            <a:r>
              <a:rPr lang="en-US" altLang="zh-TW" dirty="0"/>
              <a:t>(</a:t>
            </a:r>
            <a:r>
              <a:rPr lang="zh-TW" altLang="en-US"/>
              <a:t>股</a:t>
            </a:r>
            <a:r>
              <a:rPr lang="en-US" altLang="zh-TW" dirty="0"/>
              <a:t>)</a:t>
            </a:r>
            <a:r>
              <a:rPr lang="zh-TW" altLang="en-US"/>
              <a:t>公司，複製或轉載必究</a:t>
            </a:r>
          </a:p>
        </p:txBody>
      </p:sp>
      <p:sp>
        <p:nvSpPr>
          <p:cNvPr id="6" name="Slide Number Placeholder 5"/>
          <p:cNvSpPr>
            <a:spLocks noGrp="1"/>
          </p:cNvSpPr>
          <p:nvPr>
            <p:ph type="sldNum" sz="quarter" idx="12"/>
          </p:nvPr>
        </p:nvSpPr>
        <p:spPr/>
        <p:txBody>
          <a:bodyPr/>
          <a:lstStyle>
            <a:lvl1pPr>
              <a:defRPr sz="738"/>
            </a:lvl1pPr>
          </a:lstStyle>
          <a:p>
            <a:fld id="{8E341463-B138-4C5E-B93B-A3A30E827557}" type="slidenum">
              <a:rPr lang="zh-TW" altLang="en-US" smtClean="0"/>
              <a:pPr/>
              <a:t>‹#›</a:t>
            </a:fld>
            <a:endParaRPr lang="zh-TW" altLang="en-US"/>
          </a:p>
        </p:txBody>
      </p:sp>
      <p:pic>
        <p:nvPicPr>
          <p:cNvPr id="10" name="圖片 9">
            <a:extLst>
              <a:ext uri="{FF2B5EF4-FFF2-40B4-BE49-F238E27FC236}">
                <a16:creationId xmlns:a16="http://schemas.microsoft.com/office/drawing/2014/main" id="{0C533374-2159-4DAB-B2C1-B41FF065885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285"/>
          <a:stretch/>
        </p:blipFill>
        <p:spPr>
          <a:xfrm>
            <a:off x="8191723" y="6153188"/>
            <a:ext cx="775793" cy="434110"/>
          </a:xfrm>
          <a:prstGeom prst="rect">
            <a:avLst/>
          </a:prstGeom>
        </p:spPr>
      </p:pic>
    </p:spTree>
    <p:extLst>
      <p:ext uri="{BB962C8B-B14F-4D97-AF65-F5344CB8AC3E}">
        <p14:creationId xmlns:p14="http://schemas.microsoft.com/office/powerpoint/2010/main" val="3448413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只有標題">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endParaRPr lang="zh-TW" altLang="en-US" dirty="0"/>
          </a:p>
        </p:txBody>
      </p:sp>
      <p:sp>
        <p:nvSpPr>
          <p:cNvPr id="4" name="Footer Placeholder 3"/>
          <p:cNvSpPr>
            <a:spLocks noGrp="1"/>
          </p:cNvSpPr>
          <p:nvPr>
            <p:ph type="ftr" sz="quarter" idx="11"/>
          </p:nvPr>
        </p:nvSpPr>
        <p:spPr/>
        <p:txBody>
          <a:bodyPr/>
          <a:lstStyle/>
          <a:p>
            <a:r>
              <a:rPr lang="zh-TW" altLang="en-US"/>
              <a:t>智慧財產權屬資拓宏宇國際</a:t>
            </a:r>
            <a:r>
              <a:rPr lang="en-US" altLang="zh-TW" dirty="0"/>
              <a:t>(</a:t>
            </a:r>
            <a:r>
              <a:rPr lang="zh-TW" altLang="en-US"/>
              <a:t>股</a:t>
            </a:r>
            <a:r>
              <a:rPr lang="en-US" altLang="zh-TW" dirty="0"/>
              <a:t>)</a:t>
            </a:r>
            <a:r>
              <a:rPr lang="zh-TW" altLang="en-US"/>
              <a:t>公司，複製或轉載必究</a:t>
            </a:r>
          </a:p>
        </p:txBody>
      </p:sp>
      <p:sp>
        <p:nvSpPr>
          <p:cNvPr id="5" name="Slide Number Placeholder 4"/>
          <p:cNvSpPr>
            <a:spLocks noGrp="1"/>
          </p:cNvSpPr>
          <p:nvPr>
            <p:ph type="sldNum" sz="quarter" idx="12"/>
          </p:nvPr>
        </p:nvSpPr>
        <p:spPr/>
        <p:txBody>
          <a:bodyPr/>
          <a:lstStyle/>
          <a:p>
            <a:fld id="{8E341463-B138-4C5E-B93B-A3A30E827557}" type="slidenum">
              <a:rPr lang="zh-TW" altLang="en-US" smtClean="0"/>
              <a:t>‹#›</a:t>
            </a:fld>
            <a:endParaRPr lang="zh-TW" altLang="en-US"/>
          </a:p>
        </p:txBody>
      </p:sp>
      <p:pic>
        <p:nvPicPr>
          <p:cNvPr id="6" name="圖片 5">
            <a:extLst>
              <a:ext uri="{FF2B5EF4-FFF2-40B4-BE49-F238E27FC236}">
                <a16:creationId xmlns:a16="http://schemas.microsoft.com/office/drawing/2014/main" id="{68266C53-8E0F-48B7-B6A5-9270097947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285"/>
          <a:stretch/>
        </p:blipFill>
        <p:spPr>
          <a:xfrm>
            <a:off x="8191723" y="6153188"/>
            <a:ext cx="775793" cy="434110"/>
          </a:xfrm>
          <a:prstGeom prst="rect">
            <a:avLst/>
          </a:prstGeom>
        </p:spPr>
      </p:pic>
    </p:spTree>
    <p:extLst>
      <p:ext uri="{BB962C8B-B14F-4D97-AF65-F5344CB8AC3E}">
        <p14:creationId xmlns:p14="http://schemas.microsoft.com/office/powerpoint/2010/main" val="2855204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4_空白投影片">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en-US" dirty="0"/>
          </a:p>
        </p:txBody>
      </p:sp>
      <p:sp>
        <p:nvSpPr>
          <p:cNvPr id="3" name="Footer Placeholder 2"/>
          <p:cNvSpPr>
            <a:spLocks noGrp="1"/>
          </p:cNvSpPr>
          <p:nvPr>
            <p:ph type="ftr" sz="quarter" idx="11"/>
          </p:nvPr>
        </p:nvSpPr>
        <p:spPr/>
        <p:txBody>
          <a:bodyPr/>
          <a:lstStyle/>
          <a:p>
            <a:r>
              <a:rPr lang="zh-TW" altLang="en-US"/>
              <a:t>智慧財產權屬資拓宏宇國際</a:t>
            </a:r>
            <a:r>
              <a:rPr lang="en-US" altLang="zh-TW" dirty="0"/>
              <a:t>(</a:t>
            </a:r>
            <a:r>
              <a:rPr lang="zh-TW" altLang="en-US"/>
              <a:t>股</a:t>
            </a:r>
            <a:r>
              <a:rPr lang="en-US" altLang="zh-TW" dirty="0"/>
              <a:t>)</a:t>
            </a:r>
            <a:r>
              <a:rPr lang="zh-TW" altLang="en-US"/>
              <a:t>公司，複製或轉載必究</a:t>
            </a:r>
          </a:p>
        </p:txBody>
      </p:sp>
      <p:sp>
        <p:nvSpPr>
          <p:cNvPr id="4" name="Slide Number Placeholder 3"/>
          <p:cNvSpPr>
            <a:spLocks noGrp="1"/>
          </p:cNvSpPr>
          <p:nvPr>
            <p:ph type="sldNum" sz="quarter" idx="12"/>
          </p:nvPr>
        </p:nvSpPr>
        <p:spPr/>
        <p:txBody>
          <a:bodyPr/>
          <a:lstStyle/>
          <a:p>
            <a:fld id="{8E341463-B138-4C5E-B93B-A3A30E827557}" type="slidenum">
              <a:rPr lang="zh-TW" altLang="en-US" smtClean="0"/>
              <a:t>‹#›</a:t>
            </a:fld>
            <a:endParaRPr lang="zh-TW" altLang="en-US"/>
          </a:p>
        </p:txBody>
      </p:sp>
      <p:pic>
        <p:nvPicPr>
          <p:cNvPr id="5" name="圖片 4">
            <a:extLst>
              <a:ext uri="{FF2B5EF4-FFF2-40B4-BE49-F238E27FC236}">
                <a16:creationId xmlns:a16="http://schemas.microsoft.com/office/drawing/2014/main" id="{058F6F34-3CA4-4F3A-B222-64292E410D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285"/>
          <a:stretch/>
        </p:blipFill>
        <p:spPr>
          <a:xfrm>
            <a:off x="8191723" y="6153188"/>
            <a:ext cx="775793" cy="434110"/>
          </a:xfrm>
          <a:prstGeom prst="rect">
            <a:avLst/>
          </a:prstGeom>
        </p:spPr>
      </p:pic>
    </p:spTree>
    <p:extLst>
      <p:ext uri="{BB962C8B-B14F-4D97-AF65-F5344CB8AC3E}">
        <p14:creationId xmlns:p14="http://schemas.microsoft.com/office/powerpoint/2010/main" val="3880866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兩項物件配置">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92328"/>
            <a:ext cx="7994700" cy="686196"/>
          </a:xfrm>
        </p:spPr>
        <p:txBody>
          <a:bodyPr/>
          <a:lstStyle/>
          <a:p>
            <a:r>
              <a:rPr lang="zh-TW" altLang="en-US"/>
              <a:t>按一下以編輯母片標題樣式</a:t>
            </a:r>
            <a:endParaRPr lang="en-US" dirty="0"/>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r>
              <a:rPr lang="zh-TW" altLang="en-US"/>
              <a:t>智慧財產權屬資拓宏宇國際</a:t>
            </a:r>
            <a:r>
              <a:rPr lang="en-US" altLang="zh-TW" dirty="0"/>
              <a:t>(</a:t>
            </a:r>
            <a:r>
              <a:rPr lang="zh-TW" altLang="en-US"/>
              <a:t>股</a:t>
            </a:r>
            <a:r>
              <a:rPr lang="en-US" altLang="zh-TW" dirty="0"/>
              <a:t>)</a:t>
            </a:r>
            <a:r>
              <a:rPr lang="zh-TW" altLang="en-US"/>
              <a:t>公司，複製或轉載必究</a:t>
            </a:r>
          </a:p>
        </p:txBody>
      </p:sp>
      <p:sp>
        <p:nvSpPr>
          <p:cNvPr id="7" name="Slide Number Placeholder 6"/>
          <p:cNvSpPr>
            <a:spLocks noGrp="1"/>
          </p:cNvSpPr>
          <p:nvPr>
            <p:ph type="sldNum" sz="quarter" idx="12"/>
          </p:nvPr>
        </p:nvSpPr>
        <p:spPr/>
        <p:txBody>
          <a:bodyPr/>
          <a:lstStyle/>
          <a:p>
            <a:fld id="{8E341463-B138-4C5E-B93B-A3A30E827557}" type="slidenum">
              <a:rPr lang="zh-TW" altLang="en-US" smtClean="0"/>
              <a:t>‹#›</a:t>
            </a:fld>
            <a:endParaRPr lang="zh-TW" altLang="en-US"/>
          </a:p>
        </p:txBody>
      </p:sp>
      <p:pic>
        <p:nvPicPr>
          <p:cNvPr id="8" name="圖片 7">
            <a:extLst>
              <a:ext uri="{FF2B5EF4-FFF2-40B4-BE49-F238E27FC236}">
                <a16:creationId xmlns:a16="http://schemas.microsoft.com/office/drawing/2014/main" id="{9B053E96-273C-49D9-AE73-BBD54569B61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285"/>
          <a:stretch/>
        </p:blipFill>
        <p:spPr>
          <a:xfrm>
            <a:off x="8191723" y="6153188"/>
            <a:ext cx="775793" cy="434110"/>
          </a:xfrm>
          <a:prstGeom prst="rect">
            <a:avLst/>
          </a:prstGeom>
        </p:spPr>
      </p:pic>
      <p:sp>
        <p:nvSpPr>
          <p:cNvPr id="9" name="Content Placeholder 2">
            <a:extLst>
              <a:ext uri="{FF2B5EF4-FFF2-40B4-BE49-F238E27FC236}">
                <a16:creationId xmlns:a16="http://schemas.microsoft.com/office/drawing/2014/main" id="{B424BBF7-22FA-4C30-A214-749545E93843}"/>
              </a:ext>
            </a:extLst>
          </p:cNvPr>
          <p:cNvSpPr>
            <a:spLocks noGrp="1"/>
          </p:cNvSpPr>
          <p:nvPr>
            <p:ph idx="1" hasCustomPrompt="1"/>
          </p:nvPr>
        </p:nvSpPr>
        <p:spPr>
          <a:xfrm>
            <a:off x="628651" y="1660961"/>
            <a:ext cx="3911604" cy="4516002"/>
          </a:xfrm>
        </p:spPr>
        <p:txBody>
          <a:bodyPr/>
          <a:lstStyle>
            <a:lvl1pPr marL="139307" indent="-139307">
              <a:buClr>
                <a:srgbClr val="C00000"/>
              </a:buClr>
              <a:buFont typeface="Arial" panose="020B0604020202020204" pitchFamily="34" charset="0"/>
              <a:buChar char="•"/>
              <a:defRPr/>
            </a:lvl1pPr>
            <a:lvl2pPr marL="417921" indent="-139307">
              <a:buClr>
                <a:srgbClr val="C00000"/>
              </a:buClr>
              <a:buFont typeface="微軟正黑體" panose="020B0604030504040204" pitchFamily="34" charset="-120"/>
              <a:buChar char="–"/>
              <a:defRPr/>
            </a:lvl2pPr>
            <a:lvl3pPr>
              <a:buClr>
                <a:srgbClr val="C00000"/>
              </a:buClr>
              <a:defRPr/>
            </a:lvl3pPr>
            <a:lvl4pPr>
              <a:buClr>
                <a:srgbClr val="C00000"/>
              </a:buClr>
              <a:defRPr/>
            </a:lvl4pPr>
            <a:lvl5pPr>
              <a:buClr>
                <a:srgbClr val="C00000"/>
              </a:buClr>
              <a:defRPr/>
            </a:lvl5pPr>
          </a:lstStyle>
          <a:p>
            <a:pPr lvl="0"/>
            <a:r>
              <a:rPr lang="zh-TW" altLang="en-US" dirty="0"/>
              <a:t> 編輯母片文字樣式</a:t>
            </a:r>
          </a:p>
          <a:p>
            <a:pPr lvl="1"/>
            <a:r>
              <a:rPr lang="zh-TW" altLang="en-US" dirty="0"/>
              <a:t> 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10" name="Content Placeholder 2">
            <a:extLst>
              <a:ext uri="{FF2B5EF4-FFF2-40B4-BE49-F238E27FC236}">
                <a16:creationId xmlns:a16="http://schemas.microsoft.com/office/drawing/2014/main" id="{5012B615-BBE4-45AE-8B95-2EA75985C83B}"/>
              </a:ext>
            </a:extLst>
          </p:cNvPr>
          <p:cNvSpPr>
            <a:spLocks noGrp="1"/>
          </p:cNvSpPr>
          <p:nvPr>
            <p:ph idx="13" hasCustomPrompt="1"/>
          </p:nvPr>
        </p:nvSpPr>
        <p:spPr>
          <a:xfrm>
            <a:off x="4693778" y="1643678"/>
            <a:ext cx="3911604" cy="4516002"/>
          </a:xfrm>
        </p:spPr>
        <p:txBody>
          <a:bodyPr/>
          <a:lstStyle>
            <a:lvl1pPr marL="139307" indent="-139307">
              <a:buClr>
                <a:srgbClr val="C00000"/>
              </a:buClr>
              <a:buFont typeface="Arial" panose="020B0604020202020204" pitchFamily="34" charset="0"/>
              <a:buChar char="•"/>
              <a:defRPr/>
            </a:lvl1pPr>
            <a:lvl2pPr marL="417921" indent="-139307">
              <a:buClr>
                <a:srgbClr val="C00000"/>
              </a:buClr>
              <a:buFont typeface="微軟正黑體" panose="020B0604030504040204" pitchFamily="34" charset="-120"/>
              <a:buChar char="–"/>
              <a:defRPr/>
            </a:lvl2pPr>
            <a:lvl3pPr>
              <a:buClr>
                <a:srgbClr val="C00000"/>
              </a:buClr>
              <a:defRPr/>
            </a:lvl3pPr>
            <a:lvl4pPr>
              <a:buClr>
                <a:srgbClr val="C00000"/>
              </a:buClr>
              <a:defRPr/>
            </a:lvl4pPr>
            <a:lvl5pPr>
              <a:buClr>
                <a:srgbClr val="C00000"/>
              </a:buClr>
              <a:defRPr/>
            </a:lvl5pPr>
          </a:lstStyle>
          <a:p>
            <a:pPr lvl="0"/>
            <a:r>
              <a:rPr lang="zh-TW" altLang="en-US" dirty="0"/>
              <a:t> 編輯母片文字樣式</a:t>
            </a:r>
          </a:p>
          <a:p>
            <a:pPr lvl="1"/>
            <a:r>
              <a:rPr lang="zh-TW" altLang="en-US" dirty="0"/>
              <a:t> 第二層</a:t>
            </a:r>
          </a:p>
          <a:p>
            <a:pPr lvl="2"/>
            <a:r>
              <a:rPr lang="zh-TW" altLang="en-US" dirty="0"/>
              <a:t>第三層</a:t>
            </a:r>
          </a:p>
          <a:p>
            <a:pPr lvl="3"/>
            <a:r>
              <a:rPr lang="zh-TW" altLang="en-US" dirty="0"/>
              <a:t>第四層</a:t>
            </a:r>
          </a:p>
          <a:p>
            <a:pPr lvl="4"/>
            <a:r>
              <a:rPr lang="zh-TW" altLang="en-US" dirty="0"/>
              <a:t>第五層</a:t>
            </a:r>
            <a:endParaRPr lang="en-US" dirty="0"/>
          </a:p>
        </p:txBody>
      </p:sp>
    </p:spTree>
    <p:extLst>
      <p:ext uri="{BB962C8B-B14F-4D97-AF65-F5344CB8AC3E}">
        <p14:creationId xmlns:p14="http://schemas.microsoft.com/office/powerpoint/2010/main" val="2199716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結尾簡報">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群組 7">
            <a:extLst>
              <a:ext uri="{FF2B5EF4-FFF2-40B4-BE49-F238E27FC236}">
                <a16:creationId xmlns:a16="http://schemas.microsoft.com/office/drawing/2014/main" id="{BB427BBA-33BB-43D2-9BCB-93FEEE214BD0}"/>
              </a:ext>
            </a:extLst>
          </p:cNvPr>
          <p:cNvGrpSpPr>
            <a:grpSpLocks/>
          </p:cNvGrpSpPr>
          <p:nvPr userDrawn="1"/>
        </p:nvGrpSpPr>
        <p:grpSpPr bwMode="auto">
          <a:xfrm>
            <a:off x="2359269" y="5589587"/>
            <a:ext cx="4419600" cy="1006252"/>
            <a:chOff x="1534513" y="5452760"/>
            <a:chExt cx="4787613" cy="1005400"/>
          </a:xfrm>
        </p:grpSpPr>
        <p:sp>
          <p:nvSpPr>
            <p:cNvPr id="7" name="文字方塊 1">
              <a:extLst>
                <a:ext uri="{FF2B5EF4-FFF2-40B4-BE49-F238E27FC236}">
                  <a16:creationId xmlns:a16="http://schemas.microsoft.com/office/drawing/2014/main" id="{90D2800D-052C-436D-A4CC-FECF64F8C0D0}"/>
                </a:ext>
              </a:extLst>
            </p:cNvPr>
            <p:cNvSpPr txBox="1">
              <a:spLocks noChangeArrowheads="1"/>
            </p:cNvSpPr>
            <p:nvPr/>
          </p:nvSpPr>
          <p:spPr bwMode="auto">
            <a:xfrm>
              <a:off x="2491719" y="5956204"/>
              <a:ext cx="3830407" cy="50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lnSpc>
                  <a:spcPts val="1662"/>
                </a:lnSpc>
                <a:defRPr/>
              </a:pPr>
              <a:r>
                <a:rPr kumimoji="0" lang="zh-TW" altLang="en-US" sz="969" dirty="0">
                  <a:solidFill>
                    <a:schemeClr val="tx1">
                      <a:lumMod val="65000"/>
                      <a:lumOff val="35000"/>
                    </a:schemeClr>
                  </a:solidFill>
                  <a:latin typeface="微軟正黑體" pitchFamily="34" charset="-120"/>
                  <a:ea typeface="微軟正黑體" pitchFamily="34" charset="-120"/>
                </a:rPr>
                <a:t>公司總部：</a:t>
              </a:r>
              <a:r>
                <a:rPr kumimoji="0" lang="en-US" altLang="zh-TW" sz="969" dirty="0">
                  <a:solidFill>
                    <a:schemeClr val="tx1">
                      <a:lumMod val="65000"/>
                      <a:lumOff val="35000"/>
                    </a:schemeClr>
                  </a:solidFill>
                  <a:latin typeface="微軟正黑體" pitchFamily="34" charset="-120"/>
                  <a:ea typeface="微軟正黑體" pitchFamily="34" charset="-120"/>
                </a:rPr>
                <a:t>22041 </a:t>
              </a:r>
              <a:r>
                <a:rPr kumimoji="0" lang="zh-TW" altLang="en-US" sz="969" dirty="0">
                  <a:solidFill>
                    <a:schemeClr val="tx1">
                      <a:lumMod val="65000"/>
                      <a:lumOff val="35000"/>
                    </a:schemeClr>
                  </a:solidFill>
                  <a:latin typeface="微軟正黑體" pitchFamily="34" charset="-120"/>
                  <a:ea typeface="微軟正黑體" pitchFamily="34" charset="-120"/>
                </a:rPr>
                <a:t>新北市板橋區縣民大道二段</a:t>
              </a:r>
              <a:r>
                <a:rPr kumimoji="0" lang="en-US" altLang="zh-TW" sz="969" dirty="0">
                  <a:solidFill>
                    <a:schemeClr val="tx1">
                      <a:lumMod val="65000"/>
                      <a:lumOff val="35000"/>
                    </a:schemeClr>
                  </a:solidFill>
                  <a:latin typeface="微軟正黑體" pitchFamily="34" charset="-120"/>
                  <a:ea typeface="微軟正黑體" pitchFamily="34" charset="-120"/>
                </a:rPr>
                <a:t>7</a:t>
              </a:r>
              <a:r>
                <a:rPr kumimoji="0" lang="zh-TW" altLang="en-US" sz="969" dirty="0">
                  <a:solidFill>
                    <a:schemeClr val="tx1">
                      <a:lumMod val="65000"/>
                      <a:lumOff val="35000"/>
                    </a:schemeClr>
                  </a:solidFill>
                  <a:latin typeface="微軟正黑體" pitchFamily="34" charset="-120"/>
                  <a:ea typeface="微軟正黑體" pitchFamily="34" charset="-120"/>
                </a:rPr>
                <a:t>號</a:t>
              </a:r>
              <a:r>
                <a:rPr kumimoji="0" lang="en-US" altLang="zh-TW" sz="969" dirty="0">
                  <a:solidFill>
                    <a:schemeClr val="tx1">
                      <a:lumMod val="65000"/>
                      <a:lumOff val="35000"/>
                    </a:schemeClr>
                  </a:solidFill>
                  <a:latin typeface="微軟正黑體" pitchFamily="34" charset="-120"/>
                  <a:ea typeface="微軟正黑體" pitchFamily="34" charset="-120"/>
                </a:rPr>
                <a:t>6</a:t>
              </a:r>
              <a:r>
                <a:rPr kumimoji="0" lang="zh-TW" altLang="en-US" sz="969" dirty="0">
                  <a:solidFill>
                    <a:schemeClr val="tx1">
                      <a:lumMod val="65000"/>
                      <a:lumOff val="35000"/>
                    </a:schemeClr>
                  </a:solidFill>
                  <a:latin typeface="微軟正黑體" pitchFamily="34" charset="-120"/>
                  <a:ea typeface="微軟正黑體" pitchFamily="34" charset="-120"/>
                </a:rPr>
                <a:t>樓</a:t>
              </a:r>
            </a:p>
            <a:p>
              <a:pPr eaLnBrk="1" hangingPunct="1">
                <a:lnSpc>
                  <a:spcPts val="1662"/>
                </a:lnSpc>
                <a:defRPr/>
              </a:pPr>
              <a:r>
                <a:rPr kumimoji="0" lang="zh-TW" altLang="en-US" sz="969" dirty="0">
                  <a:solidFill>
                    <a:schemeClr val="tx1">
                      <a:lumMod val="65000"/>
                      <a:lumOff val="35000"/>
                    </a:schemeClr>
                  </a:solidFill>
                  <a:latin typeface="微軟正黑體" pitchFamily="34" charset="-120"/>
                  <a:ea typeface="微軟正黑體" pitchFamily="34" charset="-120"/>
                </a:rPr>
                <a:t>電話：</a:t>
              </a:r>
              <a:r>
                <a:rPr kumimoji="0" lang="en-US" altLang="zh-TW" sz="969" dirty="0">
                  <a:solidFill>
                    <a:schemeClr val="tx1">
                      <a:lumMod val="65000"/>
                      <a:lumOff val="35000"/>
                    </a:schemeClr>
                  </a:solidFill>
                  <a:latin typeface="微軟正黑體" pitchFamily="34" charset="-120"/>
                  <a:ea typeface="微軟正黑體" pitchFamily="34" charset="-120"/>
                </a:rPr>
                <a:t>(02)8969-1969   </a:t>
              </a:r>
              <a:r>
                <a:rPr kumimoji="0" lang="zh-TW" altLang="en-US" sz="969" dirty="0">
                  <a:solidFill>
                    <a:schemeClr val="tx1">
                      <a:lumMod val="65000"/>
                      <a:lumOff val="35000"/>
                    </a:schemeClr>
                  </a:solidFill>
                  <a:latin typeface="微軟正黑體" pitchFamily="34" charset="-120"/>
                  <a:ea typeface="微軟正黑體" pitchFamily="34" charset="-120"/>
                </a:rPr>
                <a:t>           傳真：</a:t>
              </a:r>
              <a:r>
                <a:rPr kumimoji="0" lang="en-US" altLang="zh-TW" sz="969" dirty="0">
                  <a:solidFill>
                    <a:schemeClr val="tx1">
                      <a:lumMod val="65000"/>
                      <a:lumOff val="35000"/>
                    </a:schemeClr>
                  </a:solidFill>
                  <a:latin typeface="微軟正黑體" pitchFamily="34" charset="-120"/>
                  <a:ea typeface="微軟正黑體" pitchFamily="34" charset="-120"/>
                </a:rPr>
                <a:t>(02)8969-3359</a:t>
              </a:r>
              <a:endParaRPr kumimoji="0" lang="zh-TW" altLang="en-US" sz="969" dirty="0">
                <a:solidFill>
                  <a:schemeClr val="tx1">
                    <a:lumMod val="65000"/>
                    <a:lumOff val="35000"/>
                  </a:schemeClr>
                </a:solidFill>
                <a:latin typeface="微軟正黑體" pitchFamily="34" charset="-120"/>
                <a:ea typeface="微軟正黑體" pitchFamily="34" charset="-120"/>
              </a:endParaRPr>
            </a:p>
          </p:txBody>
        </p:sp>
        <p:pic>
          <p:nvPicPr>
            <p:cNvPr id="8" name="Picture 2">
              <a:extLst>
                <a:ext uri="{FF2B5EF4-FFF2-40B4-BE49-F238E27FC236}">
                  <a16:creationId xmlns:a16="http://schemas.microsoft.com/office/drawing/2014/main" id="{2D00EE1E-4BF1-4A8E-B3C0-2987AC4B14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513" y="5452760"/>
              <a:ext cx="4125238" cy="50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文字版面配置區 9">
            <a:extLst>
              <a:ext uri="{FF2B5EF4-FFF2-40B4-BE49-F238E27FC236}">
                <a16:creationId xmlns:a16="http://schemas.microsoft.com/office/drawing/2014/main" id="{CB6D451B-6506-4EB1-BD74-155B27D5255B}"/>
              </a:ext>
            </a:extLst>
          </p:cNvPr>
          <p:cNvSpPr>
            <a:spLocks noGrp="1"/>
          </p:cNvSpPr>
          <p:nvPr>
            <p:ph type="body" sz="quarter" idx="10" hasCustomPrompt="1"/>
          </p:nvPr>
        </p:nvSpPr>
        <p:spPr>
          <a:xfrm>
            <a:off x="1820008" y="1490133"/>
            <a:ext cx="5618285" cy="1066800"/>
          </a:xfrm>
        </p:spPr>
        <p:txBody>
          <a:bodyPr>
            <a:noAutofit/>
          </a:bodyPr>
          <a:lstStyle>
            <a:lvl1pPr marL="0" indent="0" algn="ctr">
              <a:buNone/>
              <a:defRPr sz="6092" b="1">
                <a:solidFill>
                  <a:srgbClr val="C00000"/>
                </a:solidFill>
              </a:defRPr>
            </a:lvl1pPr>
          </a:lstStyle>
          <a:p>
            <a:pPr lvl="0"/>
            <a:r>
              <a:rPr lang="zh-TW" altLang="en-US" dirty="0"/>
              <a:t>編輯母片樣式</a:t>
            </a:r>
          </a:p>
        </p:txBody>
      </p:sp>
    </p:spTree>
    <p:extLst>
      <p:ext uri="{BB962C8B-B14F-4D97-AF65-F5344CB8AC3E}">
        <p14:creationId xmlns:p14="http://schemas.microsoft.com/office/powerpoint/2010/main" val="177162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6" name="Rectangle 47"/>
          <p:cNvSpPr>
            <a:spLocks noGrp="1" noChangeArrowheads="1"/>
          </p:cNvSpPr>
          <p:nvPr>
            <p:ph type="sldNum" sz="quarter" idx="10"/>
          </p:nvPr>
        </p:nvSpPr>
        <p:spPr/>
        <p:txBody>
          <a:bodyPr/>
          <a:lstStyle>
            <a:lvl1pPr>
              <a:defRPr/>
            </a:lvl1pPr>
          </a:lstStyle>
          <a:p>
            <a:pPr>
              <a:defRPr/>
            </a:pPr>
            <a:fld id="{2BD460EB-954B-4337-A86D-7DB9D620AFAD}" type="slidenum">
              <a:rPr lang="en-US" altLang="zh-TW" smtClean="0">
                <a:solidFill>
                  <a:srgbClr val="000000"/>
                </a:solidFill>
              </a:rPr>
              <a:pPr>
                <a:defRPr/>
              </a:pPr>
              <a:t>‹#›</a:t>
            </a:fld>
            <a:endParaRPr lang="en-US" altLang="zh-TW" dirty="0">
              <a:solidFill>
                <a:srgbClr val="000000"/>
              </a:solidFill>
            </a:endParaRPr>
          </a:p>
        </p:txBody>
      </p:sp>
      <p:pic>
        <p:nvPicPr>
          <p:cNvPr id="2" name="圖片 1">
            <a:extLst>
              <a:ext uri="{FF2B5EF4-FFF2-40B4-BE49-F238E27FC236}">
                <a16:creationId xmlns:a16="http://schemas.microsoft.com/office/drawing/2014/main" id="{4C37E2C5-5A09-462A-B7C3-ED53121B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518500" cy="828000"/>
          </a:xfrm>
          <a:prstGeom prst="rect">
            <a:avLst/>
          </a:prstGeom>
        </p:spPr>
      </p:pic>
    </p:spTree>
    <p:extLst>
      <p:ext uri="{BB962C8B-B14F-4D97-AF65-F5344CB8AC3E}">
        <p14:creationId xmlns:p14="http://schemas.microsoft.com/office/powerpoint/2010/main" val="684611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Rectangle 47"/>
          <p:cNvSpPr>
            <a:spLocks noGrp="1" noChangeArrowheads="1"/>
          </p:cNvSpPr>
          <p:nvPr>
            <p:ph type="sldNum" sz="quarter" idx="10"/>
          </p:nvPr>
        </p:nvSpPr>
        <p:spPr/>
        <p:txBody>
          <a:bodyPr/>
          <a:lstStyle>
            <a:lvl1pPr>
              <a:defRPr/>
            </a:lvl1pPr>
          </a:lstStyle>
          <a:p>
            <a:pPr>
              <a:defRPr/>
            </a:pPr>
            <a:fld id="{E8EACAFD-1FE6-46BC-A8CF-424A5093B678}" type="slidenum">
              <a:rPr lang="en-US" altLang="zh-TW">
                <a:solidFill>
                  <a:srgbClr val="000000"/>
                </a:solidFill>
              </a:rPr>
              <a:pPr>
                <a:defRPr/>
              </a:pPr>
              <a:t>‹#›</a:t>
            </a:fld>
            <a:endParaRPr lang="en-US" altLang="zh-TW" dirty="0">
              <a:solidFill>
                <a:srgbClr val="000000"/>
              </a:solidFill>
            </a:endParaRPr>
          </a:p>
        </p:txBody>
      </p:sp>
      <p:sp>
        <p:nvSpPr>
          <p:cNvPr id="2" name="矩形 1">
            <a:extLst>
              <a:ext uri="{FF2B5EF4-FFF2-40B4-BE49-F238E27FC236}">
                <a16:creationId xmlns:a16="http://schemas.microsoft.com/office/drawing/2014/main" id="{809BA5DE-AC84-4240-B7CD-51126A9A425A}"/>
              </a:ext>
            </a:extLst>
          </p:cNvPr>
          <p:cNvSpPr/>
          <p:nvPr userDrawn="1"/>
        </p:nvSpPr>
        <p:spPr bwMode="auto">
          <a:xfrm>
            <a:off x="0" y="0"/>
            <a:ext cx="7938000" cy="864000"/>
          </a:xfrm>
          <a:prstGeom prst="rect">
            <a:avLst/>
          </a:prstGeom>
          <a:solidFill>
            <a:srgbClr val="00B05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1" lang="zh-TW" altLang="en-US" sz="3000" b="0" i="0" u="none" strike="noStrike" cap="none" normalizeH="0" baseline="0" dirty="0">
              <a:ln>
                <a:noFill/>
              </a:ln>
              <a:solidFill>
                <a:schemeClr val="tx1"/>
              </a:solidFill>
              <a:effectLst/>
              <a:latin typeface="Arial" charset="0"/>
              <a:ea typeface="新細明體" pitchFamily="18" charset="-120"/>
            </a:endParaRPr>
          </a:p>
        </p:txBody>
      </p:sp>
    </p:spTree>
    <p:extLst>
      <p:ext uri="{BB962C8B-B14F-4D97-AF65-F5344CB8AC3E}">
        <p14:creationId xmlns:p14="http://schemas.microsoft.com/office/powerpoint/2010/main" val="426916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5DBFE484-0993-4F1C-B821-8A8232900A6C}"/>
              </a:ext>
            </a:extLst>
          </p:cNvPr>
          <p:cNvGrpSpPr/>
          <p:nvPr userDrawn="1"/>
        </p:nvGrpSpPr>
        <p:grpSpPr>
          <a:xfrm>
            <a:off x="0" y="0"/>
            <a:ext cx="9144000" cy="6858000"/>
            <a:chOff x="0" y="0"/>
            <a:chExt cx="9359901" cy="6858000"/>
          </a:xfrm>
        </p:grpSpPr>
        <p:pic>
          <p:nvPicPr>
            <p:cNvPr id="12" name="Picture 9" descr="A23oAEE-±-1">
              <a:extLst>
                <a:ext uri="{FF2B5EF4-FFF2-40B4-BE49-F238E27FC236}">
                  <a16:creationId xmlns:a16="http://schemas.microsoft.com/office/drawing/2014/main" id="{5FB35AC1-DAF7-784F-9A88-1BA6B7A458ED}"/>
                </a:ext>
              </a:extLst>
            </p:cNvPr>
            <p:cNvPicPr preferRelativeResize="0">
              <a:picLocks noChangeArrowheads="1"/>
            </p:cNvPicPr>
            <p:nvPr userDrawn="1"/>
          </p:nvPicPr>
          <p:blipFill rotWithShape="1">
            <a:blip r:embed="rId2">
              <a:extLst>
                <a:ext uri="{28A0092B-C50C-407E-A947-70E740481C1C}">
                  <a14:useLocalDpi xmlns:a14="http://schemas.microsoft.com/office/drawing/2010/main" val="0"/>
                </a:ext>
              </a:extLst>
            </a:blip>
            <a:srcRect b="2549"/>
            <a:stretch/>
          </p:blipFill>
          <p:spPr bwMode="auto">
            <a:xfrm>
              <a:off x="0" y="1588"/>
              <a:ext cx="9359901"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DSCN9764">
              <a:extLst>
                <a:ext uri="{FF2B5EF4-FFF2-40B4-BE49-F238E27FC236}">
                  <a16:creationId xmlns:a16="http://schemas.microsoft.com/office/drawing/2014/main" id="{87D44BCB-1234-774A-A0C8-733AE5716BD8}"/>
                </a:ext>
              </a:extLst>
            </p:cNvPr>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0"/>
              <a:ext cx="28797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02">
              <a:extLst>
                <a:ext uri="{FF2B5EF4-FFF2-40B4-BE49-F238E27FC236}">
                  <a16:creationId xmlns:a16="http://schemas.microsoft.com/office/drawing/2014/main" id="{8447577A-C7C3-3F43-B6BD-67CC2E521279}"/>
                </a:ext>
              </a:extLst>
            </p:cNvPr>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0776" y="801688"/>
              <a:ext cx="9540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7684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E5AC873-2A9C-49A1-999E-E36205E0C524}" type="datetimeFigureOut">
              <a:rPr lang="zh-TW" altLang="en-US" smtClean="0"/>
              <a:t>2022/3/30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0D540D4-ED34-402E-A2FE-EC55B38C0EC1}" type="slidenum">
              <a:rPr lang="zh-TW" altLang="en-US" smtClean="0"/>
              <a:t>‹#›</a:t>
            </a:fld>
            <a:endParaRPr lang="zh-TW" altLang="en-US"/>
          </a:p>
        </p:txBody>
      </p:sp>
    </p:spTree>
    <p:extLst>
      <p:ext uri="{BB962C8B-B14F-4D97-AF65-F5344CB8AC3E}">
        <p14:creationId xmlns:p14="http://schemas.microsoft.com/office/powerpoint/2010/main" val="3989289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6" name="Rectangle 47"/>
          <p:cNvSpPr>
            <a:spLocks noGrp="1" noChangeArrowheads="1"/>
          </p:cNvSpPr>
          <p:nvPr>
            <p:ph type="sldNum" sz="quarter" idx="10"/>
          </p:nvPr>
        </p:nvSpPr>
        <p:spPr/>
        <p:txBody>
          <a:bodyPr/>
          <a:lstStyle>
            <a:lvl1pPr>
              <a:defRPr/>
            </a:lvl1pPr>
          </a:lstStyle>
          <a:p>
            <a:pPr>
              <a:defRPr/>
            </a:pPr>
            <a:fld id="{2BD460EB-954B-4337-A86D-7DB9D620AFAD}" type="slidenum">
              <a:rPr lang="en-US" altLang="zh-TW" smtClean="0">
                <a:solidFill>
                  <a:srgbClr val="000000"/>
                </a:solidFill>
              </a:rPr>
              <a:pPr>
                <a:defRPr/>
              </a:pPr>
              <a:t>‹#›</a:t>
            </a:fld>
            <a:endParaRPr lang="en-US" altLang="zh-TW" dirty="0">
              <a:solidFill>
                <a:srgbClr val="000000"/>
              </a:solidFill>
            </a:endParaRPr>
          </a:p>
        </p:txBody>
      </p:sp>
      <p:pic>
        <p:nvPicPr>
          <p:cNvPr id="2" name="圖片 1">
            <a:extLst>
              <a:ext uri="{FF2B5EF4-FFF2-40B4-BE49-F238E27FC236}">
                <a16:creationId xmlns:a16="http://schemas.microsoft.com/office/drawing/2014/main" id="{4C37E2C5-5A09-462A-B7C3-ED53121B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518500" cy="828000"/>
          </a:xfrm>
          <a:prstGeom prst="rect">
            <a:avLst/>
          </a:prstGeom>
        </p:spPr>
      </p:pic>
    </p:spTree>
    <p:extLst>
      <p:ext uri="{BB962C8B-B14F-4D97-AF65-F5344CB8AC3E}">
        <p14:creationId xmlns:p14="http://schemas.microsoft.com/office/powerpoint/2010/main" val="3197912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Rectangle 47"/>
          <p:cNvSpPr>
            <a:spLocks noGrp="1" noChangeArrowheads="1"/>
          </p:cNvSpPr>
          <p:nvPr>
            <p:ph type="sldNum" sz="quarter" idx="10"/>
          </p:nvPr>
        </p:nvSpPr>
        <p:spPr/>
        <p:txBody>
          <a:bodyPr/>
          <a:lstStyle>
            <a:lvl1pPr>
              <a:defRPr/>
            </a:lvl1pPr>
          </a:lstStyle>
          <a:p>
            <a:pPr>
              <a:defRPr/>
            </a:pPr>
            <a:fld id="{E8EACAFD-1FE6-46BC-A8CF-424A5093B678}" type="slidenum">
              <a:rPr lang="en-US" altLang="zh-TW">
                <a:solidFill>
                  <a:srgbClr val="000000"/>
                </a:solidFill>
              </a:rPr>
              <a:pPr>
                <a:defRPr/>
              </a:pPr>
              <a:t>‹#›</a:t>
            </a:fld>
            <a:endParaRPr lang="en-US" altLang="zh-TW" dirty="0">
              <a:solidFill>
                <a:srgbClr val="000000"/>
              </a:solidFill>
            </a:endParaRPr>
          </a:p>
        </p:txBody>
      </p:sp>
      <p:sp>
        <p:nvSpPr>
          <p:cNvPr id="2" name="矩形 1">
            <a:extLst>
              <a:ext uri="{FF2B5EF4-FFF2-40B4-BE49-F238E27FC236}">
                <a16:creationId xmlns:a16="http://schemas.microsoft.com/office/drawing/2014/main" id="{809BA5DE-AC84-4240-B7CD-51126A9A425A}"/>
              </a:ext>
            </a:extLst>
          </p:cNvPr>
          <p:cNvSpPr/>
          <p:nvPr userDrawn="1"/>
        </p:nvSpPr>
        <p:spPr bwMode="auto">
          <a:xfrm>
            <a:off x="0" y="0"/>
            <a:ext cx="7938000" cy="864000"/>
          </a:xfrm>
          <a:prstGeom prst="rect">
            <a:avLst/>
          </a:prstGeom>
          <a:solidFill>
            <a:srgbClr val="00B05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1" lang="zh-TW" altLang="en-US" sz="3000" b="0" i="0" u="none" strike="noStrike" cap="none" normalizeH="0" baseline="0" dirty="0">
              <a:ln>
                <a:noFill/>
              </a:ln>
              <a:solidFill>
                <a:schemeClr val="tx1"/>
              </a:solidFill>
              <a:effectLst/>
              <a:latin typeface="Arial" charset="0"/>
              <a:ea typeface="新細明體" pitchFamily="18" charset="-120"/>
            </a:endParaRPr>
          </a:p>
        </p:txBody>
      </p:sp>
    </p:spTree>
    <p:extLst>
      <p:ext uri="{BB962C8B-B14F-4D97-AF65-F5344CB8AC3E}">
        <p14:creationId xmlns:p14="http://schemas.microsoft.com/office/powerpoint/2010/main" val="3906940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5DBFE484-0993-4F1C-B821-8A8232900A6C}"/>
              </a:ext>
            </a:extLst>
          </p:cNvPr>
          <p:cNvGrpSpPr/>
          <p:nvPr userDrawn="1"/>
        </p:nvGrpSpPr>
        <p:grpSpPr>
          <a:xfrm>
            <a:off x="0" y="0"/>
            <a:ext cx="9144000" cy="6858000"/>
            <a:chOff x="0" y="0"/>
            <a:chExt cx="9359901" cy="6858000"/>
          </a:xfrm>
        </p:grpSpPr>
        <p:pic>
          <p:nvPicPr>
            <p:cNvPr id="12" name="Picture 9" descr="A23oAEE-±-1">
              <a:extLst>
                <a:ext uri="{FF2B5EF4-FFF2-40B4-BE49-F238E27FC236}">
                  <a16:creationId xmlns:a16="http://schemas.microsoft.com/office/drawing/2014/main" id="{5FB35AC1-DAF7-784F-9A88-1BA6B7A458ED}"/>
                </a:ext>
              </a:extLst>
            </p:cNvPr>
            <p:cNvPicPr preferRelativeResize="0">
              <a:picLocks noChangeArrowheads="1"/>
            </p:cNvPicPr>
            <p:nvPr userDrawn="1"/>
          </p:nvPicPr>
          <p:blipFill rotWithShape="1">
            <a:blip r:embed="rId2">
              <a:extLst>
                <a:ext uri="{28A0092B-C50C-407E-A947-70E740481C1C}">
                  <a14:useLocalDpi xmlns:a14="http://schemas.microsoft.com/office/drawing/2010/main" val="0"/>
                </a:ext>
              </a:extLst>
            </a:blip>
            <a:srcRect b="2549"/>
            <a:stretch/>
          </p:blipFill>
          <p:spPr bwMode="auto">
            <a:xfrm>
              <a:off x="0" y="1588"/>
              <a:ext cx="9359901"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DSCN9764">
              <a:extLst>
                <a:ext uri="{FF2B5EF4-FFF2-40B4-BE49-F238E27FC236}">
                  <a16:creationId xmlns:a16="http://schemas.microsoft.com/office/drawing/2014/main" id="{87D44BCB-1234-774A-A0C8-733AE5716BD8}"/>
                </a:ext>
              </a:extLst>
            </p:cNvPr>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0"/>
              <a:ext cx="28797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02">
              <a:extLst>
                <a:ext uri="{FF2B5EF4-FFF2-40B4-BE49-F238E27FC236}">
                  <a16:creationId xmlns:a16="http://schemas.microsoft.com/office/drawing/2014/main" id="{8447577A-C7C3-3F43-B6BD-67CC2E521279}"/>
                </a:ext>
              </a:extLst>
            </p:cNvPr>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0776" y="801688"/>
              <a:ext cx="9540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399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3E5AC873-2A9C-49A1-999E-E36205E0C524}" type="datetimeFigureOut">
              <a:rPr lang="zh-TW" altLang="en-US" smtClean="0"/>
              <a:t>2022/3/30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0D540D4-ED34-402E-A2FE-EC55B38C0EC1}" type="slidenum">
              <a:rPr lang="zh-TW" altLang="en-US" smtClean="0"/>
              <a:t>‹#›</a:t>
            </a:fld>
            <a:endParaRPr lang="zh-TW" altLang="en-US"/>
          </a:p>
        </p:txBody>
      </p:sp>
    </p:spTree>
    <p:extLst>
      <p:ext uri="{BB962C8B-B14F-4D97-AF65-F5344CB8AC3E}">
        <p14:creationId xmlns:p14="http://schemas.microsoft.com/office/powerpoint/2010/main" val="357890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3E5AC873-2A9C-49A1-999E-E36205E0C524}" type="datetimeFigureOut">
              <a:rPr lang="zh-TW" altLang="en-US" smtClean="0"/>
              <a:t>2022/3/30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0D540D4-ED34-402E-A2FE-EC55B38C0EC1}" type="slidenum">
              <a:rPr lang="zh-TW" altLang="en-US" smtClean="0"/>
              <a:t>‹#›</a:t>
            </a:fld>
            <a:endParaRPr lang="zh-TW" altLang="en-US"/>
          </a:p>
        </p:txBody>
      </p:sp>
    </p:spTree>
    <p:extLst>
      <p:ext uri="{BB962C8B-B14F-4D97-AF65-F5344CB8AC3E}">
        <p14:creationId xmlns:p14="http://schemas.microsoft.com/office/powerpoint/2010/main" val="59042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E5AC873-2A9C-49A1-999E-E36205E0C524}" type="datetimeFigureOut">
              <a:rPr lang="zh-TW" altLang="en-US" smtClean="0"/>
              <a:t>2022/3/30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0D540D4-ED34-402E-A2FE-EC55B38C0EC1}" type="slidenum">
              <a:rPr lang="zh-TW" altLang="en-US" smtClean="0"/>
              <a:t>‹#›</a:t>
            </a:fld>
            <a:endParaRPr lang="zh-TW" altLang="en-US"/>
          </a:p>
        </p:txBody>
      </p:sp>
    </p:spTree>
    <p:extLst>
      <p:ext uri="{BB962C8B-B14F-4D97-AF65-F5344CB8AC3E}">
        <p14:creationId xmlns:p14="http://schemas.microsoft.com/office/powerpoint/2010/main" val="72777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AC873-2A9C-49A1-999E-E36205E0C524}" type="datetimeFigureOut">
              <a:rPr lang="zh-TW" altLang="en-US" smtClean="0"/>
              <a:t>2022/3/30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0D540D4-ED34-402E-A2FE-EC55B38C0EC1}" type="slidenum">
              <a:rPr lang="zh-TW" altLang="en-US" smtClean="0"/>
              <a:t>‹#›</a:t>
            </a:fld>
            <a:endParaRPr lang="zh-TW" altLang="en-US"/>
          </a:p>
        </p:txBody>
      </p:sp>
    </p:spTree>
    <p:extLst>
      <p:ext uri="{BB962C8B-B14F-4D97-AF65-F5344CB8AC3E}">
        <p14:creationId xmlns:p14="http://schemas.microsoft.com/office/powerpoint/2010/main" val="346715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E5AC873-2A9C-49A1-999E-E36205E0C524}" type="datetimeFigureOut">
              <a:rPr lang="zh-TW" altLang="en-US" smtClean="0"/>
              <a:t>2022/3/30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0D540D4-ED34-402E-A2FE-EC55B38C0EC1}" type="slidenum">
              <a:rPr lang="zh-TW" altLang="en-US" smtClean="0"/>
              <a:t>‹#›</a:t>
            </a:fld>
            <a:endParaRPr lang="zh-TW" altLang="en-US"/>
          </a:p>
        </p:txBody>
      </p:sp>
    </p:spTree>
    <p:extLst>
      <p:ext uri="{BB962C8B-B14F-4D97-AF65-F5344CB8AC3E}">
        <p14:creationId xmlns:p14="http://schemas.microsoft.com/office/powerpoint/2010/main" val="320548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E5AC873-2A9C-49A1-999E-E36205E0C524}" type="datetimeFigureOut">
              <a:rPr lang="zh-TW" altLang="en-US" smtClean="0"/>
              <a:t>2022/3/30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0D540D4-ED34-402E-A2FE-EC55B38C0EC1}" type="slidenum">
              <a:rPr lang="zh-TW" altLang="en-US" smtClean="0"/>
              <a:t>‹#›</a:t>
            </a:fld>
            <a:endParaRPr lang="zh-TW" altLang="en-US"/>
          </a:p>
        </p:txBody>
      </p:sp>
    </p:spTree>
    <p:extLst>
      <p:ext uri="{BB962C8B-B14F-4D97-AF65-F5344CB8AC3E}">
        <p14:creationId xmlns:p14="http://schemas.microsoft.com/office/powerpoint/2010/main" val="194575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0485" y="29010"/>
            <a:ext cx="7976973" cy="1008267"/>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AC873-2A9C-49A1-999E-E36205E0C524}" type="datetimeFigureOut">
              <a:rPr lang="zh-TW" altLang="en-US" smtClean="0"/>
              <a:t>2022/3/30</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pic>
        <p:nvPicPr>
          <p:cNvPr id="7" name="圖片 6">
            <a:extLst>
              <a:ext uri="{FF2B5EF4-FFF2-40B4-BE49-F238E27FC236}">
                <a16:creationId xmlns:a16="http://schemas.microsoft.com/office/drawing/2014/main" id="{FC4EFF1D-E99C-416E-8764-712AC2EE9031}"/>
              </a:ext>
            </a:extLst>
          </p:cNvPr>
          <p:cNvPicPr>
            <a:picLocks noChangeAspect="1"/>
          </p:cNvPicPr>
          <p:nvPr userDrawn="1"/>
        </p:nvPicPr>
        <p:blipFill>
          <a:blip r:embed="rId13"/>
          <a:stretch>
            <a:fillRect/>
          </a:stretch>
        </p:blipFill>
        <p:spPr>
          <a:xfrm>
            <a:off x="16532" y="13060"/>
            <a:ext cx="1133954" cy="1024217"/>
          </a:xfrm>
          <a:prstGeom prst="rect">
            <a:avLst/>
          </a:prstGeom>
        </p:spPr>
      </p:pic>
      <p:sp>
        <p:nvSpPr>
          <p:cNvPr id="8" name="Line 165">
            <a:extLst>
              <a:ext uri="{FF2B5EF4-FFF2-40B4-BE49-F238E27FC236}">
                <a16:creationId xmlns:a16="http://schemas.microsoft.com/office/drawing/2014/main" id="{0D1EF082-7545-4FB8-A6F5-C5C876FF9919}"/>
              </a:ext>
            </a:extLst>
          </p:cNvPr>
          <p:cNvSpPr>
            <a:spLocks noChangeShapeType="1"/>
          </p:cNvSpPr>
          <p:nvPr userDrawn="1"/>
        </p:nvSpPr>
        <p:spPr bwMode="gray">
          <a:xfrm>
            <a:off x="378653" y="-22225"/>
            <a:ext cx="0" cy="11557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sz="1800" b="0">
              <a:solidFill>
                <a:srgbClr val="000000"/>
              </a:solidFill>
              <a:latin typeface="Arial" panose="020B0604020202020204" pitchFamily="34" charset="0"/>
              <a:ea typeface="+mn-ea"/>
            </a:endParaRPr>
          </a:p>
        </p:txBody>
      </p:sp>
      <p:sp>
        <p:nvSpPr>
          <p:cNvPr id="9" name="Line 163">
            <a:extLst>
              <a:ext uri="{FF2B5EF4-FFF2-40B4-BE49-F238E27FC236}">
                <a16:creationId xmlns:a16="http://schemas.microsoft.com/office/drawing/2014/main" id="{6E191834-7C75-47E4-AE5D-C9F875FA6000}"/>
              </a:ext>
            </a:extLst>
          </p:cNvPr>
          <p:cNvSpPr>
            <a:spLocks noChangeShapeType="1"/>
          </p:cNvSpPr>
          <p:nvPr userDrawn="1"/>
        </p:nvSpPr>
        <p:spPr bwMode="gray">
          <a:xfrm flipV="1">
            <a:off x="-1588" y="347664"/>
            <a:ext cx="1153717" cy="952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sz="1800" b="0">
              <a:solidFill>
                <a:srgbClr val="000000"/>
              </a:solidFill>
              <a:latin typeface="Arial" panose="020B0604020202020204" pitchFamily="34" charset="0"/>
              <a:ea typeface="+mn-ea"/>
            </a:endParaRPr>
          </a:p>
        </p:txBody>
      </p:sp>
      <p:sp>
        <p:nvSpPr>
          <p:cNvPr id="10" name="Line 160">
            <a:extLst>
              <a:ext uri="{FF2B5EF4-FFF2-40B4-BE49-F238E27FC236}">
                <a16:creationId xmlns:a16="http://schemas.microsoft.com/office/drawing/2014/main" id="{A2BC7AF9-C31D-4979-9E01-AF7532820890}"/>
              </a:ext>
            </a:extLst>
          </p:cNvPr>
          <p:cNvSpPr>
            <a:spLocks noChangeShapeType="1"/>
          </p:cNvSpPr>
          <p:nvPr userDrawn="1"/>
        </p:nvSpPr>
        <p:spPr bwMode="gray">
          <a:xfrm>
            <a:off x="774009" y="-17877"/>
            <a:ext cx="0" cy="114300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sz="1800" b="0">
              <a:solidFill>
                <a:srgbClr val="000000"/>
              </a:solidFill>
              <a:latin typeface="Arial" panose="020B0604020202020204" pitchFamily="34" charset="0"/>
              <a:ea typeface="+mn-ea"/>
            </a:endParaRPr>
          </a:p>
        </p:txBody>
      </p:sp>
      <p:sp>
        <p:nvSpPr>
          <p:cNvPr id="11" name="Line 163">
            <a:extLst>
              <a:ext uri="{FF2B5EF4-FFF2-40B4-BE49-F238E27FC236}">
                <a16:creationId xmlns:a16="http://schemas.microsoft.com/office/drawing/2014/main" id="{2D68DC66-808B-49B0-894E-7D18F9B0E1D3}"/>
              </a:ext>
            </a:extLst>
          </p:cNvPr>
          <p:cNvSpPr>
            <a:spLocks noChangeShapeType="1"/>
          </p:cNvSpPr>
          <p:nvPr userDrawn="1"/>
        </p:nvSpPr>
        <p:spPr bwMode="gray">
          <a:xfrm flipV="1">
            <a:off x="13445" y="682268"/>
            <a:ext cx="1153717" cy="952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sz="1800" b="0">
              <a:solidFill>
                <a:srgbClr val="000000"/>
              </a:solidFill>
              <a:latin typeface="Arial" panose="020B0604020202020204" pitchFamily="34" charset="0"/>
              <a:ea typeface="+mn-ea"/>
            </a:endParaRPr>
          </a:p>
        </p:txBody>
      </p:sp>
      <p:sp>
        <p:nvSpPr>
          <p:cNvPr id="13" name="橢圓 12">
            <a:extLst>
              <a:ext uri="{FF2B5EF4-FFF2-40B4-BE49-F238E27FC236}">
                <a16:creationId xmlns:a16="http://schemas.microsoft.com/office/drawing/2014/main" id="{8BBF7C95-89ED-47B6-83C0-CE25193BD296}"/>
              </a:ext>
            </a:extLst>
          </p:cNvPr>
          <p:cNvSpPr/>
          <p:nvPr userDrawn="1"/>
        </p:nvSpPr>
        <p:spPr bwMode="auto">
          <a:xfrm>
            <a:off x="8718104" y="6406183"/>
            <a:ext cx="425896" cy="451817"/>
          </a:xfrm>
          <a:prstGeom prst="ellipse">
            <a:avLst/>
          </a:prstGeom>
          <a:solidFill>
            <a:srgbClr val="8BE6FF"/>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zh-TW" altLang="en-US" sz="1800" b="0">
              <a:solidFill>
                <a:srgbClr val="000000"/>
              </a:solidFill>
              <a:latin typeface="Arial" panose="020B0604020202020204" pitchFamily="34" charset="0"/>
              <a:ea typeface="+mn-ea"/>
            </a:endParaRPr>
          </a:p>
        </p:txBody>
      </p:sp>
      <p:sp>
        <p:nvSpPr>
          <p:cNvPr id="6" name="Slide Number Placeholder 5"/>
          <p:cNvSpPr>
            <a:spLocks noGrp="1"/>
          </p:cNvSpPr>
          <p:nvPr>
            <p:ph type="sldNum" sz="quarter" idx="4"/>
          </p:nvPr>
        </p:nvSpPr>
        <p:spPr>
          <a:xfrm>
            <a:off x="7070058" y="6448427"/>
            <a:ext cx="2057400" cy="365125"/>
          </a:xfrm>
          <a:prstGeom prst="rect">
            <a:avLst/>
          </a:prstGeom>
        </p:spPr>
        <p:txBody>
          <a:bodyPr vert="horz" lIns="91440" tIns="45720" rIns="91440" bIns="45720" rtlCol="0" anchor="ctr"/>
          <a:lstStyle>
            <a:lvl1pPr algn="r">
              <a:defRPr sz="1200" b="1">
                <a:solidFill>
                  <a:schemeClr val="tx1"/>
                </a:solidFill>
              </a:defRPr>
            </a:lvl1pPr>
          </a:lstStyle>
          <a:p>
            <a:fld id="{F0D540D4-ED34-402E-A2FE-EC55B38C0EC1}" type="slidenum">
              <a:rPr lang="zh-TW" altLang="en-US" smtClean="0"/>
              <a:pPr/>
              <a:t>‹#›</a:t>
            </a:fld>
            <a:endParaRPr lang="zh-TW" altLang="en-US"/>
          </a:p>
        </p:txBody>
      </p:sp>
    </p:spTree>
    <p:extLst>
      <p:ext uri="{BB962C8B-B14F-4D97-AF65-F5344CB8AC3E}">
        <p14:creationId xmlns:p14="http://schemas.microsoft.com/office/powerpoint/2010/main" val="1117798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32" name="Rectangle 6"/>
          <p:cNvSpPr>
            <a:spLocks noGrp="1" noChangeArrowheads="1"/>
          </p:cNvSpPr>
          <p:nvPr userDrawn="1">
            <p:ph type="sldNum" sz="quarter" idx="4"/>
          </p:nvPr>
        </p:nvSpPr>
        <p:spPr bwMode="auto">
          <a:xfrm>
            <a:off x="6624000" y="6552000"/>
            <a:ext cx="2520000" cy="288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kumimoji="0" sz="1400">
                <a:latin typeface="微軟正黑體" panose="020B0604030504040204" pitchFamily="34" charset="-120"/>
                <a:ea typeface="微軟正黑體" panose="020B0604030504040204" pitchFamily="34" charset="-120"/>
              </a:defRPr>
            </a:lvl1pPr>
          </a:lstStyle>
          <a:p>
            <a:fld id="{F1C1E30E-E3B7-47BF-8C12-C00768E19525}" type="slidenum">
              <a:rPr lang="zh-TW" altLang="en-US" smtClean="0"/>
              <a:pPr/>
              <a:t>‹#›</a:t>
            </a:fld>
            <a:endParaRPr lang="en-US" altLang="zh-TW" dirty="0"/>
          </a:p>
        </p:txBody>
      </p:sp>
    </p:spTree>
    <p:extLst>
      <p:ext uri="{BB962C8B-B14F-4D97-AF65-F5344CB8AC3E}">
        <p14:creationId xmlns:p14="http://schemas.microsoft.com/office/powerpoint/2010/main" val="22200535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spd="slow"/>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itchFamily="34" charset="0"/>
        </a:defRPr>
      </a:lvl2pPr>
      <a:lvl3pPr algn="l" rtl="0" eaLnBrk="0" fontAlgn="base" hangingPunct="0">
        <a:spcBef>
          <a:spcPct val="0"/>
        </a:spcBef>
        <a:spcAft>
          <a:spcPct val="0"/>
        </a:spcAft>
        <a:defRPr sz="4000">
          <a:solidFill>
            <a:schemeClr val="bg1"/>
          </a:solidFill>
          <a:latin typeface="Arial" pitchFamily="34" charset="0"/>
        </a:defRPr>
      </a:lvl3pPr>
      <a:lvl4pPr algn="l" rtl="0" eaLnBrk="0" fontAlgn="base" hangingPunct="0">
        <a:spcBef>
          <a:spcPct val="0"/>
        </a:spcBef>
        <a:spcAft>
          <a:spcPct val="0"/>
        </a:spcAft>
        <a:defRPr sz="4000">
          <a:solidFill>
            <a:schemeClr val="bg1"/>
          </a:solidFill>
          <a:latin typeface="Arial" pitchFamily="34" charset="0"/>
        </a:defRPr>
      </a:lvl4pPr>
      <a:lvl5pPr algn="l" rtl="0" eaLnBrk="0" fontAlgn="base" hangingPunct="0">
        <a:spcBef>
          <a:spcPct val="0"/>
        </a:spcBef>
        <a:spcAft>
          <a:spcPct val="0"/>
        </a:spcAft>
        <a:defRPr sz="4000">
          <a:solidFill>
            <a:schemeClr val="bg1"/>
          </a:solidFill>
          <a:latin typeface="Arial" pitchFamily="34"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92328"/>
            <a:ext cx="7886700" cy="686196"/>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28651" y="1477109"/>
            <a:ext cx="7886700" cy="4699855"/>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628651" y="6426695"/>
            <a:ext cx="713191" cy="365125"/>
          </a:xfrm>
          <a:prstGeom prst="rect">
            <a:avLst/>
          </a:prstGeom>
        </p:spPr>
        <p:txBody>
          <a:bodyPr vert="horz" lIns="91440" tIns="45720" rIns="91440" bIns="45720" rtlCol="0" anchor="ctr"/>
          <a:lstStyle>
            <a:lvl1pPr algn="l">
              <a:defRPr sz="738">
                <a:solidFill>
                  <a:schemeClr val="tx1">
                    <a:tint val="75000"/>
                  </a:schemeClr>
                </a:solidFill>
                <a:latin typeface="微軟正黑體" panose="020B0604030504040204" pitchFamily="34" charset="-120"/>
                <a:ea typeface="微軟正黑體" panose="020B0604030504040204" pitchFamily="34" charset="-120"/>
              </a:defRPr>
            </a:lvl1pPr>
          </a:lstStyle>
          <a:p>
            <a:fld id="{22A37FFA-78D7-40F8-9CBD-C791BA49DECC}" type="datetime1">
              <a:rPr lang="zh-TW" altLang="en-US" smtClean="0"/>
              <a:t>2022/3/30</a:t>
            </a:fld>
            <a:endParaRPr lang="zh-TW" altLang="en-US" dirty="0"/>
          </a:p>
        </p:txBody>
      </p:sp>
      <p:sp>
        <p:nvSpPr>
          <p:cNvPr id="5" name="Footer Placeholder 4"/>
          <p:cNvSpPr>
            <a:spLocks noGrp="1"/>
          </p:cNvSpPr>
          <p:nvPr>
            <p:ph type="ftr" sz="quarter" idx="3"/>
          </p:nvPr>
        </p:nvSpPr>
        <p:spPr>
          <a:xfrm>
            <a:off x="3223733" y="6426695"/>
            <a:ext cx="3086100" cy="365125"/>
          </a:xfrm>
          <a:prstGeom prst="rect">
            <a:avLst/>
          </a:prstGeom>
        </p:spPr>
        <p:txBody>
          <a:bodyPr vert="horz" lIns="91440" tIns="45720" rIns="91440" bIns="45720" rtlCol="0" anchor="ctr"/>
          <a:lstStyle>
            <a:lvl1pPr algn="ctr">
              <a:defRPr sz="738">
                <a:solidFill>
                  <a:schemeClr val="tx1">
                    <a:tint val="75000"/>
                  </a:schemeClr>
                </a:solidFill>
                <a:latin typeface="微軟正黑體" panose="020B0604030504040204" pitchFamily="34" charset="-120"/>
                <a:ea typeface="微軟正黑體" panose="020B0604030504040204" pitchFamily="34" charset="-120"/>
              </a:defRPr>
            </a:lvl1pPr>
          </a:lstStyle>
          <a:p>
            <a:r>
              <a:rPr lang="zh-TW" altLang="en-US"/>
              <a:t>智慧財產權屬資拓宏宇國際</a:t>
            </a:r>
            <a:r>
              <a:rPr lang="en-US" altLang="zh-TW" dirty="0"/>
              <a:t>(</a:t>
            </a:r>
            <a:r>
              <a:rPr lang="zh-TW" altLang="en-US"/>
              <a:t>股</a:t>
            </a:r>
            <a:r>
              <a:rPr lang="en-US" altLang="zh-TW" dirty="0"/>
              <a:t>)</a:t>
            </a:r>
            <a:r>
              <a:rPr lang="zh-TW" altLang="en-US"/>
              <a:t>公司，複製或轉載必究</a:t>
            </a:r>
          </a:p>
        </p:txBody>
      </p:sp>
      <p:sp>
        <p:nvSpPr>
          <p:cNvPr id="6" name="Slide Number Placeholder 5"/>
          <p:cNvSpPr>
            <a:spLocks noGrp="1"/>
          </p:cNvSpPr>
          <p:nvPr>
            <p:ph type="sldNum" sz="quarter" idx="4"/>
          </p:nvPr>
        </p:nvSpPr>
        <p:spPr>
          <a:xfrm>
            <a:off x="8515350" y="6426695"/>
            <a:ext cx="541062" cy="365125"/>
          </a:xfrm>
          <a:prstGeom prst="rect">
            <a:avLst/>
          </a:prstGeom>
        </p:spPr>
        <p:txBody>
          <a:bodyPr vert="horz" lIns="91440" tIns="45720" rIns="91440" bIns="45720" rtlCol="0" anchor="ctr"/>
          <a:lstStyle>
            <a:lvl1pPr algn="r">
              <a:defRPr sz="738">
                <a:solidFill>
                  <a:schemeClr val="tx1">
                    <a:tint val="75000"/>
                  </a:schemeClr>
                </a:solidFill>
                <a:latin typeface="微軟正黑體" panose="020B0604030504040204" pitchFamily="34" charset="-120"/>
                <a:ea typeface="微軟正黑體" panose="020B0604030504040204" pitchFamily="34" charset="-120"/>
              </a:defRPr>
            </a:lvl1pPr>
          </a:lstStyle>
          <a:p>
            <a:fld id="{8E341463-B138-4C5E-B93B-A3A30E827557}" type="slidenum">
              <a:rPr lang="zh-TW" altLang="en-US" smtClean="0"/>
              <a:pPr/>
              <a:t>‹#›</a:t>
            </a:fld>
            <a:endParaRPr lang="zh-TW" altLang="en-US"/>
          </a:p>
        </p:txBody>
      </p:sp>
    </p:spTree>
    <p:extLst>
      <p:ext uri="{BB962C8B-B14F-4D97-AF65-F5344CB8AC3E}">
        <p14:creationId xmlns:p14="http://schemas.microsoft.com/office/powerpoint/2010/main" val="5892582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hdr="0" dt="0"/>
  <p:txStyles>
    <p:titleStyle>
      <a:lvl1pPr algn="ctr" defTabSz="557227" rtl="0" eaLnBrk="1" latinLnBrk="0" hangingPunct="1">
        <a:lnSpc>
          <a:spcPct val="90000"/>
        </a:lnSpc>
        <a:spcBef>
          <a:spcPct val="0"/>
        </a:spcBef>
        <a:buNone/>
        <a:defRPr sz="3323" b="1" kern="1200">
          <a:solidFill>
            <a:srgbClr val="C00000"/>
          </a:solidFill>
          <a:latin typeface="微軟正黑體" panose="020B0604030504040204" pitchFamily="34" charset="-120"/>
          <a:ea typeface="微軟正黑體" panose="020B0604030504040204" pitchFamily="34" charset="-120"/>
          <a:cs typeface="+mj-cs"/>
        </a:defRPr>
      </a:lvl1pPr>
    </p:titleStyle>
    <p:bodyStyle>
      <a:lvl1pPr marL="139307" indent="-139307" algn="l" defTabSz="557227" rtl="0" eaLnBrk="1" latinLnBrk="0" hangingPunct="1">
        <a:lnSpc>
          <a:spcPct val="100000"/>
        </a:lnSpc>
        <a:spcBef>
          <a:spcPts val="554"/>
        </a:spcBef>
        <a:buClr>
          <a:srgbClr val="C00000"/>
        </a:buClr>
        <a:buFont typeface="Arial" panose="020B0604020202020204" pitchFamily="34" charset="0"/>
        <a:buChar char="•"/>
        <a:defRPr sz="2585" kern="1200">
          <a:solidFill>
            <a:schemeClr val="tx1"/>
          </a:solidFill>
          <a:latin typeface="微軟正黑體" panose="020B0604030504040204" pitchFamily="34" charset="-120"/>
          <a:ea typeface="微軟正黑體" panose="020B0604030504040204" pitchFamily="34" charset="-120"/>
          <a:cs typeface="+mn-cs"/>
        </a:defRPr>
      </a:lvl1pPr>
      <a:lvl2pPr marL="417921" indent="-139307" algn="l" defTabSz="557227" rtl="0" eaLnBrk="1" latinLnBrk="0" hangingPunct="1">
        <a:lnSpc>
          <a:spcPct val="100000"/>
        </a:lnSpc>
        <a:spcBef>
          <a:spcPts val="554"/>
        </a:spcBef>
        <a:buClr>
          <a:srgbClr val="C00000"/>
        </a:buClr>
        <a:buFont typeface="Arial" panose="020B0604020202020204" pitchFamily="34" charset="0"/>
        <a:buChar char="̶"/>
        <a:defRPr sz="2215" kern="1200">
          <a:solidFill>
            <a:schemeClr val="tx1"/>
          </a:solidFill>
          <a:latin typeface="微軟正黑體" panose="020B0604030504040204" pitchFamily="34" charset="-120"/>
          <a:ea typeface="微軟正黑體" panose="020B0604030504040204" pitchFamily="34" charset="-120"/>
          <a:cs typeface="+mn-cs"/>
        </a:defRPr>
      </a:lvl2pPr>
      <a:lvl3pPr marL="696533" indent="-139307" algn="l" defTabSz="557227" rtl="0" eaLnBrk="1" latinLnBrk="0" hangingPunct="1">
        <a:lnSpc>
          <a:spcPct val="100000"/>
        </a:lnSpc>
        <a:spcBef>
          <a:spcPts val="554"/>
        </a:spcBef>
        <a:buClr>
          <a:srgbClr val="C00000"/>
        </a:buClr>
        <a:buFont typeface="Arial" panose="020B0604020202020204" pitchFamily="34" charset="0"/>
        <a:buChar char="•"/>
        <a:defRPr sz="1846" kern="1200">
          <a:solidFill>
            <a:schemeClr val="tx1"/>
          </a:solidFill>
          <a:latin typeface="微軟正黑體" panose="020B0604030504040204" pitchFamily="34" charset="-120"/>
          <a:ea typeface="微軟正黑體" panose="020B0604030504040204" pitchFamily="34" charset="-120"/>
          <a:cs typeface="+mn-cs"/>
        </a:defRPr>
      </a:lvl3pPr>
      <a:lvl4pPr marL="975146" indent="-139307" algn="l" defTabSz="557227" rtl="0" eaLnBrk="1" latinLnBrk="0" hangingPunct="1">
        <a:lnSpc>
          <a:spcPct val="100000"/>
        </a:lnSpc>
        <a:spcBef>
          <a:spcPts val="554"/>
        </a:spcBef>
        <a:buClr>
          <a:srgbClr val="C00000"/>
        </a:buClr>
        <a:buFont typeface="Arial" panose="020B0604020202020204" pitchFamily="34" charset="0"/>
        <a:buChar char="•"/>
        <a:defRPr sz="1662" kern="1200">
          <a:solidFill>
            <a:schemeClr val="tx1"/>
          </a:solidFill>
          <a:latin typeface="微軟正黑體" panose="020B0604030504040204" pitchFamily="34" charset="-120"/>
          <a:ea typeface="微軟正黑體" panose="020B0604030504040204" pitchFamily="34" charset="-120"/>
          <a:cs typeface="+mn-cs"/>
        </a:defRPr>
      </a:lvl4pPr>
      <a:lvl5pPr marL="1253760" indent="-139307" algn="l" defTabSz="557227" rtl="0" eaLnBrk="1" latinLnBrk="0" hangingPunct="1">
        <a:lnSpc>
          <a:spcPct val="100000"/>
        </a:lnSpc>
        <a:spcBef>
          <a:spcPts val="554"/>
        </a:spcBef>
        <a:buClr>
          <a:srgbClr val="C00000"/>
        </a:buClr>
        <a:buFont typeface="Arial" panose="020B0604020202020204" pitchFamily="34" charset="0"/>
        <a:buChar char="•"/>
        <a:defRPr sz="1662" kern="1200">
          <a:solidFill>
            <a:schemeClr val="tx1"/>
          </a:solidFill>
          <a:latin typeface="微軟正黑體" panose="020B0604030504040204" pitchFamily="34" charset="-120"/>
          <a:ea typeface="微軟正黑體" panose="020B0604030504040204" pitchFamily="34" charset="-120"/>
          <a:cs typeface="+mn-cs"/>
        </a:defRPr>
      </a:lvl5pPr>
      <a:lvl6pPr marL="1532373" indent="-139307" algn="l" defTabSz="557227" rtl="0" eaLnBrk="1" latinLnBrk="0" hangingPunct="1">
        <a:lnSpc>
          <a:spcPct val="90000"/>
        </a:lnSpc>
        <a:spcBef>
          <a:spcPts val="305"/>
        </a:spcBef>
        <a:buFont typeface="Arial" panose="020B0604020202020204" pitchFamily="34" charset="0"/>
        <a:buChar char="•"/>
        <a:defRPr sz="1098" kern="1200">
          <a:solidFill>
            <a:schemeClr val="tx1"/>
          </a:solidFill>
          <a:latin typeface="+mn-lt"/>
          <a:ea typeface="+mn-ea"/>
          <a:cs typeface="+mn-cs"/>
        </a:defRPr>
      </a:lvl6pPr>
      <a:lvl7pPr marL="1810987" indent="-139307" algn="l" defTabSz="557227" rtl="0" eaLnBrk="1" latinLnBrk="0" hangingPunct="1">
        <a:lnSpc>
          <a:spcPct val="90000"/>
        </a:lnSpc>
        <a:spcBef>
          <a:spcPts val="305"/>
        </a:spcBef>
        <a:buFont typeface="Arial" panose="020B0604020202020204" pitchFamily="34" charset="0"/>
        <a:buChar char="•"/>
        <a:defRPr sz="1098" kern="1200">
          <a:solidFill>
            <a:schemeClr val="tx1"/>
          </a:solidFill>
          <a:latin typeface="+mn-lt"/>
          <a:ea typeface="+mn-ea"/>
          <a:cs typeface="+mn-cs"/>
        </a:defRPr>
      </a:lvl7pPr>
      <a:lvl8pPr marL="2089599" indent="-139307" algn="l" defTabSz="557227" rtl="0" eaLnBrk="1" latinLnBrk="0" hangingPunct="1">
        <a:lnSpc>
          <a:spcPct val="90000"/>
        </a:lnSpc>
        <a:spcBef>
          <a:spcPts val="305"/>
        </a:spcBef>
        <a:buFont typeface="Arial" panose="020B0604020202020204" pitchFamily="34" charset="0"/>
        <a:buChar char="•"/>
        <a:defRPr sz="1098" kern="1200">
          <a:solidFill>
            <a:schemeClr val="tx1"/>
          </a:solidFill>
          <a:latin typeface="+mn-lt"/>
          <a:ea typeface="+mn-ea"/>
          <a:cs typeface="+mn-cs"/>
        </a:defRPr>
      </a:lvl8pPr>
      <a:lvl9pPr marL="2368213" indent="-139307" algn="l" defTabSz="557227" rtl="0" eaLnBrk="1" latinLnBrk="0" hangingPunct="1">
        <a:lnSpc>
          <a:spcPct val="90000"/>
        </a:lnSpc>
        <a:spcBef>
          <a:spcPts val="305"/>
        </a:spcBef>
        <a:buFont typeface="Arial" panose="020B0604020202020204" pitchFamily="34" charset="0"/>
        <a:buChar char="•"/>
        <a:defRPr sz="1098" kern="1200">
          <a:solidFill>
            <a:schemeClr val="tx1"/>
          </a:solidFill>
          <a:latin typeface="+mn-lt"/>
          <a:ea typeface="+mn-ea"/>
          <a:cs typeface="+mn-cs"/>
        </a:defRPr>
      </a:lvl9pPr>
    </p:bodyStyle>
    <p:otherStyle>
      <a:defPPr>
        <a:defRPr lang="en-US"/>
      </a:defPPr>
      <a:lvl1pPr marL="0" algn="l" defTabSz="557227" rtl="0" eaLnBrk="1" latinLnBrk="0" hangingPunct="1">
        <a:defRPr sz="1098" kern="1200">
          <a:solidFill>
            <a:schemeClr val="tx1"/>
          </a:solidFill>
          <a:latin typeface="+mn-lt"/>
          <a:ea typeface="+mn-ea"/>
          <a:cs typeface="+mn-cs"/>
        </a:defRPr>
      </a:lvl1pPr>
      <a:lvl2pPr marL="278613" algn="l" defTabSz="557227" rtl="0" eaLnBrk="1" latinLnBrk="0" hangingPunct="1">
        <a:defRPr sz="1098" kern="1200">
          <a:solidFill>
            <a:schemeClr val="tx1"/>
          </a:solidFill>
          <a:latin typeface="+mn-lt"/>
          <a:ea typeface="+mn-ea"/>
          <a:cs typeface="+mn-cs"/>
        </a:defRPr>
      </a:lvl2pPr>
      <a:lvl3pPr marL="557227" algn="l" defTabSz="557227" rtl="0" eaLnBrk="1" latinLnBrk="0" hangingPunct="1">
        <a:defRPr sz="1098" kern="1200">
          <a:solidFill>
            <a:schemeClr val="tx1"/>
          </a:solidFill>
          <a:latin typeface="+mn-lt"/>
          <a:ea typeface="+mn-ea"/>
          <a:cs typeface="+mn-cs"/>
        </a:defRPr>
      </a:lvl3pPr>
      <a:lvl4pPr marL="835839" algn="l" defTabSz="557227" rtl="0" eaLnBrk="1" latinLnBrk="0" hangingPunct="1">
        <a:defRPr sz="1098" kern="1200">
          <a:solidFill>
            <a:schemeClr val="tx1"/>
          </a:solidFill>
          <a:latin typeface="+mn-lt"/>
          <a:ea typeface="+mn-ea"/>
          <a:cs typeface="+mn-cs"/>
        </a:defRPr>
      </a:lvl4pPr>
      <a:lvl5pPr marL="1114453" algn="l" defTabSz="557227" rtl="0" eaLnBrk="1" latinLnBrk="0" hangingPunct="1">
        <a:defRPr sz="1098" kern="1200">
          <a:solidFill>
            <a:schemeClr val="tx1"/>
          </a:solidFill>
          <a:latin typeface="+mn-lt"/>
          <a:ea typeface="+mn-ea"/>
          <a:cs typeface="+mn-cs"/>
        </a:defRPr>
      </a:lvl5pPr>
      <a:lvl6pPr marL="1393066" algn="l" defTabSz="557227" rtl="0" eaLnBrk="1" latinLnBrk="0" hangingPunct="1">
        <a:defRPr sz="1098" kern="1200">
          <a:solidFill>
            <a:schemeClr val="tx1"/>
          </a:solidFill>
          <a:latin typeface="+mn-lt"/>
          <a:ea typeface="+mn-ea"/>
          <a:cs typeface="+mn-cs"/>
        </a:defRPr>
      </a:lvl6pPr>
      <a:lvl7pPr marL="1671680" algn="l" defTabSz="557227" rtl="0" eaLnBrk="1" latinLnBrk="0" hangingPunct="1">
        <a:defRPr sz="1098" kern="1200">
          <a:solidFill>
            <a:schemeClr val="tx1"/>
          </a:solidFill>
          <a:latin typeface="+mn-lt"/>
          <a:ea typeface="+mn-ea"/>
          <a:cs typeface="+mn-cs"/>
        </a:defRPr>
      </a:lvl7pPr>
      <a:lvl8pPr marL="1950292" algn="l" defTabSz="557227" rtl="0" eaLnBrk="1" latinLnBrk="0" hangingPunct="1">
        <a:defRPr sz="1098" kern="1200">
          <a:solidFill>
            <a:schemeClr val="tx1"/>
          </a:solidFill>
          <a:latin typeface="+mn-lt"/>
          <a:ea typeface="+mn-ea"/>
          <a:cs typeface="+mn-cs"/>
        </a:defRPr>
      </a:lvl8pPr>
      <a:lvl9pPr marL="2228906" algn="l" defTabSz="557227" rtl="0" eaLnBrk="1" latinLnBrk="0" hangingPunct="1">
        <a:defRPr sz="10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43" name="Rectangle 47"/>
          <p:cNvSpPr>
            <a:spLocks noGrp="1" noChangeArrowheads="1"/>
          </p:cNvSpPr>
          <p:nvPr>
            <p:ph type="sldNum" sz="quarter" idx="4"/>
          </p:nvPr>
        </p:nvSpPr>
        <p:spPr bwMode="auto">
          <a:xfrm>
            <a:off x="8572500" y="6619877"/>
            <a:ext cx="571500"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900">
                <a:latin typeface="Microsoft JhengHei" panose="020B0604030504040204" pitchFamily="34" charset="-120"/>
                <a:ea typeface="Microsoft JhengHei" panose="020B0604030504040204" pitchFamily="34" charset="-120"/>
              </a:defRPr>
            </a:lvl1pPr>
          </a:lstStyle>
          <a:p>
            <a:pPr>
              <a:spcBef>
                <a:spcPct val="0"/>
              </a:spcBef>
              <a:spcAft>
                <a:spcPct val="0"/>
              </a:spcAft>
              <a:defRPr/>
            </a:pPr>
            <a:fld id="{BE87A007-FA92-4512-BA16-F4FA92A8A4AF}" type="slidenum">
              <a:rPr kumimoji="1" lang="en-US" altLang="zh-TW" smtClean="0">
                <a:solidFill>
                  <a:srgbClr val="000000"/>
                </a:solidFill>
              </a:rPr>
              <a:pPr>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10043380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dt="0"/>
  <p:txStyles>
    <p:titleStyle>
      <a:lvl1pPr algn="l" rtl="0" eaLnBrk="0" fontAlgn="base" hangingPunct="0">
        <a:spcBef>
          <a:spcPct val="0"/>
        </a:spcBef>
        <a:spcAft>
          <a:spcPct val="0"/>
        </a:spcAft>
        <a:defRPr kumimoji="1" sz="3450">
          <a:solidFill>
            <a:schemeClr val="tx2"/>
          </a:solidFill>
          <a:latin typeface="+mj-lt"/>
          <a:ea typeface="+mj-ea"/>
          <a:cs typeface="微軟正黑體" charset="0"/>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cs typeface="微軟正黑體" charset="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cs typeface="微軟正黑體" charset="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cs typeface="微軟正黑體" charset="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cs typeface="微軟正黑體" charset="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微軟正黑體" charset="0"/>
        </a:defRPr>
      </a:lvl1pPr>
      <a:lvl2pPr marL="557213" indent="-214313" algn="l" rtl="0" eaLnBrk="0" fontAlgn="base" hangingPunct="0">
        <a:spcBef>
          <a:spcPct val="20000"/>
        </a:spcBef>
        <a:spcAft>
          <a:spcPct val="0"/>
        </a:spcAft>
        <a:buChar char="–"/>
        <a:defRPr kumimoji="1" sz="2100">
          <a:solidFill>
            <a:schemeClr val="tx1"/>
          </a:solidFill>
          <a:latin typeface="+mn-lt"/>
          <a:ea typeface="+mn-ea"/>
          <a:cs typeface="微軟正黑體" charset="0"/>
        </a:defRPr>
      </a:lvl2pPr>
      <a:lvl3pPr marL="857250" indent="-171450" algn="l" rtl="0" eaLnBrk="0" fontAlgn="base" hangingPunct="0">
        <a:spcBef>
          <a:spcPct val="20000"/>
        </a:spcBef>
        <a:spcAft>
          <a:spcPct val="0"/>
        </a:spcAft>
        <a:buChar char="•"/>
        <a:defRPr kumimoji="1" sz="1800">
          <a:solidFill>
            <a:schemeClr val="tx1"/>
          </a:solidFill>
          <a:latin typeface="+mn-lt"/>
          <a:ea typeface="+mn-ea"/>
          <a:cs typeface="微軟正黑體" charset="0"/>
        </a:defRPr>
      </a:lvl3pPr>
      <a:lvl4pPr marL="1200150" indent="-171450" algn="l" rtl="0" eaLnBrk="0" fontAlgn="base" hangingPunct="0">
        <a:spcBef>
          <a:spcPct val="20000"/>
        </a:spcBef>
        <a:spcAft>
          <a:spcPct val="0"/>
        </a:spcAft>
        <a:buChar char="–"/>
        <a:defRPr kumimoji="1" sz="1500">
          <a:solidFill>
            <a:schemeClr val="tx1"/>
          </a:solidFill>
          <a:latin typeface="+mn-lt"/>
          <a:ea typeface="+mn-ea"/>
          <a:cs typeface="微軟正黑體" charset="0"/>
        </a:defRPr>
      </a:lvl4pPr>
      <a:lvl5pPr marL="1543050" indent="-171450" algn="l" rtl="0" eaLnBrk="0" fontAlgn="base" hangingPunct="0">
        <a:spcBef>
          <a:spcPct val="20000"/>
        </a:spcBef>
        <a:spcAft>
          <a:spcPct val="0"/>
        </a:spcAft>
        <a:buChar char="»"/>
        <a:defRPr kumimoji="1" sz="1500">
          <a:solidFill>
            <a:schemeClr val="tx1"/>
          </a:solidFill>
          <a:latin typeface="+mn-lt"/>
          <a:ea typeface="+mn-ea"/>
          <a:cs typeface="微軟正黑體" charset="0"/>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43" name="Rectangle 47"/>
          <p:cNvSpPr>
            <a:spLocks noGrp="1" noChangeArrowheads="1"/>
          </p:cNvSpPr>
          <p:nvPr>
            <p:ph type="sldNum" sz="quarter" idx="4"/>
          </p:nvPr>
        </p:nvSpPr>
        <p:spPr bwMode="auto">
          <a:xfrm>
            <a:off x="8572500" y="6619877"/>
            <a:ext cx="571500"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900">
                <a:latin typeface="Microsoft JhengHei" panose="020B0604030504040204" pitchFamily="34" charset="-120"/>
                <a:ea typeface="Microsoft JhengHei" panose="020B0604030504040204" pitchFamily="34" charset="-120"/>
              </a:defRPr>
            </a:lvl1pPr>
          </a:lstStyle>
          <a:p>
            <a:pPr>
              <a:spcBef>
                <a:spcPct val="0"/>
              </a:spcBef>
              <a:spcAft>
                <a:spcPct val="0"/>
              </a:spcAft>
              <a:defRPr/>
            </a:pPr>
            <a:fld id="{BE87A007-FA92-4512-BA16-F4FA92A8A4AF}" type="slidenum">
              <a:rPr kumimoji="1" lang="en-US" altLang="zh-TW" smtClean="0">
                <a:solidFill>
                  <a:srgbClr val="000000"/>
                </a:solidFill>
              </a:rPr>
              <a:pPr>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171101608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hf hdr="0" ftr="0" dt="0"/>
  <p:txStyles>
    <p:titleStyle>
      <a:lvl1pPr algn="l" rtl="0" eaLnBrk="0" fontAlgn="base" hangingPunct="0">
        <a:spcBef>
          <a:spcPct val="0"/>
        </a:spcBef>
        <a:spcAft>
          <a:spcPct val="0"/>
        </a:spcAft>
        <a:defRPr kumimoji="1" sz="3450">
          <a:solidFill>
            <a:schemeClr val="tx2"/>
          </a:solidFill>
          <a:latin typeface="+mj-lt"/>
          <a:ea typeface="+mj-ea"/>
          <a:cs typeface="微軟正黑體" charset="0"/>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cs typeface="微軟正黑體" charset="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cs typeface="微軟正黑體" charset="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cs typeface="微軟正黑體" charset="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cs typeface="微軟正黑體" charset="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微軟正黑體" charset="0"/>
        </a:defRPr>
      </a:lvl1pPr>
      <a:lvl2pPr marL="557213" indent="-214313" algn="l" rtl="0" eaLnBrk="0" fontAlgn="base" hangingPunct="0">
        <a:spcBef>
          <a:spcPct val="20000"/>
        </a:spcBef>
        <a:spcAft>
          <a:spcPct val="0"/>
        </a:spcAft>
        <a:buChar char="–"/>
        <a:defRPr kumimoji="1" sz="2100">
          <a:solidFill>
            <a:schemeClr val="tx1"/>
          </a:solidFill>
          <a:latin typeface="+mn-lt"/>
          <a:ea typeface="+mn-ea"/>
          <a:cs typeface="微軟正黑體" charset="0"/>
        </a:defRPr>
      </a:lvl2pPr>
      <a:lvl3pPr marL="857250" indent="-171450" algn="l" rtl="0" eaLnBrk="0" fontAlgn="base" hangingPunct="0">
        <a:spcBef>
          <a:spcPct val="20000"/>
        </a:spcBef>
        <a:spcAft>
          <a:spcPct val="0"/>
        </a:spcAft>
        <a:buChar char="•"/>
        <a:defRPr kumimoji="1" sz="1800">
          <a:solidFill>
            <a:schemeClr val="tx1"/>
          </a:solidFill>
          <a:latin typeface="+mn-lt"/>
          <a:ea typeface="+mn-ea"/>
          <a:cs typeface="微軟正黑體" charset="0"/>
        </a:defRPr>
      </a:lvl3pPr>
      <a:lvl4pPr marL="1200150" indent="-171450" algn="l" rtl="0" eaLnBrk="0" fontAlgn="base" hangingPunct="0">
        <a:spcBef>
          <a:spcPct val="20000"/>
        </a:spcBef>
        <a:spcAft>
          <a:spcPct val="0"/>
        </a:spcAft>
        <a:buChar char="–"/>
        <a:defRPr kumimoji="1" sz="1500">
          <a:solidFill>
            <a:schemeClr val="tx1"/>
          </a:solidFill>
          <a:latin typeface="+mn-lt"/>
          <a:ea typeface="+mn-ea"/>
          <a:cs typeface="微軟正黑體" charset="0"/>
        </a:defRPr>
      </a:lvl4pPr>
      <a:lvl5pPr marL="1543050" indent="-171450" algn="l" rtl="0" eaLnBrk="0" fontAlgn="base" hangingPunct="0">
        <a:spcBef>
          <a:spcPct val="20000"/>
        </a:spcBef>
        <a:spcAft>
          <a:spcPct val="0"/>
        </a:spcAft>
        <a:buChar char="»"/>
        <a:defRPr kumimoji="1" sz="1500">
          <a:solidFill>
            <a:schemeClr val="tx1"/>
          </a:solidFill>
          <a:latin typeface="+mn-lt"/>
          <a:ea typeface="+mn-ea"/>
          <a:cs typeface="微軟正黑體" charset="0"/>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10.xml.rels><?xml version="1.0" encoding="UTF-8" standalone="yes"?>
<Relationships xmlns="http://schemas.openxmlformats.org/package/2006/relationships"><Relationship Id="rId3" Type="http://schemas.openxmlformats.org/officeDocument/2006/relationships/hyperlink" Target="https://law.moj.gov.tw/LawClass/LawSingle.aspx?pcode=J0130045&amp;flno=20" TargetMode="External"/><Relationship Id="rId2" Type="http://schemas.openxmlformats.org/officeDocument/2006/relationships/hyperlink" Target="https://law.moj.gov.tw/LawClass/LawSingle.aspx?pcode=J0130045&amp;flno=1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aw.moj.gov.tw/LawClass/LawSingle.aspx?pcode=J0130045&amp;flno=49" TargetMode="External"/><Relationship Id="rId2" Type="http://schemas.openxmlformats.org/officeDocument/2006/relationships/hyperlink" Target="https://law.moj.gov.tw/LawClass/LawSingle.aspx?pcode=J0130045&amp;flno=1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aw.moj.gov.tw/LawClass/LawSingle.aspx?pcode=J0130045&amp;flno=35" TargetMode="External"/><Relationship Id="rId2" Type="http://schemas.openxmlformats.org/officeDocument/2006/relationships/hyperlink" Target="https://law.moj.gov.tw/LawClass/LawSingle.aspx?pcode=J0130045&amp;flno=1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law.moj.gov.tw/LawClass/LawSingle.aspx?pcode=J0130045&amp;flno=4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aw.moj.gov.tw/LawClass/LawSingle.aspx?pcode=J0130045&amp;flno=50" TargetMode="External"/><Relationship Id="rId2" Type="http://schemas.openxmlformats.org/officeDocument/2006/relationships/hyperlink" Target="https://law.moj.gov.tw/LawClass/LawSingle.aspx?pcode=J0130045&amp;flno=4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gif"/><Relationship Id="rId2" Type="http://schemas.openxmlformats.org/officeDocument/2006/relationships/image" Target="../media/image27.jpeg"/><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a:extLst>
              <a:ext uri="{FF2B5EF4-FFF2-40B4-BE49-F238E27FC236}">
                <a16:creationId xmlns:a16="http://schemas.microsoft.com/office/drawing/2014/main" id="{B64DF558-C298-4DF2-B3D1-7E0E288DF2B7}"/>
              </a:ext>
            </a:extLst>
          </p:cNvPr>
          <p:cNvPicPr>
            <a:picLocks noChangeAspect="1"/>
          </p:cNvPicPr>
          <p:nvPr/>
        </p:nvPicPr>
        <p:blipFill>
          <a:blip r:embed="rId2"/>
          <a:stretch>
            <a:fillRect/>
          </a:stretch>
        </p:blipFill>
        <p:spPr>
          <a:xfrm>
            <a:off x="-1" y="-1"/>
            <a:ext cx="9143999" cy="6850117"/>
          </a:xfrm>
          <a:prstGeom prst="rect">
            <a:avLst/>
          </a:prstGeom>
        </p:spPr>
      </p:pic>
      <p:pic>
        <p:nvPicPr>
          <p:cNvPr id="6" name="圖片 5">
            <a:extLst>
              <a:ext uri="{FF2B5EF4-FFF2-40B4-BE49-F238E27FC236}">
                <a16:creationId xmlns:a16="http://schemas.microsoft.com/office/drawing/2014/main" id="{B8A6FED2-F721-493E-9F74-8A4AAF022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9" y="-274765"/>
            <a:ext cx="3127625" cy="1638280"/>
          </a:xfrm>
          <a:prstGeom prst="rect">
            <a:avLst/>
          </a:prstGeom>
        </p:spPr>
      </p:pic>
      <p:grpSp>
        <p:nvGrpSpPr>
          <p:cNvPr id="15" name="Group 1">
            <a:extLst>
              <a:ext uri="{FF2B5EF4-FFF2-40B4-BE49-F238E27FC236}">
                <a16:creationId xmlns:a16="http://schemas.microsoft.com/office/drawing/2014/main" id="{EFA8BCE1-1343-4D38-B958-7EBF4D4C9ACC}"/>
              </a:ext>
            </a:extLst>
          </p:cNvPr>
          <p:cNvGrpSpPr/>
          <p:nvPr/>
        </p:nvGrpSpPr>
        <p:grpSpPr>
          <a:xfrm>
            <a:off x="-5" y="4136571"/>
            <a:ext cx="9144005" cy="2701502"/>
            <a:chOff x="-7" y="3126673"/>
            <a:chExt cx="12192007" cy="3690390"/>
          </a:xfrm>
        </p:grpSpPr>
        <p:sp>
          <p:nvSpPr>
            <p:cNvPr id="16" name="Freeform: Shape 96">
              <a:extLst>
                <a:ext uri="{FF2B5EF4-FFF2-40B4-BE49-F238E27FC236}">
                  <a16:creationId xmlns:a16="http://schemas.microsoft.com/office/drawing/2014/main" id="{A7360F83-E607-49A6-BB54-691C5EFF404D}"/>
                </a:ext>
              </a:extLst>
            </p:cNvPr>
            <p:cNvSpPr/>
            <p:nvPr/>
          </p:nvSpPr>
          <p:spPr>
            <a:xfrm>
              <a:off x="-7" y="3421103"/>
              <a:ext cx="12192000" cy="3395960"/>
            </a:xfrm>
            <a:custGeom>
              <a:avLst/>
              <a:gdLst>
                <a:gd name="connsiteX0" fmla="*/ 12192000 w 12192000"/>
                <a:gd name="connsiteY0" fmla="*/ 0 h 3395959"/>
                <a:gd name="connsiteX1" fmla="*/ 12192000 w 12192000"/>
                <a:gd name="connsiteY1" fmla="*/ 3395959 h 3395959"/>
                <a:gd name="connsiteX2" fmla="*/ 0 w 12192000"/>
                <a:gd name="connsiteY2" fmla="*/ 3395959 h 3395959"/>
                <a:gd name="connsiteX3" fmla="*/ 0 w 12192000"/>
                <a:gd name="connsiteY3" fmla="*/ 2934058 h 3395959"/>
                <a:gd name="connsiteX4" fmla="*/ 107714 w 12192000"/>
                <a:gd name="connsiteY4" fmla="*/ 2883014 h 3395959"/>
                <a:gd name="connsiteX5" fmla="*/ 1163627 w 12192000"/>
                <a:gd name="connsiteY5" fmla="*/ 2493543 h 3395959"/>
                <a:gd name="connsiteX6" fmla="*/ 7640623 w 12192000"/>
                <a:gd name="connsiteY6" fmla="*/ 2893592 h 3395959"/>
                <a:gd name="connsiteX7" fmla="*/ 12085412 w 12192000"/>
                <a:gd name="connsiteY7" fmla="*/ 50970 h 339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95959">
                  <a:moveTo>
                    <a:pt x="12192000" y="0"/>
                  </a:moveTo>
                  <a:lnTo>
                    <a:pt x="12192000" y="3395959"/>
                  </a:lnTo>
                  <a:lnTo>
                    <a:pt x="0" y="3395959"/>
                  </a:lnTo>
                  <a:lnTo>
                    <a:pt x="0" y="2934058"/>
                  </a:lnTo>
                  <a:lnTo>
                    <a:pt x="107714" y="2883014"/>
                  </a:lnTo>
                  <a:cubicBezTo>
                    <a:pt x="491416" y="2707347"/>
                    <a:pt x="861010" y="2569197"/>
                    <a:pt x="1163627" y="2493543"/>
                  </a:cubicBezTo>
                  <a:cubicBezTo>
                    <a:pt x="2713027" y="2106193"/>
                    <a:pt x="5710226" y="3325392"/>
                    <a:pt x="7640623" y="2893592"/>
                  </a:cubicBezTo>
                  <a:cubicBezTo>
                    <a:pt x="9209072" y="2542756"/>
                    <a:pt x="10968257" y="626210"/>
                    <a:pt x="12085412" y="5097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14">
              <a:extLst>
                <a:ext uri="{FF2B5EF4-FFF2-40B4-BE49-F238E27FC236}">
                  <a16:creationId xmlns:a16="http://schemas.microsoft.com/office/drawing/2014/main" id="{CCBB5641-3A9E-47DA-BB6B-0CCD433F8DF1}"/>
                </a:ext>
              </a:extLst>
            </p:cNvPr>
            <p:cNvSpPr/>
            <p:nvPr/>
          </p:nvSpPr>
          <p:spPr>
            <a:xfrm>
              <a:off x="0" y="3126673"/>
              <a:ext cx="12192000" cy="3524448"/>
            </a:xfrm>
            <a:custGeom>
              <a:avLst/>
              <a:gdLst>
                <a:gd name="connsiteX0" fmla="*/ 12192000 w 12192000"/>
                <a:gd name="connsiteY0" fmla="*/ 0 h 3395959"/>
                <a:gd name="connsiteX1" fmla="*/ 12192000 w 12192000"/>
                <a:gd name="connsiteY1" fmla="*/ 3395959 h 3395959"/>
                <a:gd name="connsiteX2" fmla="*/ 0 w 12192000"/>
                <a:gd name="connsiteY2" fmla="*/ 3395959 h 3395959"/>
                <a:gd name="connsiteX3" fmla="*/ 0 w 12192000"/>
                <a:gd name="connsiteY3" fmla="*/ 2934058 h 3395959"/>
                <a:gd name="connsiteX4" fmla="*/ 107714 w 12192000"/>
                <a:gd name="connsiteY4" fmla="*/ 2883014 h 3395959"/>
                <a:gd name="connsiteX5" fmla="*/ 1163627 w 12192000"/>
                <a:gd name="connsiteY5" fmla="*/ 2493543 h 3395959"/>
                <a:gd name="connsiteX6" fmla="*/ 7640623 w 12192000"/>
                <a:gd name="connsiteY6" fmla="*/ 2893592 h 3395959"/>
                <a:gd name="connsiteX7" fmla="*/ 12085412 w 12192000"/>
                <a:gd name="connsiteY7" fmla="*/ 50970 h 339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95959">
                  <a:moveTo>
                    <a:pt x="12192000" y="0"/>
                  </a:moveTo>
                  <a:lnTo>
                    <a:pt x="12192000" y="3395959"/>
                  </a:lnTo>
                  <a:lnTo>
                    <a:pt x="0" y="3395959"/>
                  </a:lnTo>
                  <a:lnTo>
                    <a:pt x="0" y="2934058"/>
                  </a:lnTo>
                  <a:lnTo>
                    <a:pt x="107714" y="2883014"/>
                  </a:lnTo>
                  <a:cubicBezTo>
                    <a:pt x="491416" y="2707347"/>
                    <a:pt x="861010" y="2569197"/>
                    <a:pt x="1163627" y="2493543"/>
                  </a:cubicBezTo>
                  <a:cubicBezTo>
                    <a:pt x="2713027" y="2106193"/>
                    <a:pt x="5710226" y="3325392"/>
                    <a:pt x="7640623" y="2893592"/>
                  </a:cubicBezTo>
                  <a:cubicBezTo>
                    <a:pt x="9209072" y="2542756"/>
                    <a:pt x="10968257" y="626210"/>
                    <a:pt x="12085412" y="50970"/>
                  </a:cubicBezTo>
                  <a:close/>
                </a:path>
              </a:pathLst>
            </a:custGeom>
            <a:solidFill>
              <a:schemeClr val="accent5">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5">
            <a:extLst>
              <a:ext uri="{FF2B5EF4-FFF2-40B4-BE49-F238E27FC236}">
                <a16:creationId xmlns:a16="http://schemas.microsoft.com/office/drawing/2014/main" id="{DC2FE34D-4B90-4E31-8009-A4E8FC376525}"/>
              </a:ext>
            </a:extLst>
          </p:cNvPr>
          <p:cNvSpPr/>
          <p:nvPr/>
        </p:nvSpPr>
        <p:spPr>
          <a:xfrm>
            <a:off x="-9065" y="1019177"/>
            <a:ext cx="9153065" cy="507682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4">
            <a:extLst>
              <a:ext uri="{FF2B5EF4-FFF2-40B4-BE49-F238E27FC236}">
                <a16:creationId xmlns:a16="http://schemas.microsoft.com/office/drawing/2014/main" id="{CE90F1FD-E1E2-4B9E-A85D-33497A17DAAD}"/>
              </a:ext>
            </a:extLst>
          </p:cNvPr>
          <p:cNvSpPr txBox="1">
            <a:spLocks noChangeArrowheads="1"/>
          </p:cNvSpPr>
          <p:nvPr/>
        </p:nvSpPr>
        <p:spPr bwMode="auto">
          <a:xfrm>
            <a:off x="167920" y="1118914"/>
            <a:ext cx="4278223" cy="247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hangingPunct="1"/>
            <a:r>
              <a:rPr lang="zh-TW" altLang="en-US" sz="4800" b="1" dirty="0">
                <a:solidFill>
                  <a:srgbClr val="000000"/>
                </a:solidFill>
                <a:latin typeface="微軟正黑體" panose="020B0604030504040204" pitchFamily="34" charset="-120"/>
                <a:ea typeface="微軟正黑體" panose="020B0604030504040204" pitchFamily="34" charset="-120"/>
              </a:rPr>
              <a:t>天然氣政策及法規概要</a:t>
            </a:r>
            <a:endParaRPr lang="en-US" altLang="zh-TW" sz="4800" b="1" dirty="0">
              <a:solidFill>
                <a:srgbClr val="000000"/>
              </a:solidFill>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F44B87B3-815F-4521-B4F4-BE71214F7DD9}"/>
              </a:ext>
            </a:extLst>
          </p:cNvPr>
          <p:cNvSpPr txBox="1"/>
          <p:nvPr/>
        </p:nvSpPr>
        <p:spPr>
          <a:xfrm>
            <a:off x="0" y="3263975"/>
            <a:ext cx="4614065" cy="504000"/>
          </a:xfrm>
          <a:prstGeom prst="rect">
            <a:avLst/>
          </a:prstGeom>
          <a:noFill/>
        </p:spPr>
        <p:txBody>
          <a:bodyPr wrap="square" rtlCol="0">
            <a:noAutofit/>
          </a:bodyPr>
          <a:lstStyle/>
          <a:p>
            <a:pPr algn="ctr" eaLnBrk="1" hangingPunct="1"/>
            <a:r>
              <a:rPr lang="zh-TW" altLang="en-US" sz="3200" b="1" dirty="0">
                <a:solidFill>
                  <a:srgbClr val="C00000"/>
                </a:solidFill>
                <a:latin typeface="微軟正黑體" panose="020B0604030504040204" pitchFamily="34" charset="-120"/>
                <a:ea typeface="微軟正黑體" panose="020B0604030504040204" pitchFamily="34" charset="-120"/>
              </a:rPr>
              <a:t>專業人員相關法令規範及注意事項概述</a:t>
            </a:r>
            <a:endParaRPr lang="en-US" altLang="zh-TW" sz="3200" b="1" dirty="0">
              <a:solidFill>
                <a:srgbClr val="C00000"/>
              </a:solidFill>
              <a:latin typeface="微軟正黑體" panose="020B0604030504040204" pitchFamily="34" charset="-120"/>
              <a:ea typeface="微軟正黑體" panose="020B0604030504040204" pitchFamily="34" charset="-120"/>
            </a:endParaRPr>
          </a:p>
        </p:txBody>
      </p:sp>
      <p:pic>
        <p:nvPicPr>
          <p:cNvPr id="300" name="圖片 299">
            <a:extLst>
              <a:ext uri="{FF2B5EF4-FFF2-40B4-BE49-F238E27FC236}">
                <a16:creationId xmlns:a16="http://schemas.microsoft.com/office/drawing/2014/main" id="{60AF9212-36B9-482E-8BD1-285D8B899FE4}"/>
              </a:ext>
            </a:extLst>
          </p:cNvPr>
          <p:cNvPicPr>
            <a:picLocks noChangeAspect="1"/>
          </p:cNvPicPr>
          <p:nvPr/>
        </p:nvPicPr>
        <p:blipFill rotWithShape="1">
          <a:blip r:embed="rId4">
            <a:extLst>
              <a:ext uri="{28A0092B-C50C-407E-A947-70E740481C1C}">
                <a14:useLocalDpi xmlns:a14="http://schemas.microsoft.com/office/drawing/2010/main" val="0"/>
              </a:ext>
            </a:extLst>
          </a:blip>
          <a:srcRect t="36020" b="32484"/>
          <a:stretch/>
        </p:blipFill>
        <p:spPr>
          <a:xfrm>
            <a:off x="443055" y="4787834"/>
            <a:ext cx="3480293" cy="732768"/>
          </a:xfrm>
          <a:prstGeom prst="rect">
            <a:avLst/>
          </a:prstGeom>
          <a:effectLst/>
        </p:spPr>
      </p:pic>
      <p:pic>
        <p:nvPicPr>
          <p:cNvPr id="93" name="圖片 92">
            <a:extLst>
              <a:ext uri="{FF2B5EF4-FFF2-40B4-BE49-F238E27FC236}">
                <a16:creationId xmlns:a16="http://schemas.microsoft.com/office/drawing/2014/main" id="{8550395E-EE09-4AD2-8C2F-5F116900B3C7}"/>
              </a:ext>
            </a:extLst>
          </p:cNvPr>
          <p:cNvPicPr>
            <a:picLocks noChangeAspect="1"/>
          </p:cNvPicPr>
          <p:nvPr/>
        </p:nvPicPr>
        <p:blipFill>
          <a:blip r:embed="rId5"/>
          <a:stretch>
            <a:fillRect/>
          </a:stretch>
        </p:blipFill>
        <p:spPr>
          <a:xfrm>
            <a:off x="6884905" y="4456469"/>
            <a:ext cx="2015998" cy="1431949"/>
          </a:xfrm>
          <a:prstGeom prst="rect">
            <a:avLst/>
          </a:prstGeom>
          <a:ln>
            <a:noFill/>
          </a:ln>
          <a:effectLst>
            <a:outerShdw blurRad="292100" dist="139700" dir="2700000" algn="tl" rotWithShape="0">
              <a:srgbClr val="333333">
                <a:alpha val="65000"/>
              </a:srgbClr>
            </a:outerShdw>
          </a:effectLst>
        </p:spPr>
      </p:pic>
      <p:pic>
        <p:nvPicPr>
          <p:cNvPr id="95" name="圖片 94">
            <a:extLst>
              <a:ext uri="{FF2B5EF4-FFF2-40B4-BE49-F238E27FC236}">
                <a16:creationId xmlns:a16="http://schemas.microsoft.com/office/drawing/2014/main" id="{967CDB4A-FBF1-491C-9E5C-F1E8D59CE6CA}"/>
              </a:ext>
            </a:extLst>
          </p:cNvPr>
          <p:cNvPicPr>
            <a:picLocks noChangeAspect="1"/>
          </p:cNvPicPr>
          <p:nvPr/>
        </p:nvPicPr>
        <p:blipFill>
          <a:blip r:embed="rId6"/>
          <a:stretch>
            <a:fillRect/>
          </a:stretch>
        </p:blipFill>
        <p:spPr>
          <a:xfrm>
            <a:off x="4692157" y="4456469"/>
            <a:ext cx="2015998" cy="1431948"/>
          </a:xfrm>
          <a:prstGeom prst="rect">
            <a:avLst/>
          </a:prstGeom>
          <a:ln>
            <a:noFill/>
          </a:ln>
          <a:effectLst>
            <a:outerShdw blurRad="292100" dist="139700" dir="2700000" algn="tl" rotWithShape="0">
              <a:srgbClr val="333333">
                <a:alpha val="65000"/>
              </a:srgbClr>
            </a:outerShdw>
          </a:effectLst>
        </p:spPr>
      </p:pic>
      <p:pic>
        <p:nvPicPr>
          <p:cNvPr id="1026" name="Picture 2" descr="桶裝瓦斯每公斤降1.5元家用天然氣價格不變| ETtoday財經雲| ETtoday新聞雲">
            <a:extLst>
              <a:ext uri="{FF2B5EF4-FFF2-40B4-BE49-F238E27FC236}">
                <a16:creationId xmlns:a16="http://schemas.microsoft.com/office/drawing/2014/main" id="{4DE682F6-5015-44B1-8FB2-EDDB1B062DC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2157" y="1467639"/>
            <a:ext cx="2015999" cy="1422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lack and white gas stove">
            <a:extLst>
              <a:ext uri="{FF2B5EF4-FFF2-40B4-BE49-F238E27FC236}">
                <a16:creationId xmlns:a16="http://schemas.microsoft.com/office/drawing/2014/main" id="{43CD0036-6D6B-42C1-A7FE-F898FF5971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4903" y="2948052"/>
            <a:ext cx="2016000" cy="1431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6B24F73-44F3-4792-8893-28C23F17858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9725" y="1467638"/>
            <a:ext cx="2015999" cy="1422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經濟部能源局- 能源報導全球資訊網-【天然氣專題】偏遠地區供氣的救星：LNG槽車">
            <a:extLst>
              <a:ext uri="{FF2B5EF4-FFF2-40B4-BE49-F238E27FC236}">
                <a16:creationId xmlns:a16="http://schemas.microsoft.com/office/drawing/2014/main" id="{01949C5B-6823-4A8B-99F3-422513A968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2157" y="2948052"/>
            <a:ext cx="2015998" cy="1431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27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55938" y="11139"/>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一、天然氣事業法</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10</a:t>
            </a:fld>
            <a:endParaRPr lang="zh-TW" altLang="en-US" dirty="0"/>
          </a:p>
        </p:txBody>
      </p:sp>
      <p:sp>
        <p:nvSpPr>
          <p:cNvPr id="6" name="矩形 2">
            <a:extLst>
              <a:ext uri="{FF2B5EF4-FFF2-40B4-BE49-F238E27FC236}">
                <a16:creationId xmlns:a16="http://schemas.microsoft.com/office/drawing/2014/main" id="{94E4BBEB-1DFF-4A8D-912D-241CF4F2837A}"/>
              </a:ext>
            </a:extLst>
          </p:cNvPr>
          <p:cNvSpPr>
            <a:spLocks noChangeArrowheads="1"/>
          </p:cNvSpPr>
          <p:nvPr/>
        </p:nvSpPr>
        <p:spPr bwMode="auto">
          <a:xfrm>
            <a:off x="13" y="1031047"/>
            <a:ext cx="8875630" cy="432000"/>
          </a:xfrm>
          <a:prstGeom prst="rect">
            <a:avLst/>
          </a:prstGeom>
          <a:noFill/>
          <a:ln w="9525">
            <a:noFill/>
            <a:miter lim="800000"/>
            <a:headEnd/>
            <a:tailEnd/>
          </a:ln>
        </p:spPr>
        <p:txBody>
          <a:bodyPr anchor="ctr"/>
          <a:lstStyle/>
          <a:p>
            <a:pPr defTabSz="914400" eaLnBrk="0" fontAlgn="base" hangingPunct="0">
              <a:spcBef>
                <a:spcPct val="0"/>
              </a:spcBef>
              <a:spcAft>
                <a:spcPct val="0"/>
              </a:spcAft>
            </a:pP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二</a:t>
            </a: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與從業人員相關之天然氣事業法條文摘要</a:t>
            </a:r>
            <a:r>
              <a:rPr kumimoji="1" lang="en-US" altLang="zh-TW" sz="2800" b="1" dirty="0">
                <a:solidFill>
                  <a:srgbClr val="00B050"/>
                </a:solidFill>
                <a:latin typeface="微軟正黑體" panose="020B0604030504040204" pitchFamily="34" charset="-120"/>
                <a:ea typeface="微軟正黑體" panose="020B0604030504040204" pitchFamily="34" charset="-120"/>
              </a:rPr>
              <a:t>(1/5)</a:t>
            </a:r>
            <a:endParaRPr kumimoji="1" lang="zh-TW" altLang="en-US" sz="2800" b="1" dirty="0">
              <a:solidFill>
                <a:srgbClr val="00B050"/>
              </a:solidFill>
              <a:latin typeface="微軟正黑體" panose="020B0604030504040204" pitchFamily="34" charset="-120"/>
              <a:ea typeface="微軟正黑體" panose="020B0604030504040204" pitchFamily="34" charset="-120"/>
            </a:endParaRPr>
          </a:p>
        </p:txBody>
      </p:sp>
      <p:sp>
        <p:nvSpPr>
          <p:cNvPr id="7" name="矩形: 圓角 6">
            <a:extLst>
              <a:ext uri="{FF2B5EF4-FFF2-40B4-BE49-F238E27FC236}">
                <a16:creationId xmlns:a16="http://schemas.microsoft.com/office/drawing/2014/main" id="{F6E9A593-37CF-45E0-8405-95C2BC078E91}"/>
              </a:ext>
            </a:extLst>
          </p:cNvPr>
          <p:cNvSpPr/>
          <p:nvPr/>
        </p:nvSpPr>
        <p:spPr>
          <a:xfrm>
            <a:off x="606692" y="2546823"/>
            <a:ext cx="1713829" cy="1413550"/>
          </a:xfrm>
          <a:prstGeom prst="roundRect">
            <a:avLst>
              <a:gd name="adj" fmla="val 10000"/>
            </a:avLst>
          </a:prstGeom>
          <a:noFill/>
          <a:ln w="12700" cap="flat" cmpd="sng" algn="ctr">
            <a:solidFill>
              <a:srgbClr val="DF361F"/>
            </a:solidFill>
            <a:prstDash val="solid"/>
            <a:miter lim="800000"/>
          </a:ln>
          <a:effectLst/>
        </p:spPr>
      </p:sp>
      <p:sp>
        <p:nvSpPr>
          <p:cNvPr id="8" name="箭號: 圓形 7">
            <a:extLst>
              <a:ext uri="{FF2B5EF4-FFF2-40B4-BE49-F238E27FC236}">
                <a16:creationId xmlns:a16="http://schemas.microsoft.com/office/drawing/2014/main" id="{53C38A2F-B0CA-4266-AC59-716FC8C7DE20}"/>
              </a:ext>
            </a:extLst>
          </p:cNvPr>
          <p:cNvSpPr/>
          <p:nvPr/>
        </p:nvSpPr>
        <p:spPr>
          <a:xfrm>
            <a:off x="1531857" y="1637657"/>
            <a:ext cx="2234668" cy="2234668"/>
          </a:xfrm>
          <a:prstGeom prst="circularArrow">
            <a:avLst>
              <a:gd name="adj1" fmla="val 3404"/>
              <a:gd name="adj2" fmla="val 421332"/>
              <a:gd name="adj3" fmla="val 19403158"/>
              <a:gd name="adj4" fmla="val 12575511"/>
              <a:gd name="adj5" fmla="val 3971"/>
            </a:avLst>
          </a:prstGeom>
          <a:solidFill>
            <a:srgbClr val="DF361F"/>
          </a:solidFill>
          <a:ln>
            <a:noFill/>
          </a:ln>
          <a:effectLst/>
        </p:spPr>
      </p:sp>
      <p:grpSp>
        <p:nvGrpSpPr>
          <p:cNvPr id="9" name="群組 8">
            <a:extLst>
              <a:ext uri="{FF2B5EF4-FFF2-40B4-BE49-F238E27FC236}">
                <a16:creationId xmlns:a16="http://schemas.microsoft.com/office/drawing/2014/main" id="{79865AF9-633B-4253-9EE9-303803AD1239}"/>
              </a:ext>
            </a:extLst>
          </p:cNvPr>
          <p:cNvGrpSpPr/>
          <p:nvPr/>
        </p:nvGrpSpPr>
        <p:grpSpPr>
          <a:xfrm>
            <a:off x="987543" y="2243920"/>
            <a:ext cx="1523403" cy="605807"/>
            <a:chOff x="2648468" y="723908"/>
            <a:chExt cx="1523403" cy="605807"/>
          </a:xfrm>
        </p:grpSpPr>
        <p:sp>
          <p:nvSpPr>
            <p:cNvPr id="10" name="矩形: 圓角 9">
              <a:extLst>
                <a:ext uri="{FF2B5EF4-FFF2-40B4-BE49-F238E27FC236}">
                  <a16:creationId xmlns:a16="http://schemas.microsoft.com/office/drawing/2014/main" id="{506DD8E0-6E78-4223-A1F7-54597113A55A}"/>
                </a:ext>
              </a:extLst>
            </p:cNvPr>
            <p:cNvSpPr/>
            <p:nvPr/>
          </p:nvSpPr>
          <p:spPr>
            <a:xfrm>
              <a:off x="2648468" y="723908"/>
              <a:ext cx="1523403" cy="605807"/>
            </a:xfrm>
            <a:prstGeom prst="roundRect">
              <a:avLst>
                <a:gd name="adj" fmla="val 10000"/>
              </a:avLst>
            </a:prstGeom>
            <a:solidFill>
              <a:srgbClr val="DF361F"/>
            </a:solidFill>
            <a:ln w="12700" cap="flat" cmpd="sng" algn="ctr">
              <a:noFill/>
              <a:prstDash val="solid"/>
              <a:miter lim="800000"/>
            </a:ln>
            <a:effectLst/>
          </p:spPr>
        </p:sp>
        <p:sp>
          <p:nvSpPr>
            <p:cNvPr id="11" name="矩形: 圓角 6">
              <a:extLst>
                <a:ext uri="{FF2B5EF4-FFF2-40B4-BE49-F238E27FC236}">
                  <a16:creationId xmlns:a16="http://schemas.microsoft.com/office/drawing/2014/main" id="{8EA66FE8-6026-47B9-A533-C4EF077373C2}"/>
                </a:ext>
              </a:extLst>
            </p:cNvPr>
            <p:cNvSpPr txBox="1"/>
            <p:nvPr/>
          </p:nvSpPr>
          <p:spPr>
            <a:xfrm>
              <a:off x="2666211" y="741651"/>
              <a:ext cx="1487917" cy="570321"/>
            </a:xfrm>
            <a:prstGeom prst="rect">
              <a:avLst/>
            </a:prstGeom>
            <a:noFill/>
            <a:ln>
              <a:noFill/>
            </a:ln>
            <a:effectLst/>
          </p:spPr>
          <p:txBody>
            <a:bodyPr spcFirstLastPara="0" vert="horz" wrap="square" lIns="22860" tIns="15240" rIns="2286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zh-TW" altLang="en-US" sz="2000" b="1" i="0" u="none" strike="noStrike" kern="12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rPr>
                <a:t>人員僱用</a:t>
              </a:r>
              <a:endParaRPr kumimoji="0" lang="en-US" sz="2000" b="1" i="0" u="none" strike="noStrike" kern="120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endParaRPr>
            </a:p>
          </p:txBody>
        </p:sp>
      </p:grpSp>
      <p:sp>
        <p:nvSpPr>
          <p:cNvPr id="12" name="文字方塊 11">
            <a:extLst>
              <a:ext uri="{FF2B5EF4-FFF2-40B4-BE49-F238E27FC236}">
                <a16:creationId xmlns:a16="http://schemas.microsoft.com/office/drawing/2014/main" id="{F8EBCD24-DDDC-4B0E-9AE0-6DE7CC9D560F}"/>
              </a:ext>
            </a:extLst>
          </p:cNvPr>
          <p:cNvSpPr txBox="1"/>
          <p:nvPr/>
        </p:nvSpPr>
        <p:spPr>
          <a:xfrm>
            <a:off x="3576975" y="2036626"/>
            <a:ext cx="5298668" cy="1908215"/>
          </a:xfrm>
          <a:prstGeom prst="rect">
            <a:avLst/>
          </a:prstGeom>
          <a:noFill/>
        </p:spPr>
        <p:txBody>
          <a:bodyPr wrap="square">
            <a:spAutoFit/>
          </a:bodyPr>
          <a:lstStyle/>
          <a:p>
            <a:pPr marL="285750" indent="-285750" hangingPunct="0">
              <a:spcAft>
                <a:spcPts val="600"/>
              </a:spcAf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hlinkClick r:id="rId2"/>
              </a:rPr>
              <a:t>第 </a:t>
            </a:r>
            <a:r>
              <a:rPr lang="en-US" altLang="zh-TW" b="1" dirty="0">
                <a:latin typeface="微軟正黑體" panose="020B0604030504040204" pitchFamily="34" charset="-120"/>
                <a:ea typeface="微軟正黑體" panose="020B0604030504040204" pitchFamily="34" charset="-120"/>
                <a:hlinkClick r:id="rId2"/>
              </a:rPr>
              <a:t>14 </a:t>
            </a:r>
            <a:r>
              <a:rPr lang="zh-TW" altLang="en-US" b="1" dirty="0">
                <a:latin typeface="微軟正黑體" panose="020B0604030504040204" pitchFamily="34" charset="-120"/>
                <a:ea typeface="微軟正黑體" panose="020B0604030504040204" pitchFamily="34" charset="-120"/>
                <a:hlinkClick r:id="rId2"/>
              </a:rPr>
              <a:t>條</a:t>
            </a:r>
            <a:r>
              <a:rPr lang="zh-TW" altLang="en-US" b="1" dirty="0">
                <a:latin typeface="微軟正黑體" panose="020B0604030504040204" pitchFamily="34" charset="-120"/>
                <a:ea typeface="微軟正黑體" panose="020B0604030504040204" pitchFamily="34" charset="-120"/>
              </a:rPr>
              <a:t>（僱用人員）</a:t>
            </a:r>
            <a:endParaRPr lang="en-US" altLang="zh-TW" b="1" dirty="0">
              <a:latin typeface="微軟正黑體" panose="020B0604030504040204" pitchFamily="34" charset="-120"/>
              <a:ea typeface="微軟正黑體" panose="020B0604030504040204" pitchFamily="34" charset="-120"/>
            </a:endParaRPr>
          </a:p>
          <a:p>
            <a:pPr marL="360363" indent="-273050" hangingPunct="0">
              <a:spcAft>
                <a:spcPts val="600"/>
              </a:spcAft>
            </a:pPr>
            <a:r>
              <a:rPr lang="en-US" altLang="zh-TW" dirty="0">
                <a:latin typeface="微軟正黑體" panose="020B0604030504040204" pitchFamily="34" charset="-120"/>
                <a:ea typeface="微軟正黑體" panose="020B0604030504040204" pitchFamily="34" charset="-120"/>
              </a:rPr>
              <a:t>I   </a:t>
            </a:r>
            <a:r>
              <a:rPr lang="zh-TW" altLang="en-US" dirty="0">
                <a:latin typeface="微軟正黑體" panose="020B0604030504040204" pitchFamily="34" charset="-120"/>
                <a:ea typeface="微軟正黑體" panose="020B0604030504040204" pitchFamily="34" charset="-120"/>
              </a:rPr>
              <a:t>公用天然氣事業應僱用一定人數之</a:t>
            </a:r>
            <a:r>
              <a:rPr lang="zh-TW" altLang="en-US" b="1" dirty="0">
                <a:solidFill>
                  <a:srgbClr val="FF0000"/>
                </a:solidFill>
                <a:latin typeface="微軟正黑體" panose="020B0604030504040204" pitchFamily="34" charset="-120"/>
                <a:ea typeface="微軟正黑體" panose="020B0604030504040204" pitchFamily="34" charset="-120"/>
              </a:rPr>
              <a:t>專任天然氣導管配管專業人員</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負責輸氣管線工程施作及其相關安全維護業務</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360363" indent="-273050" hangingPunct="0">
              <a:spcAft>
                <a:spcPts val="600"/>
              </a:spcAft>
            </a:pPr>
            <a:r>
              <a:rPr lang="en-US" altLang="zh-TW" dirty="0">
                <a:latin typeface="微軟正黑體" panose="020B0604030504040204" pitchFamily="34" charset="-120"/>
                <a:ea typeface="微軟正黑體" panose="020B0604030504040204" pitchFamily="34" charset="-120"/>
              </a:rPr>
              <a:t>II  </a:t>
            </a:r>
            <a:r>
              <a:rPr lang="zh-TW" altLang="en-US" dirty="0">
                <a:latin typeface="微軟正黑體" panose="020B0604030504040204" pitchFamily="34" charset="-120"/>
                <a:ea typeface="微軟正黑體" panose="020B0604030504040204" pitchFamily="34" charset="-120"/>
              </a:rPr>
              <a:t>前項天然氣導管配管專業人員之相關事項辦法，由中央主管機關定之。</a:t>
            </a:r>
            <a:endParaRPr lang="en-US" altLang="zh-TW" dirty="0">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CCBE34C8-8792-4FB5-9D9B-6D266BC5E202}"/>
              </a:ext>
            </a:extLst>
          </p:cNvPr>
          <p:cNvSpPr txBox="1"/>
          <p:nvPr/>
        </p:nvSpPr>
        <p:spPr>
          <a:xfrm>
            <a:off x="3543445" y="4445904"/>
            <a:ext cx="5451468" cy="1554272"/>
          </a:xfrm>
          <a:prstGeom prst="rect">
            <a:avLst/>
          </a:prstGeom>
          <a:noFill/>
        </p:spPr>
        <p:txBody>
          <a:bodyPr wrap="square">
            <a:spAutoFit/>
          </a:bodyPr>
          <a:lstStyle/>
          <a:p>
            <a:pPr marL="285750" indent="-285750" hangingPunct="0">
              <a:spcAft>
                <a:spcPts val="600"/>
              </a:spcAf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hlinkClick r:id="rId3"/>
              </a:rPr>
              <a:t>第 </a:t>
            </a:r>
            <a:r>
              <a:rPr lang="en-US" altLang="zh-TW" b="1" dirty="0">
                <a:latin typeface="微軟正黑體" panose="020B0604030504040204" pitchFamily="34" charset="-120"/>
                <a:ea typeface="微軟正黑體" panose="020B0604030504040204" pitchFamily="34" charset="-120"/>
                <a:hlinkClick r:id="rId3"/>
              </a:rPr>
              <a:t>20 </a:t>
            </a:r>
            <a:r>
              <a:rPr lang="zh-TW" altLang="en-US" b="1" dirty="0">
                <a:latin typeface="微軟正黑體" panose="020B0604030504040204" pitchFamily="34" charset="-120"/>
                <a:ea typeface="微軟正黑體" panose="020B0604030504040204" pitchFamily="34" charset="-120"/>
                <a:hlinkClick r:id="rId3"/>
              </a:rPr>
              <a:t>條</a:t>
            </a:r>
            <a:r>
              <a:rPr lang="zh-TW" altLang="en-US" b="1" dirty="0">
                <a:latin typeface="微軟正黑體" panose="020B0604030504040204" pitchFamily="34" charset="-120"/>
                <a:ea typeface="微軟正黑體" panose="020B0604030504040204" pitchFamily="34" charset="-120"/>
              </a:rPr>
              <a:t>（導管承裝業申請執照及人員僱用）</a:t>
            </a:r>
          </a:p>
          <a:p>
            <a:pPr marL="360363" indent="-273050" fontAlgn="b" hangingPunct="0"/>
            <a:r>
              <a:rPr lang="en-US" altLang="zh-TW" dirty="0">
                <a:latin typeface="微軟正黑體" panose="020B0604030504040204" pitchFamily="34" charset="-120"/>
                <a:ea typeface="微軟正黑體" panose="020B0604030504040204" pitchFamily="34" charset="-120"/>
              </a:rPr>
              <a:t>II  </a:t>
            </a:r>
            <a:r>
              <a:rPr lang="zh-TW" altLang="en-US" dirty="0">
                <a:latin typeface="微軟正黑體" panose="020B0604030504040204" pitchFamily="34" charset="-120"/>
                <a:ea typeface="微軟正黑體" panose="020B0604030504040204" pitchFamily="34" charset="-120"/>
              </a:rPr>
              <a:t>公用天然氣導管承裝業應僱用一定人數之</a:t>
            </a:r>
            <a:r>
              <a:rPr lang="zh-TW" altLang="en-US" b="1" dirty="0">
                <a:solidFill>
                  <a:srgbClr val="FF0000"/>
                </a:solidFill>
                <a:latin typeface="微軟正黑體" panose="020B0604030504040204" pitchFamily="34" charset="-120"/>
                <a:ea typeface="微軟正黑體" panose="020B0604030504040204" pitchFamily="34" charset="-120"/>
              </a:rPr>
              <a:t>專任天然氣導管配管專業人員</a:t>
            </a:r>
            <a:r>
              <a:rPr lang="zh-TW" altLang="en-US" dirty="0">
                <a:latin typeface="微軟正黑體" panose="020B0604030504040204" pitchFamily="34" charset="-120"/>
                <a:ea typeface="微軟正黑體" panose="020B0604030504040204" pitchFamily="34" charset="-120"/>
              </a:rPr>
              <a:t>。</a:t>
            </a:r>
          </a:p>
          <a:p>
            <a:pPr marL="360363" indent="-273050" fontAlgn="b" hangingPunct="0"/>
            <a:r>
              <a:rPr lang="en-US" altLang="zh-TW" dirty="0">
                <a:latin typeface="微軟正黑體" panose="020B0604030504040204" pitchFamily="34" charset="-120"/>
                <a:ea typeface="微軟正黑體" panose="020B0604030504040204" pitchFamily="34" charset="-120"/>
              </a:rPr>
              <a:t>III </a:t>
            </a:r>
            <a:r>
              <a:rPr lang="zh-TW" altLang="en-US" dirty="0">
                <a:latin typeface="微軟正黑體" panose="020B0604030504040204" pitchFamily="34" charset="-120"/>
                <a:ea typeface="微軟正黑體" panose="020B0604030504040204" pitchFamily="34" charset="-120"/>
              </a:rPr>
              <a:t>公用天然氣導管承裝業之相關規範辦法，由中央主管機關定之。</a:t>
            </a:r>
          </a:p>
        </p:txBody>
      </p:sp>
      <p:sp>
        <p:nvSpPr>
          <p:cNvPr id="15" name="箭號: 圓形 14">
            <a:extLst>
              <a:ext uri="{FF2B5EF4-FFF2-40B4-BE49-F238E27FC236}">
                <a16:creationId xmlns:a16="http://schemas.microsoft.com/office/drawing/2014/main" id="{430AD4ED-FFCC-4B25-B6B5-7E34640C7B14}"/>
              </a:ext>
            </a:extLst>
          </p:cNvPr>
          <p:cNvSpPr/>
          <p:nvPr/>
        </p:nvSpPr>
        <p:spPr>
          <a:xfrm rot="1544855" flipV="1">
            <a:off x="1736201" y="2988975"/>
            <a:ext cx="2234668" cy="1889058"/>
          </a:xfrm>
          <a:prstGeom prst="circularArrow">
            <a:avLst>
              <a:gd name="adj1" fmla="val 3404"/>
              <a:gd name="adj2" fmla="val 421332"/>
              <a:gd name="adj3" fmla="val 19403158"/>
              <a:gd name="adj4" fmla="val 12575511"/>
              <a:gd name="adj5" fmla="val 3971"/>
            </a:avLst>
          </a:prstGeom>
          <a:solidFill>
            <a:srgbClr val="DF361F"/>
          </a:solidFill>
          <a:ln>
            <a:noFill/>
          </a:ln>
          <a:effectLst/>
        </p:spPr>
      </p:sp>
      <p:grpSp>
        <p:nvGrpSpPr>
          <p:cNvPr id="16" name="Group 219">
            <a:extLst>
              <a:ext uri="{FF2B5EF4-FFF2-40B4-BE49-F238E27FC236}">
                <a16:creationId xmlns:a16="http://schemas.microsoft.com/office/drawing/2014/main" id="{F5E6C4C6-8476-4E6B-9FF2-97A17726C678}"/>
              </a:ext>
            </a:extLst>
          </p:cNvPr>
          <p:cNvGrpSpPr/>
          <p:nvPr/>
        </p:nvGrpSpPr>
        <p:grpSpPr>
          <a:xfrm>
            <a:off x="1184627" y="2911424"/>
            <a:ext cx="694459" cy="904084"/>
            <a:chOff x="2338389" y="866775"/>
            <a:chExt cx="622300" cy="887413"/>
          </a:xfrm>
          <a:solidFill>
            <a:srgbClr val="C00000"/>
          </a:solidFill>
        </p:grpSpPr>
        <p:sp>
          <p:nvSpPr>
            <p:cNvPr id="17" name="Freeform 1939">
              <a:extLst>
                <a:ext uri="{FF2B5EF4-FFF2-40B4-BE49-F238E27FC236}">
                  <a16:creationId xmlns:a16="http://schemas.microsoft.com/office/drawing/2014/main" id="{3424FD68-F78F-4444-A028-01C400A7E7C3}"/>
                </a:ext>
              </a:extLst>
            </p:cNvPr>
            <p:cNvSpPr>
              <a:spLocks noEditPoints="1"/>
            </p:cNvSpPr>
            <p:nvPr/>
          </p:nvSpPr>
          <p:spPr bwMode="auto">
            <a:xfrm>
              <a:off x="2432051" y="866775"/>
              <a:ext cx="438150" cy="549275"/>
            </a:xfrm>
            <a:custGeom>
              <a:avLst/>
              <a:gdLst>
                <a:gd name="T0" fmla="*/ 227 w 244"/>
                <a:gd name="T1" fmla="*/ 155 h 306"/>
                <a:gd name="T2" fmla="*/ 206 w 244"/>
                <a:gd name="T3" fmla="*/ 79 h 306"/>
                <a:gd name="T4" fmla="*/ 206 w 244"/>
                <a:gd name="T5" fmla="*/ 79 h 306"/>
                <a:gd name="T6" fmla="*/ 168 w 244"/>
                <a:gd name="T7" fmla="*/ 45 h 306"/>
                <a:gd name="T8" fmla="*/ 52 w 244"/>
                <a:gd name="T9" fmla="*/ 64 h 306"/>
                <a:gd name="T10" fmla="*/ 15 w 244"/>
                <a:gd name="T11" fmla="*/ 150 h 306"/>
                <a:gd name="T12" fmla="*/ 15 w 244"/>
                <a:gd name="T13" fmla="*/ 156 h 306"/>
                <a:gd name="T14" fmla="*/ 1 w 244"/>
                <a:gd name="T15" fmla="*/ 191 h 306"/>
                <a:gd name="T16" fmla="*/ 27 w 244"/>
                <a:gd name="T17" fmla="*/ 227 h 306"/>
                <a:gd name="T18" fmla="*/ 121 w 244"/>
                <a:gd name="T19" fmla="*/ 306 h 306"/>
                <a:gd name="T20" fmla="*/ 215 w 244"/>
                <a:gd name="T21" fmla="*/ 227 h 306"/>
                <a:gd name="T22" fmla="*/ 242 w 244"/>
                <a:gd name="T23" fmla="*/ 191 h 306"/>
                <a:gd name="T24" fmla="*/ 227 w 244"/>
                <a:gd name="T25" fmla="*/ 155 h 306"/>
                <a:gd name="T26" fmla="*/ 121 w 244"/>
                <a:gd name="T27" fmla="*/ 286 h 306"/>
                <a:gd name="T28" fmla="*/ 36 w 244"/>
                <a:gd name="T29" fmla="*/ 184 h 306"/>
                <a:gd name="T30" fmla="*/ 77 w 244"/>
                <a:gd name="T31" fmla="*/ 99 h 306"/>
                <a:gd name="T32" fmla="*/ 206 w 244"/>
                <a:gd name="T33" fmla="*/ 148 h 306"/>
                <a:gd name="T34" fmla="*/ 207 w 244"/>
                <a:gd name="T35" fmla="*/ 167 h 306"/>
                <a:gd name="T36" fmla="*/ 121 w 244"/>
                <a:gd name="T37" fmla="*/ 28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306">
                  <a:moveTo>
                    <a:pt x="227" y="155"/>
                  </a:moveTo>
                  <a:cubicBezTo>
                    <a:pt x="225" y="119"/>
                    <a:pt x="217" y="95"/>
                    <a:pt x="206" y="79"/>
                  </a:cubicBezTo>
                  <a:cubicBezTo>
                    <a:pt x="206" y="79"/>
                    <a:pt x="206" y="79"/>
                    <a:pt x="206" y="79"/>
                  </a:cubicBezTo>
                  <a:cubicBezTo>
                    <a:pt x="197" y="65"/>
                    <a:pt x="179" y="52"/>
                    <a:pt x="168" y="45"/>
                  </a:cubicBezTo>
                  <a:cubicBezTo>
                    <a:pt x="96" y="0"/>
                    <a:pt x="56" y="57"/>
                    <a:pt x="52" y="64"/>
                  </a:cubicBezTo>
                  <a:cubicBezTo>
                    <a:pt x="45" y="67"/>
                    <a:pt x="3" y="85"/>
                    <a:pt x="15" y="150"/>
                  </a:cubicBezTo>
                  <a:cubicBezTo>
                    <a:pt x="15" y="152"/>
                    <a:pt x="15" y="154"/>
                    <a:pt x="15" y="156"/>
                  </a:cubicBezTo>
                  <a:cubicBezTo>
                    <a:pt x="6" y="160"/>
                    <a:pt x="0" y="170"/>
                    <a:pt x="1" y="191"/>
                  </a:cubicBezTo>
                  <a:cubicBezTo>
                    <a:pt x="3" y="214"/>
                    <a:pt x="15" y="224"/>
                    <a:pt x="27" y="227"/>
                  </a:cubicBezTo>
                  <a:cubicBezTo>
                    <a:pt x="45" y="270"/>
                    <a:pt x="80" y="306"/>
                    <a:pt x="121" y="306"/>
                  </a:cubicBezTo>
                  <a:cubicBezTo>
                    <a:pt x="162" y="306"/>
                    <a:pt x="197" y="270"/>
                    <a:pt x="215" y="227"/>
                  </a:cubicBezTo>
                  <a:cubicBezTo>
                    <a:pt x="228" y="225"/>
                    <a:pt x="240" y="215"/>
                    <a:pt x="242" y="191"/>
                  </a:cubicBezTo>
                  <a:cubicBezTo>
                    <a:pt x="244" y="169"/>
                    <a:pt x="236" y="159"/>
                    <a:pt x="227" y="155"/>
                  </a:cubicBezTo>
                  <a:moveTo>
                    <a:pt x="121" y="286"/>
                  </a:moveTo>
                  <a:cubicBezTo>
                    <a:pt x="78" y="286"/>
                    <a:pt x="43" y="233"/>
                    <a:pt x="36" y="184"/>
                  </a:cubicBezTo>
                  <a:cubicBezTo>
                    <a:pt x="39" y="166"/>
                    <a:pt x="49" y="128"/>
                    <a:pt x="77" y="99"/>
                  </a:cubicBezTo>
                  <a:cubicBezTo>
                    <a:pt x="99" y="123"/>
                    <a:pt x="139" y="150"/>
                    <a:pt x="206" y="148"/>
                  </a:cubicBezTo>
                  <a:cubicBezTo>
                    <a:pt x="207" y="154"/>
                    <a:pt x="207" y="160"/>
                    <a:pt x="207" y="167"/>
                  </a:cubicBezTo>
                  <a:cubicBezTo>
                    <a:pt x="207" y="221"/>
                    <a:pt x="169" y="286"/>
                    <a:pt x="121" y="2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0000"/>
                </a:solidFill>
                <a:effectLst/>
                <a:uLnTx/>
                <a:uFillTx/>
              </a:endParaRPr>
            </a:p>
          </p:txBody>
        </p:sp>
        <p:sp>
          <p:nvSpPr>
            <p:cNvPr id="18" name="Freeform 1940">
              <a:extLst>
                <a:ext uri="{FF2B5EF4-FFF2-40B4-BE49-F238E27FC236}">
                  <a16:creationId xmlns:a16="http://schemas.microsoft.com/office/drawing/2014/main" id="{E14A257C-063A-421B-9458-BC19EC728033}"/>
                </a:ext>
              </a:extLst>
            </p:cNvPr>
            <p:cNvSpPr>
              <a:spLocks noEditPoints="1"/>
            </p:cNvSpPr>
            <p:nvPr/>
          </p:nvSpPr>
          <p:spPr bwMode="auto">
            <a:xfrm>
              <a:off x="2530476" y="1165225"/>
              <a:ext cx="238125" cy="77788"/>
            </a:xfrm>
            <a:custGeom>
              <a:avLst/>
              <a:gdLst>
                <a:gd name="T0" fmla="*/ 63 w 133"/>
                <a:gd name="T1" fmla="*/ 21 h 43"/>
                <a:gd name="T2" fmla="*/ 63 w 133"/>
                <a:gd name="T3" fmla="*/ 17 h 43"/>
                <a:gd name="T4" fmla="*/ 71 w 133"/>
                <a:gd name="T5" fmla="*/ 17 h 43"/>
                <a:gd name="T6" fmla="*/ 70 w 133"/>
                <a:gd name="T7" fmla="*/ 21 h 43"/>
                <a:gd name="T8" fmla="*/ 102 w 133"/>
                <a:gd name="T9" fmla="*/ 43 h 43"/>
                <a:gd name="T10" fmla="*/ 133 w 133"/>
                <a:gd name="T11" fmla="*/ 21 h 43"/>
                <a:gd name="T12" fmla="*/ 102 w 133"/>
                <a:gd name="T13" fmla="*/ 0 h 43"/>
                <a:gd name="T14" fmla="*/ 75 w 133"/>
                <a:gd name="T15" fmla="*/ 7 h 43"/>
                <a:gd name="T16" fmla="*/ 58 w 133"/>
                <a:gd name="T17" fmla="*/ 7 h 43"/>
                <a:gd name="T18" fmla="*/ 32 w 133"/>
                <a:gd name="T19" fmla="*/ 0 h 43"/>
                <a:gd name="T20" fmla="*/ 0 w 133"/>
                <a:gd name="T21" fmla="*/ 21 h 43"/>
                <a:gd name="T22" fmla="*/ 32 w 133"/>
                <a:gd name="T23" fmla="*/ 42 h 43"/>
                <a:gd name="T24" fmla="*/ 63 w 133"/>
                <a:gd name="T25" fmla="*/ 21 h 43"/>
                <a:gd name="T26" fmla="*/ 102 w 133"/>
                <a:gd name="T27" fmla="*/ 10 h 43"/>
                <a:gd name="T28" fmla="*/ 123 w 133"/>
                <a:gd name="T29" fmla="*/ 21 h 43"/>
                <a:gd name="T30" fmla="*/ 102 w 133"/>
                <a:gd name="T31" fmla="*/ 32 h 43"/>
                <a:gd name="T32" fmla="*/ 80 w 133"/>
                <a:gd name="T33" fmla="*/ 21 h 43"/>
                <a:gd name="T34" fmla="*/ 102 w 133"/>
                <a:gd name="T35" fmla="*/ 10 h 43"/>
                <a:gd name="T36" fmla="*/ 10 w 133"/>
                <a:gd name="T37" fmla="*/ 21 h 43"/>
                <a:gd name="T38" fmla="*/ 32 w 133"/>
                <a:gd name="T39" fmla="*/ 10 h 43"/>
                <a:gd name="T40" fmla="*/ 53 w 133"/>
                <a:gd name="T41" fmla="*/ 21 h 43"/>
                <a:gd name="T42" fmla="*/ 32 w 133"/>
                <a:gd name="T43" fmla="*/ 32 h 43"/>
                <a:gd name="T44" fmla="*/ 10 w 133"/>
                <a:gd name="T4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43">
                  <a:moveTo>
                    <a:pt x="63" y="21"/>
                  </a:moveTo>
                  <a:cubicBezTo>
                    <a:pt x="63" y="20"/>
                    <a:pt x="63" y="19"/>
                    <a:pt x="63" y="17"/>
                  </a:cubicBezTo>
                  <a:cubicBezTo>
                    <a:pt x="71" y="17"/>
                    <a:pt x="71" y="17"/>
                    <a:pt x="71" y="17"/>
                  </a:cubicBezTo>
                  <a:cubicBezTo>
                    <a:pt x="70" y="19"/>
                    <a:pt x="70" y="20"/>
                    <a:pt x="70" y="21"/>
                  </a:cubicBezTo>
                  <a:cubicBezTo>
                    <a:pt x="70" y="43"/>
                    <a:pt x="92" y="43"/>
                    <a:pt x="102" y="43"/>
                  </a:cubicBezTo>
                  <a:cubicBezTo>
                    <a:pt x="112" y="43"/>
                    <a:pt x="133" y="42"/>
                    <a:pt x="133" y="21"/>
                  </a:cubicBezTo>
                  <a:cubicBezTo>
                    <a:pt x="133" y="0"/>
                    <a:pt x="112" y="0"/>
                    <a:pt x="102" y="0"/>
                  </a:cubicBezTo>
                  <a:cubicBezTo>
                    <a:pt x="95" y="0"/>
                    <a:pt x="82" y="0"/>
                    <a:pt x="75" y="7"/>
                  </a:cubicBezTo>
                  <a:cubicBezTo>
                    <a:pt x="58" y="7"/>
                    <a:pt x="58" y="7"/>
                    <a:pt x="58" y="7"/>
                  </a:cubicBezTo>
                  <a:cubicBezTo>
                    <a:pt x="51" y="0"/>
                    <a:pt x="39" y="0"/>
                    <a:pt x="32" y="0"/>
                  </a:cubicBezTo>
                  <a:cubicBezTo>
                    <a:pt x="21" y="0"/>
                    <a:pt x="0" y="0"/>
                    <a:pt x="0" y="21"/>
                  </a:cubicBezTo>
                  <a:cubicBezTo>
                    <a:pt x="0" y="42"/>
                    <a:pt x="21" y="42"/>
                    <a:pt x="32" y="42"/>
                  </a:cubicBezTo>
                  <a:cubicBezTo>
                    <a:pt x="42" y="42"/>
                    <a:pt x="63" y="43"/>
                    <a:pt x="63" y="21"/>
                  </a:cubicBezTo>
                  <a:moveTo>
                    <a:pt x="102" y="10"/>
                  </a:moveTo>
                  <a:cubicBezTo>
                    <a:pt x="120" y="10"/>
                    <a:pt x="123" y="13"/>
                    <a:pt x="123" y="21"/>
                  </a:cubicBezTo>
                  <a:cubicBezTo>
                    <a:pt x="123" y="29"/>
                    <a:pt x="120" y="32"/>
                    <a:pt x="102" y="32"/>
                  </a:cubicBezTo>
                  <a:cubicBezTo>
                    <a:pt x="84" y="32"/>
                    <a:pt x="80" y="29"/>
                    <a:pt x="80" y="21"/>
                  </a:cubicBezTo>
                  <a:cubicBezTo>
                    <a:pt x="80" y="13"/>
                    <a:pt x="84" y="10"/>
                    <a:pt x="102" y="10"/>
                  </a:cubicBezTo>
                  <a:moveTo>
                    <a:pt x="10" y="21"/>
                  </a:moveTo>
                  <a:cubicBezTo>
                    <a:pt x="10" y="13"/>
                    <a:pt x="13" y="10"/>
                    <a:pt x="32" y="10"/>
                  </a:cubicBezTo>
                  <a:cubicBezTo>
                    <a:pt x="50" y="10"/>
                    <a:pt x="53" y="13"/>
                    <a:pt x="53" y="21"/>
                  </a:cubicBezTo>
                  <a:cubicBezTo>
                    <a:pt x="53" y="29"/>
                    <a:pt x="50" y="32"/>
                    <a:pt x="32" y="32"/>
                  </a:cubicBezTo>
                  <a:cubicBezTo>
                    <a:pt x="13" y="32"/>
                    <a:pt x="10" y="29"/>
                    <a:pt x="1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0000"/>
                </a:solidFill>
                <a:effectLst/>
                <a:uLnTx/>
                <a:uFillTx/>
              </a:endParaRPr>
            </a:p>
          </p:txBody>
        </p:sp>
        <p:sp>
          <p:nvSpPr>
            <p:cNvPr id="19" name="Freeform 1941">
              <a:extLst>
                <a:ext uri="{FF2B5EF4-FFF2-40B4-BE49-F238E27FC236}">
                  <a16:creationId xmlns:a16="http://schemas.microsoft.com/office/drawing/2014/main" id="{829A649A-AEA3-49B1-8148-F935B6C1393F}"/>
                </a:ext>
              </a:extLst>
            </p:cNvPr>
            <p:cNvSpPr>
              <a:spLocks noEditPoints="1"/>
            </p:cNvSpPr>
            <p:nvPr/>
          </p:nvSpPr>
          <p:spPr bwMode="auto">
            <a:xfrm>
              <a:off x="2338389" y="1403350"/>
              <a:ext cx="622300" cy="350838"/>
            </a:xfrm>
            <a:custGeom>
              <a:avLst/>
              <a:gdLst>
                <a:gd name="T0" fmla="*/ 266 w 347"/>
                <a:gd name="T1" fmla="*/ 3 h 195"/>
                <a:gd name="T2" fmla="*/ 254 w 347"/>
                <a:gd name="T3" fmla="*/ 0 h 195"/>
                <a:gd name="T4" fmla="*/ 173 w 347"/>
                <a:gd name="T5" fmla="*/ 183 h 195"/>
                <a:gd name="T6" fmla="*/ 93 w 347"/>
                <a:gd name="T7" fmla="*/ 0 h 195"/>
                <a:gd name="T8" fmla="*/ 81 w 347"/>
                <a:gd name="T9" fmla="*/ 3 h 195"/>
                <a:gd name="T10" fmla="*/ 0 w 347"/>
                <a:gd name="T11" fmla="*/ 107 h 195"/>
                <a:gd name="T12" fmla="*/ 0 w 347"/>
                <a:gd name="T13" fmla="*/ 172 h 195"/>
                <a:gd name="T14" fmla="*/ 23 w 347"/>
                <a:gd name="T15" fmla="*/ 195 h 195"/>
                <a:gd name="T16" fmla="*/ 324 w 347"/>
                <a:gd name="T17" fmla="*/ 195 h 195"/>
                <a:gd name="T18" fmla="*/ 347 w 347"/>
                <a:gd name="T19" fmla="*/ 172 h 195"/>
                <a:gd name="T20" fmla="*/ 347 w 347"/>
                <a:gd name="T21" fmla="*/ 107 h 195"/>
                <a:gd name="T22" fmla="*/ 266 w 347"/>
                <a:gd name="T23" fmla="*/ 3 h 195"/>
                <a:gd name="T24" fmla="*/ 231 w 347"/>
                <a:gd name="T25" fmla="*/ 130 h 195"/>
                <a:gd name="T26" fmla="*/ 253 w 347"/>
                <a:gd name="T27" fmla="*/ 105 h 195"/>
                <a:gd name="T28" fmla="*/ 273 w 347"/>
                <a:gd name="T29" fmla="*/ 105 h 195"/>
                <a:gd name="T30" fmla="*/ 296 w 347"/>
                <a:gd name="T31" fmla="*/ 130 h 195"/>
                <a:gd name="T32" fmla="*/ 231 w 347"/>
                <a:gd name="T33" fmla="*/ 13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195">
                  <a:moveTo>
                    <a:pt x="266" y="3"/>
                  </a:moveTo>
                  <a:cubicBezTo>
                    <a:pt x="254" y="0"/>
                    <a:pt x="254" y="0"/>
                    <a:pt x="254" y="0"/>
                  </a:cubicBezTo>
                  <a:cubicBezTo>
                    <a:pt x="173" y="183"/>
                    <a:pt x="173" y="183"/>
                    <a:pt x="173" y="183"/>
                  </a:cubicBezTo>
                  <a:cubicBezTo>
                    <a:pt x="93" y="0"/>
                    <a:pt x="93" y="0"/>
                    <a:pt x="93" y="0"/>
                  </a:cubicBezTo>
                  <a:cubicBezTo>
                    <a:pt x="81" y="3"/>
                    <a:pt x="81" y="3"/>
                    <a:pt x="81" y="3"/>
                  </a:cubicBezTo>
                  <a:cubicBezTo>
                    <a:pt x="33" y="15"/>
                    <a:pt x="0" y="58"/>
                    <a:pt x="0" y="107"/>
                  </a:cubicBezTo>
                  <a:cubicBezTo>
                    <a:pt x="0" y="172"/>
                    <a:pt x="0" y="172"/>
                    <a:pt x="0" y="172"/>
                  </a:cubicBezTo>
                  <a:cubicBezTo>
                    <a:pt x="0" y="185"/>
                    <a:pt x="10" y="195"/>
                    <a:pt x="23" y="195"/>
                  </a:cubicBezTo>
                  <a:cubicBezTo>
                    <a:pt x="324" y="195"/>
                    <a:pt x="324" y="195"/>
                    <a:pt x="324" y="195"/>
                  </a:cubicBezTo>
                  <a:cubicBezTo>
                    <a:pt x="336" y="195"/>
                    <a:pt x="347" y="185"/>
                    <a:pt x="347" y="172"/>
                  </a:cubicBezTo>
                  <a:cubicBezTo>
                    <a:pt x="347" y="107"/>
                    <a:pt x="347" y="107"/>
                    <a:pt x="347" y="107"/>
                  </a:cubicBezTo>
                  <a:cubicBezTo>
                    <a:pt x="347" y="58"/>
                    <a:pt x="313" y="15"/>
                    <a:pt x="266" y="3"/>
                  </a:cubicBezTo>
                  <a:moveTo>
                    <a:pt x="231" y="130"/>
                  </a:moveTo>
                  <a:cubicBezTo>
                    <a:pt x="253" y="105"/>
                    <a:pt x="253" y="105"/>
                    <a:pt x="253" y="105"/>
                  </a:cubicBezTo>
                  <a:cubicBezTo>
                    <a:pt x="259" y="99"/>
                    <a:pt x="268" y="99"/>
                    <a:pt x="273" y="105"/>
                  </a:cubicBezTo>
                  <a:cubicBezTo>
                    <a:pt x="296" y="130"/>
                    <a:pt x="296" y="130"/>
                    <a:pt x="296" y="130"/>
                  </a:cubicBezTo>
                  <a:lnTo>
                    <a:pt x="231"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0000"/>
                </a:solidFill>
                <a:effectLst/>
                <a:uLnTx/>
                <a:uFillTx/>
              </a:endParaRPr>
            </a:p>
          </p:txBody>
        </p:sp>
        <p:sp>
          <p:nvSpPr>
            <p:cNvPr id="20" name="Freeform 1942">
              <a:extLst>
                <a:ext uri="{FF2B5EF4-FFF2-40B4-BE49-F238E27FC236}">
                  <a16:creationId xmlns:a16="http://schemas.microsoft.com/office/drawing/2014/main" id="{F54B729D-74F0-4C8A-ABFE-5E50A7514F58}"/>
                </a:ext>
              </a:extLst>
            </p:cNvPr>
            <p:cNvSpPr>
              <a:spLocks/>
            </p:cNvSpPr>
            <p:nvPr/>
          </p:nvSpPr>
          <p:spPr bwMode="auto">
            <a:xfrm>
              <a:off x="2600326" y="1438275"/>
              <a:ext cx="101600" cy="234950"/>
            </a:xfrm>
            <a:custGeom>
              <a:avLst/>
              <a:gdLst>
                <a:gd name="T0" fmla="*/ 28 w 56"/>
                <a:gd name="T1" fmla="*/ 131 h 131"/>
                <a:gd name="T2" fmla="*/ 55 w 56"/>
                <a:gd name="T3" fmla="*/ 62 h 131"/>
                <a:gd name="T4" fmla="*/ 42 w 56"/>
                <a:gd name="T5" fmla="*/ 50 h 131"/>
                <a:gd name="T6" fmla="*/ 54 w 56"/>
                <a:gd name="T7" fmla="*/ 33 h 131"/>
                <a:gd name="T8" fmla="*/ 48 w 56"/>
                <a:gd name="T9" fmla="*/ 10 h 131"/>
                <a:gd name="T10" fmla="*/ 35 w 56"/>
                <a:gd name="T11" fmla="*/ 0 h 131"/>
                <a:gd name="T12" fmla="*/ 20 w 56"/>
                <a:gd name="T13" fmla="*/ 0 h 131"/>
                <a:gd name="T14" fmla="*/ 7 w 56"/>
                <a:gd name="T15" fmla="*/ 10 h 131"/>
                <a:gd name="T16" fmla="*/ 2 w 56"/>
                <a:gd name="T17" fmla="*/ 33 h 131"/>
                <a:gd name="T18" fmla="*/ 13 w 56"/>
                <a:gd name="T19" fmla="*/ 50 h 131"/>
                <a:gd name="T20" fmla="*/ 1 w 56"/>
                <a:gd name="T21" fmla="*/ 62 h 131"/>
                <a:gd name="T22" fmla="*/ 28 w 56"/>
                <a:gd name="T23"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31">
                  <a:moveTo>
                    <a:pt x="28" y="131"/>
                  </a:moveTo>
                  <a:cubicBezTo>
                    <a:pt x="55" y="62"/>
                    <a:pt x="55" y="62"/>
                    <a:pt x="55" y="62"/>
                  </a:cubicBezTo>
                  <a:cubicBezTo>
                    <a:pt x="42" y="50"/>
                    <a:pt x="42" y="50"/>
                    <a:pt x="42" y="50"/>
                  </a:cubicBezTo>
                  <a:cubicBezTo>
                    <a:pt x="50" y="49"/>
                    <a:pt x="56" y="41"/>
                    <a:pt x="54" y="33"/>
                  </a:cubicBezTo>
                  <a:cubicBezTo>
                    <a:pt x="48" y="10"/>
                    <a:pt x="48" y="10"/>
                    <a:pt x="48" y="10"/>
                  </a:cubicBezTo>
                  <a:cubicBezTo>
                    <a:pt x="47" y="4"/>
                    <a:pt x="41" y="0"/>
                    <a:pt x="35" y="0"/>
                  </a:cubicBezTo>
                  <a:cubicBezTo>
                    <a:pt x="20" y="0"/>
                    <a:pt x="20" y="0"/>
                    <a:pt x="20" y="0"/>
                  </a:cubicBezTo>
                  <a:cubicBezTo>
                    <a:pt x="14" y="0"/>
                    <a:pt x="9" y="4"/>
                    <a:pt x="7" y="10"/>
                  </a:cubicBezTo>
                  <a:cubicBezTo>
                    <a:pt x="2" y="33"/>
                    <a:pt x="2" y="33"/>
                    <a:pt x="2" y="33"/>
                  </a:cubicBezTo>
                  <a:cubicBezTo>
                    <a:pt x="0" y="41"/>
                    <a:pt x="5" y="49"/>
                    <a:pt x="13" y="50"/>
                  </a:cubicBezTo>
                  <a:cubicBezTo>
                    <a:pt x="1" y="62"/>
                    <a:pt x="1" y="62"/>
                    <a:pt x="1" y="62"/>
                  </a:cubicBezTo>
                  <a:lnTo>
                    <a:pt x="28"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0000"/>
                </a:solidFill>
                <a:effectLst/>
                <a:uLnTx/>
                <a:uFillTx/>
              </a:endParaRPr>
            </a:p>
          </p:txBody>
        </p:sp>
      </p:grpSp>
    </p:spTree>
    <p:extLst>
      <p:ext uri="{BB962C8B-B14F-4D97-AF65-F5344CB8AC3E}">
        <p14:creationId xmlns:p14="http://schemas.microsoft.com/office/powerpoint/2010/main" val="4145171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55938" y="11139"/>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一、天然氣事業法</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11</a:t>
            </a:fld>
            <a:endParaRPr lang="zh-TW" altLang="en-US" dirty="0"/>
          </a:p>
        </p:txBody>
      </p:sp>
      <p:sp>
        <p:nvSpPr>
          <p:cNvPr id="3" name="文字方塊 2"/>
          <p:cNvSpPr txBox="1"/>
          <p:nvPr/>
        </p:nvSpPr>
        <p:spPr>
          <a:xfrm>
            <a:off x="3174901" y="1601326"/>
            <a:ext cx="5710682" cy="2385268"/>
          </a:xfrm>
          <a:prstGeom prst="rect">
            <a:avLst/>
          </a:prstGeom>
          <a:noFill/>
        </p:spPr>
        <p:txBody>
          <a:bodyPr wrap="square" rtlCol="0">
            <a:spAutoFit/>
          </a:bodyPr>
          <a:lstStyle/>
          <a:p>
            <a:pPr fontAlgn="b" hangingPunct="0"/>
            <a:endParaRPr lang="zh-TW" altLang="en-US" b="1" dirty="0">
              <a:latin typeface="微軟正黑體" panose="020B0604030504040204" pitchFamily="34" charset="-120"/>
              <a:ea typeface="微軟正黑體" panose="020B0604030504040204" pitchFamily="34" charset="-120"/>
            </a:endParaRPr>
          </a:p>
          <a:p>
            <a:pPr marL="285750" indent="-285750" hangingPunct="0">
              <a:spcAft>
                <a:spcPts val="600"/>
              </a:spcAf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hlinkClick r:id="rId2"/>
              </a:rPr>
              <a:t>第 </a:t>
            </a:r>
            <a:r>
              <a:rPr lang="en-US" altLang="zh-TW" b="1" dirty="0">
                <a:latin typeface="微軟正黑體" panose="020B0604030504040204" pitchFamily="34" charset="-120"/>
                <a:ea typeface="微軟正黑體" panose="020B0604030504040204" pitchFamily="34" charset="-120"/>
                <a:hlinkClick r:id="rId2"/>
              </a:rPr>
              <a:t>16 </a:t>
            </a:r>
            <a:r>
              <a:rPr lang="zh-TW" altLang="en-US" b="1" dirty="0">
                <a:latin typeface="微軟正黑體" panose="020B0604030504040204" pitchFamily="34" charset="-120"/>
                <a:ea typeface="微軟正黑體" panose="020B0604030504040204" pitchFamily="34" charset="-120"/>
                <a:hlinkClick r:id="rId2"/>
              </a:rPr>
              <a:t>條</a:t>
            </a:r>
            <a:r>
              <a:rPr lang="zh-TW" altLang="en-US" b="1" dirty="0">
                <a:latin typeface="微軟正黑體" panose="020B0604030504040204" pitchFamily="34" charset="-120"/>
                <a:ea typeface="微軟正黑體" panose="020B0604030504040204" pitchFamily="34" charset="-120"/>
              </a:rPr>
              <a:t>（採取必要處置或改善措施）</a:t>
            </a:r>
          </a:p>
          <a:p>
            <a:pPr marL="360363" indent="-273050" fontAlgn="b" hangingPunct="0"/>
            <a:r>
              <a:rPr lang="en-US" altLang="zh-TW" dirty="0">
                <a:latin typeface="微軟正黑體" panose="020B0604030504040204" pitchFamily="34" charset="-120"/>
                <a:ea typeface="微軟正黑體" panose="020B0604030504040204" pitchFamily="34" charset="-120"/>
              </a:rPr>
              <a:t>I   </a:t>
            </a:r>
            <a:r>
              <a:rPr lang="zh-TW" altLang="en-US" dirty="0">
                <a:latin typeface="微軟正黑體" panose="020B0604030504040204" pitchFamily="34" charset="-120"/>
                <a:ea typeface="微軟正黑體" panose="020B0604030504040204" pitchFamily="34" charset="-120"/>
              </a:rPr>
              <a:t>輸儲設備有引起災害之虞時，天然氣事業應即採取必要之處置或改善措施。</a:t>
            </a:r>
          </a:p>
          <a:p>
            <a:pPr marL="360363" indent="-273050" fontAlgn="b" hangingPunct="0"/>
            <a:r>
              <a:rPr lang="en-US" altLang="zh-TW" dirty="0">
                <a:latin typeface="微軟正黑體" panose="020B0604030504040204" pitchFamily="34" charset="-120"/>
                <a:ea typeface="微軟正黑體" panose="020B0604030504040204" pitchFamily="34" charset="-120"/>
              </a:rPr>
              <a:t>II  </a:t>
            </a:r>
            <a:r>
              <a:rPr lang="zh-TW" altLang="en-US" dirty="0">
                <a:latin typeface="微軟正黑體" panose="020B0604030504040204" pitchFamily="34" charset="-120"/>
                <a:ea typeface="微軟正黑體" panose="020B0604030504040204" pitchFamily="34" charset="-120"/>
              </a:rPr>
              <a:t>輸儲設備附近發生火災或其他非常災害時，</a:t>
            </a:r>
            <a:r>
              <a:rPr lang="zh-TW" altLang="en-US" b="1" dirty="0">
                <a:solidFill>
                  <a:srgbClr val="FF0000"/>
                </a:solidFill>
                <a:latin typeface="微軟正黑體" panose="020B0604030504040204" pitchFamily="34" charset="-120"/>
                <a:ea typeface="微軟正黑體" panose="020B0604030504040204" pitchFamily="34" charset="-120"/>
              </a:rPr>
              <a:t>天然氣事業應立即指派技術人員攜帶顯明標誌施行防護</a:t>
            </a:r>
            <a:r>
              <a:rPr lang="zh-TW" altLang="en-US" dirty="0">
                <a:latin typeface="微軟正黑體" panose="020B0604030504040204" pitchFamily="34" charset="-120"/>
                <a:ea typeface="微軟正黑體" panose="020B0604030504040204" pitchFamily="34" charset="-120"/>
              </a:rPr>
              <a:t>；必要時，並得停止一部或全部供氣，或拆除有危險之虞之輸儲設備。</a:t>
            </a:r>
            <a:endParaRPr lang="en-US" altLang="zh-TW"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126E5778-0A86-4FC0-8281-413FF26F041A}"/>
              </a:ext>
            </a:extLst>
          </p:cNvPr>
          <p:cNvSpPr txBox="1"/>
          <p:nvPr/>
        </p:nvSpPr>
        <p:spPr>
          <a:xfrm>
            <a:off x="3174901" y="4185365"/>
            <a:ext cx="5872173" cy="2446567"/>
          </a:xfrm>
          <a:prstGeom prst="rect">
            <a:avLst/>
          </a:prstGeom>
          <a:noFill/>
        </p:spPr>
        <p:txBody>
          <a:bodyPr wrap="square" rtlCol="0">
            <a:spAutoFit/>
          </a:bodyPr>
          <a:lstStyle/>
          <a:p>
            <a:pPr marL="285750" indent="-285750" hangingPunct="0">
              <a:lnSpc>
                <a:spcPts val="2600"/>
              </a:lnSpc>
              <a:spcAft>
                <a:spcPts val="600"/>
              </a:spcAf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hlinkClick r:id="rId3"/>
              </a:rPr>
              <a:t>第 </a:t>
            </a:r>
            <a:r>
              <a:rPr lang="en-US" altLang="zh-TW" b="1" dirty="0">
                <a:latin typeface="微軟正黑體" panose="020B0604030504040204" pitchFamily="34" charset="-120"/>
                <a:ea typeface="微軟正黑體" panose="020B0604030504040204" pitchFamily="34" charset="-120"/>
                <a:hlinkClick r:id="rId3"/>
              </a:rPr>
              <a:t>51 </a:t>
            </a:r>
            <a:r>
              <a:rPr lang="zh-TW" altLang="en-US" b="1" dirty="0">
                <a:latin typeface="微軟正黑體" panose="020B0604030504040204" pitchFamily="34" charset="-120"/>
                <a:ea typeface="微軟正黑體" panose="020B0604030504040204" pitchFamily="34" charset="-120"/>
                <a:hlinkClick r:id="rId3"/>
              </a:rPr>
              <a:t>條</a:t>
            </a:r>
            <a:r>
              <a:rPr lang="zh-TW" altLang="en-US" b="1" dirty="0">
                <a:latin typeface="微軟正黑體" panose="020B0604030504040204" pitchFamily="34" charset="-120"/>
                <a:ea typeface="微軟正黑體" panose="020B0604030504040204" pitchFamily="34" charset="-120"/>
              </a:rPr>
              <a:t>（輸氣管線維修檢測汰換）</a:t>
            </a: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I   </a:t>
            </a:r>
            <a:r>
              <a:rPr lang="zh-TW" altLang="en-US" dirty="0">
                <a:latin typeface="微軟正黑體" panose="020B0604030504040204" pitchFamily="34" charset="-120"/>
                <a:ea typeface="微軟正黑體" panose="020B0604030504040204" pitchFamily="34" charset="-120"/>
              </a:rPr>
              <a:t>天然氣事業輸氣管線因發生腐蝕或其他現象，有影響安全之虞者，事業應</a:t>
            </a:r>
            <a:r>
              <a:rPr lang="zh-TW" altLang="en-US" b="1" dirty="0">
                <a:solidFill>
                  <a:srgbClr val="FF0000"/>
                </a:solidFill>
                <a:latin typeface="微軟正黑體" panose="020B0604030504040204" pitchFamily="34" charset="-120"/>
                <a:ea typeface="微軟正黑體" panose="020B0604030504040204" pitchFamily="34" charset="-120"/>
              </a:rPr>
              <a:t>立即汰換</a:t>
            </a:r>
            <a:r>
              <a:rPr lang="zh-TW" altLang="en-US" dirty="0">
                <a:latin typeface="微軟正黑體" panose="020B0604030504040204" pitchFamily="34" charset="-120"/>
                <a:ea typeface="微軟正黑體" panose="020B0604030504040204" pitchFamily="34" charset="-120"/>
              </a:rPr>
              <a:t>。</a:t>
            </a: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II  </a:t>
            </a:r>
            <a:r>
              <a:rPr lang="zh-TW" altLang="en-US" dirty="0">
                <a:latin typeface="微軟正黑體" panose="020B0604030504040204" pitchFamily="34" charset="-120"/>
                <a:ea typeface="微軟正黑體" panose="020B0604030504040204" pitchFamily="34" charset="-120"/>
              </a:rPr>
              <a:t>主管機關得派員或委託專業機構，對於天然氣事業之輸氣管線實施檢測，事業不得規避、妨礙或拒絕。</a:t>
            </a:r>
            <a:endParaRPr lang="en-US" altLang="zh-TW" dirty="0">
              <a:latin typeface="微軟正黑體" panose="020B0604030504040204" pitchFamily="34" charset="-120"/>
              <a:ea typeface="微軟正黑體" panose="020B0604030504040204" pitchFamily="34" charset="-120"/>
            </a:endParaRP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III </a:t>
            </a:r>
            <a:r>
              <a:rPr lang="zh-TW" altLang="en-US" dirty="0">
                <a:latin typeface="微軟正黑體" panose="020B0604030504040204" pitchFamily="34" charset="-120"/>
                <a:ea typeface="微軟正黑體" panose="020B0604030504040204" pitchFamily="34" charset="-120"/>
              </a:rPr>
              <a:t>天然氣事業應於每年</a:t>
            </a:r>
            <a:r>
              <a:rPr lang="en-US" altLang="zh-TW" dirty="0">
                <a:latin typeface="微軟正黑體" panose="020B0604030504040204" pitchFamily="34" charset="-120"/>
                <a:ea typeface="微軟正黑體" panose="020B0604030504040204" pitchFamily="34" charset="-120"/>
              </a:rPr>
              <a:t>10/31</a:t>
            </a:r>
            <a:r>
              <a:rPr lang="zh-TW" altLang="en-US" dirty="0">
                <a:latin typeface="微軟正黑體" panose="020B0604030504040204" pitchFamily="34" charset="-120"/>
                <a:ea typeface="微軟正黑體" panose="020B0604030504040204" pitchFamily="34" charset="-120"/>
              </a:rPr>
              <a:t>前，編具次一年之輸氣管線維修檢測汰換計畫，中央主管機關備查。</a:t>
            </a:r>
            <a:endParaRPr lang="en-US" altLang="zh-TW" dirty="0">
              <a:latin typeface="微軟正黑體" panose="020B0604030504040204" pitchFamily="34" charset="-120"/>
              <a:ea typeface="微軟正黑體" panose="020B0604030504040204" pitchFamily="34" charset="-120"/>
            </a:endParaRPr>
          </a:p>
        </p:txBody>
      </p:sp>
      <p:sp>
        <p:nvSpPr>
          <p:cNvPr id="8" name="矩形: 圓角 7">
            <a:extLst>
              <a:ext uri="{FF2B5EF4-FFF2-40B4-BE49-F238E27FC236}">
                <a16:creationId xmlns:a16="http://schemas.microsoft.com/office/drawing/2014/main" id="{F79A50F4-E0D8-443A-906E-B9CD70BB903F}"/>
              </a:ext>
            </a:extLst>
          </p:cNvPr>
          <p:cNvSpPr/>
          <p:nvPr/>
        </p:nvSpPr>
        <p:spPr>
          <a:xfrm>
            <a:off x="435761" y="2144484"/>
            <a:ext cx="1713829" cy="1413550"/>
          </a:xfrm>
          <a:prstGeom prst="roundRect">
            <a:avLst>
              <a:gd name="adj" fmla="val 10000"/>
            </a:avLst>
          </a:prstGeom>
          <a:noFill/>
          <a:ln w="12700" cap="flat" cmpd="sng" algn="ctr">
            <a:solidFill>
              <a:srgbClr val="FA9C00"/>
            </a:solidFill>
            <a:prstDash val="solid"/>
            <a:miter lim="800000"/>
          </a:ln>
          <a:effectLst/>
        </p:spPr>
      </p:sp>
      <p:sp>
        <p:nvSpPr>
          <p:cNvPr id="9" name="圖案 8">
            <a:extLst>
              <a:ext uri="{FF2B5EF4-FFF2-40B4-BE49-F238E27FC236}">
                <a16:creationId xmlns:a16="http://schemas.microsoft.com/office/drawing/2014/main" id="{AE84FF67-F1CC-403A-9751-C05F395C8B31}"/>
              </a:ext>
            </a:extLst>
          </p:cNvPr>
          <p:cNvSpPr/>
          <p:nvPr/>
        </p:nvSpPr>
        <p:spPr>
          <a:xfrm rot="1444098">
            <a:off x="1559195" y="2780299"/>
            <a:ext cx="2015678" cy="1814934"/>
          </a:xfrm>
          <a:prstGeom prst="leftCircularArrow">
            <a:avLst>
              <a:gd name="adj1" fmla="val 3773"/>
              <a:gd name="adj2" fmla="val 471256"/>
              <a:gd name="adj3" fmla="val 2246767"/>
              <a:gd name="adj4" fmla="val 9024489"/>
              <a:gd name="adj5" fmla="val 4402"/>
            </a:avLst>
          </a:prstGeom>
          <a:solidFill>
            <a:srgbClr val="FA9C00"/>
          </a:solidFill>
          <a:ln>
            <a:noFill/>
          </a:ln>
          <a:effectLst/>
        </p:spPr>
      </p:sp>
      <p:grpSp>
        <p:nvGrpSpPr>
          <p:cNvPr id="10" name="群組 9">
            <a:extLst>
              <a:ext uri="{FF2B5EF4-FFF2-40B4-BE49-F238E27FC236}">
                <a16:creationId xmlns:a16="http://schemas.microsoft.com/office/drawing/2014/main" id="{15EE18CE-CF31-4CE7-81D0-7368DE5DE568}"/>
              </a:ext>
            </a:extLst>
          </p:cNvPr>
          <p:cNvGrpSpPr/>
          <p:nvPr/>
        </p:nvGrpSpPr>
        <p:grpSpPr>
          <a:xfrm>
            <a:off x="816611" y="3255131"/>
            <a:ext cx="1523403" cy="605807"/>
            <a:chOff x="4914902" y="2137458"/>
            <a:chExt cx="1523403" cy="605807"/>
          </a:xfrm>
        </p:grpSpPr>
        <p:sp>
          <p:nvSpPr>
            <p:cNvPr id="11" name="矩形: 圓角 10">
              <a:extLst>
                <a:ext uri="{FF2B5EF4-FFF2-40B4-BE49-F238E27FC236}">
                  <a16:creationId xmlns:a16="http://schemas.microsoft.com/office/drawing/2014/main" id="{46195680-D99C-4144-B138-659D8378F9DF}"/>
                </a:ext>
              </a:extLst>
            </p:cNvPr>
            <p:cNvSpPr/>
            <p:nvPr/>
          </p:nvSpPr>
          <p:spPr>
            <a:xfrm>
              <a:off x="4914902" y="2137458"/>
              <a:ext cx="1523403" cy="605807"/>
            </a:xfrm>
            <a:prstGeom prst="roundRect">
              <a:avLst>
                <a:gd name="adj" fmla="val 10000"/>
              </a:avLst>
            </a:prstGeom>
            <a:solidFill>
              <a:srgbClr val="FA9C00"/>
            </a:solidFill>
            <a:ln w="12700" cap="flat" cmpd="sng" algn="ctr">
              <a:noFill/>
              <a:prstDash val="solid"/>
              <a:miter lim="800000"/>
            </a:ln>
            <a:effectLst/>
          </p:spPr>
        </p:sp>
        <p:sp>
          <p:nvSpPr>
            <p:cNvPr id="12" name="矩形: 圓角 6">
              <a:extLst>
                <a:ext uri="{FF2B5EF4-FFF2-40B4-BE49-F238E27FC236}">
                  <a16:creationId xmlns:a16="http://schemas.microsoft.com/office/drawing/2014/main" id="{08AD7A4E-F72C-4211-AF7A-CE33B8C36358}"/>
                </a:ext>
              </a:extLst>
            </p:cNvPr>
            <p:cNvSpPr txBox="1"/>
            <p:nvPr/>
          </p:nvSpPr>
          <p:spPr>
            <a:xfrm>
              <a:off x="4932645" y="2155201"/>
              <a:ext cx="1487917" cy="570321"/>
            </a:xfrm>
            <a:prstGeom prst="rect">
              <a:avLst/>
            </a:prstGeom>
            <a:noFill/>
            <a:ln>
              <a:noFill/>
            </a:ln>
            <a:effectLst/>
          </p:spPr>
          <p:txBody>
            <a:bodyPr spcFirstLastPara="0" vert="horz" wrap="square" lIns="22860" tIns="15240" rIns="22860" bIns="15240" numCol="1" spcCol="1270" anchor="ctr" anchorCtr="0">
              <a:noAutofit/>
            </a:bodyPr>
            <a:lstStyle/>
            <a:p>
              <a:pPr algn="ctr" defTabSz="533400">
                <a:lnSpc>
                  <a:spcPct val="90000"/>
                </a:lnSpc>
                <a:spcBef>
                  <a:spcPct val="0"/>
                </a:spcBef>
                <a:spcAft>
                  <a:spcPct val="35000"/>
                </a:spcAft>
              </a:pPr>
              <a:r>
                <a:rPr lang="zh-TW" altLang="en-US" sz="2000" b="1" dirty="0">
                  <a:solidFill>
                    <a:sysClr val="window" lastClr="FFFFFF"/>
                  </a:solidFill>
                  <a:latin typeface="微軟正黑體" panose="020B0604030504040204" pitchFamily="34" charset="-120"/>
                  <a:ea typeface="微軟正黑體" panose="020B0604030504040204" pitchFamily="34" charset="-120"/>
                </a:rPr>
                <a:t>維修、汰換</a:t>
              </a:r>
              <a:endParaRPr lang="en-US" sz="2000" b="1" dirty="0">
                <a:solidFill>
                  <a:sysClr val="window" lastClr="FFFFFF"/>
                </a:solidFill>
                <a:latin typeface="微軟正黑體" panose="020B0604030504040204" pitchFamily="34" charset="-120"/>
                <a:ea typeface="微軟正黑體" panose="020B0604030504040204" pitchFamily="34" charset="-120"/>
              </a:endParaRPr>
            </a:p>
          </p:txBody>
        </p:sp>
      </p:grpSp>
      <p:sp>
        <p:nvSpPr>
          <p:cNvPr id="13" name="圖案 12">
            <a:extLst>
              <a:ext uri="{FF2B5EF4-FFF2-40B4-BE49-F238E27FC236}">
                <a16:creationId xmlns:a16="http://schemas.microsoft.com/office/drawing/2014/main" id="{609FA4A5-DB8A-42D0-A00F-8D272F290FDE}"/>
              </a:ext>
            </a:extLst>
          </p:cNvPr>
          <p:cNvSpPr/>
          <p:nvPr/>
        </p:nvSpPr>
        <p:spPr>
          <a:xfrm flipV="1">
            <a:off x="1375207" y="1539417"/>
            <a:ext cx="1886510" cy="2071979"/>
          </a:xfrm>
          <a:prstGeom prst="leftCircularArrow">
            <a:avLst>
              <a:gd name="adj1" fmla="val 3773"/>
              <a:gd name="adj2" fmla="val 471256"/>
              <a:gd name="adj3" fmla="val 2246767"/>
              <a:gd name="adj4" fmla="val 9024489"/>
              <a:gd name="adj5" fmla="val 4402"/>
            </a:avLst>
          </a:prstGeom>
          <a:solidFill>
            <a:srgbClr val="FA9C00"/>
          </a:solidFill>
          <a:ln>
            <a:noFill/>
          </a:ln>
          <a:effectLst/>
        </p:spPr>
      </p:sp>
      <p:sp>
        <p:nvSpPr>
          <p:cNvPr id="14" name="Freeform 62">
            <a:extLst>
              <a:ext uri="{FF2B5EF4-FFF2-40B4-BE49-F238E27FC236}">
                <a16:creationId xmlns:a16="http://schemas.microsoft.com/office/drawing/2014/main" id="{62ABBFF7-90CD-471F-A478-F0BE40E88CC3}"/>
              </a:ext>
            </a:extLst>
          </p:cNvPr>
          <p:cNvSpPr>
            <a:spLocks noEditPoints="1"/>
          </p:cNvSpPr>
          <p:nvPr/>
        </p:nvSpPr>
        <p:spPr bwMode="auto">
          <a:xfrm>
            <a:off x="1035919" y="2323518"/>
            <a:ext cx="804332" cy="825726"/>
          </a:xfrm>
          <a:custGeom>
            <a:avLst/>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rgbClr val="FA9C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 name="矩形 2">
            <a:extLst>
              <a:ext uri="{FF2B5EF4-FFF2-40B4-BE49-F238E27FC236}">
                <a16:creationId xmlns:a16="http://schemas.microsoft.com/office/drawing/2014/main" id="{94E4BBEB-1DFF-4A8D-912D-241CF4F2837A}"/>
              </a:ext>
            </a:extLst>
          </p:cNvPr>
          <p:cNvSpPr>
            <a:spLocks noChangeArrowheads="1"/>
          </p:cNvSpPr>
          <p:nvPr/>
        </p:nvSpPr>
        <p:spPr bwMode="auto">
          <a:xfrm>
            <a:off x="13" y="1031047"/>
            <a:ext cx="8875630" cy="432000"/>
          </a:xfrm>
          <a:prstGeom prst="rect">
            <a:avLst/>
          </a:prstGeom>
          <a:noFill/>
          <a:ln w="9525">
            <a:noFill/>
            <a:miter lim="800000"/>
            <a:headEnd/>
            <a:tailEnd/>
          </a:ln>
        </p:spPr>
        <p:txBody>
          <a:bodyPr anchor="ctr"/>
          <a:lstStyle/>
          <a:p>
            <a:pPr defTabSz="914400" eaLnBrk="0" fontAlgn="base" hangingPunct="0">
              <a:spcBef>
                <a:spcPct val="0"/>
              </a:spcBef>
              <a:spcAft>
                <a:spcPct val="0"/>
              </a:spcAft>
            </a:pP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二</a:t>
            </a: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與從業人員相關之天然氣事業法條文摘要</a:t>
            </a:r>
            <a:r>
              <a:rPr kumimoji="1" lang="en-US" altLang="zh-TW" sz="2800" b="1" dirty="0">
                <a:solidFill>
                  <a:srgbClr val="00B050"/>
                </a:solidFill>
                <a:latin typeface="微軟正黑體" panose="020B0604030504040204" pitchFamily="34" charset="-120"/>
                <a:ea typeface="微軟正黑體" panose="020B0604030504040204" pitchFamily="34" charset="-120"/>
              </a:rPr>
              <a:t>(2/5)</a:t>
            </a:r>
            <a:endParaRPr kumimoji="1" lang="zh-TW" altLang="en-US" sz="2800" b="1" dirty="0">
              <a:solidFill>
                <a:srgbClr val="00B05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751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55938" y="11139"/>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一、天然氣事業法</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12</a:t>
            </a:fld>
            <a:endParaRPr lang="zh-TW" altLang="en-US" dirty="0"/>
          </a:p>
        </p:txBody>
      </p:sp>
      <p:sp>
        <p:nvSpPr>
          <p:cNvPr id="3" name="文字方塊 2"/>
          <p:cNvSpPr txBox="1"/>
          <p:nvPr/>
        </p:nvSpPr>
        <p:spPr>
          <a:xfrm>
            <a:off x="2865089" y="1756154"/>
            <a:ext cx="6166848" cy="1554272"/>
          </a:xfrm>
          <a:prstGeom prst="rect">
            <a:avLst/>
          </a:prstGeom>
          <a:noFill/>
        </p:spPr>
        <p:txBody>
          <a:bodyPr wrap="square" rtlCol="0">
            <a:spAutoFit/>
          </a:bodyPr>
          <a:lstStyle/>
          <a:p>
            <a:pPr marL="285750" indent="-285750" hangingPunct="0">
              <a:spcAft>
                <a:spcPts val="600"/>
              </a:spcAf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hlinkClick r:id="rId2"/>
              </a:rPr>
              <a:t>第 </a:t>
            </a:r>
            <a:r>
              <a:rPr lang="en-US" altLang="zh-TW" b="1" dirty="0">
                <a:latin typeface="微軟正黑體" panose="020B0604030504040204" pitchFamily="34" charset="-120"/>
                <a:ea typeface="微軟正黑體" panose="020B0604030504040204" pitchFamily="34" charset="-120"/>
                <a:hlinkClick r:id="rId2"/>
              </a:rPr>
              <a:t>18 </a:t>
            </a:r>
            <a:r>
              <a:rPr lang="zh-TW" altLang="en-US" b="1" dirty="0">
                <a:latin typeface="微軟正黑體" panose="020B0604030504040204" pitchFamily="34" charset="-120"/>
                <a:ea typeface="微軟正黑體" panose="020B0604030504040204" pitchFamily="34" charset="-120"/>
                <a:hlinkClick r:id="rId2"/>
              </a:rPr>
              <a:t>條</a:t>
            </a:r>
            <a:r>
              <a:rPr lang="zh-TW" altLang="en-US" b="1" dirty="0">
                <a:latin typeface="微軟正黑體" panose="020B0604030504040204" pitchFamily="34" charset="-120"/>
                <a:ea typeface="微軟正黑體" panose="020B0604030504040204" pitchFamily="34" charset="-120"/>
              </a:rPr>
              <a:t>（供氣之檢查方式及程序）</a:t>
            </a:r>
          </a:p>
          <a:p>
            <a:pPr marL="360363" indent="-273050" fontAlgn="b" hangingPunct="0"/>
            <a:r>
              <a:rPr lang="en-US" altLang="zh-TW" dirty="0">
                <a:latin typeface="微軟正黑體" panose="020B0604030504040204" pitchFamily="34" charset="-120"/>
                <a:ea typeface="微軟正黑體" panose="020B0604030504040204" pitchFamily="34" charset="-120"/>
              </a:rPr>
              <a:t>I   </a:t>
            </a:r>
            <a:r>
              <a:rPr lang="zh-TW" altLang="en-US" dirty="0">
                <a:latin typeface="微軟正黑體" panose="020B0604030504040204" pitchFamily="34" charset="-120"/>
                <a:ea typeface="微軟正黑體" panose="020B0604030504040204" pitchFamily="34" charset="-120"/>
              </a:rPr>
              <a:t>公用天然氣事業於用戶申請供氣時，應</a:t>
            </a:r>
            <a:r>
              <a:rPr lang="zh-TW" altLang="en-US" b="1" dirty="0">
                <a:solidFill>
                  <a:srgbClr val="FF0000"/>
                </a:solidFill>
                <a:latin typeface="微軟正黑體" panose="020B0604030504040204" pitchFamily="34" charset="-120"/>
                <a:ea typeface="微軟正黑體" panose="020B0604030504040204" pitchFamily="34" charset="-120"/>
              </a:rPr>
              <a:t>檢查天然氣計量表以內之管線</a:t>
            </a:r>
            <a:r>
              <a:rPr lang="zh-TW" altLang="en-US" dirty="0">
                <a:latin typeface="微軟正黑體" panose="020B0604030504040204" pitchFamily="34" charset="-120"/>
                <a:ea typeface="微軟正黑體" panose="020B0604030504040204" pitchFamily="34" charset="-120"/>
              </a:rPr>
              <a:t>，確定安全無虞後，始得供氣。</a:t>
            </a:r>
          </a:p>
          <a:p>
            <a:pPr marL="360363" indent="-273050" fontAlgn="b" hangingPunct="0"/>
            <a:r>
              <a:rPr lang="en-US" altLang="zh-TW" dirty="0">
                <a:latin typeface="微軟正黑體" panose="020B0604030504040204" pitchFamily="34" charset="-120"/>
                <a:ea typeface="微軟正黑體" panose="020B0604030504040204" pitchFamily="34" charset="-120"/>
              </a:rPr>
              <a:t>II  </a:t>
            </a:r>
            <a:r>
              <a:rPr lang="zh-TW" altLang="en-US" dirty="0">
                <a:latin typeface="微軟正黑體" panose="020B0604030504040204" pitchFamily="34" charset="-120"/>
                <a:ea typeface="微軟正黑體" panose="020B0604030504040204" pitchFamily="34" charset="-120"/>
              </a:rPr>
              <a:t>公用天然氣事業應訂定前項檢查之方式及程序，報經地方主管機關轉請中央主管機關備查；修正時，亦同。</a:t>
            </a:r>
          </a:p>
        </p:txBody>
      </p:sp>
      <p:sp>
        <p:nvSpPr>
          <p:cNvPr id="7" name="文字方塊 6">
            <a:extLst>
              <a:ext uri="{FF2B5EF4-FFF2-40B4-BE49-F238E27FC236}">
                <a16:creationId xmlns:a16="http://schemas.microsoft.com/office/drawing/2014/main" id="{C4A5926B-E05B-4452-BA41-7555F021CD5F}"/>
              </a:ext>
            </a:extLst>
          </p:cNvPr>
          <p:cNvSpPr txBox="1"/>
          <p:nvPr/>
        </p:nvSpPr>
        <p:spPr>
          <a:xfrm>
            <a:off x="2858652" y="3792991"/>
            <a:ext cx="5843826" cy="2939266"/>
          </a:xfrm>
          <a:prstGeom prst="rect">
            <a:avLst/>
          </a:prstGeom>
          <a:noFill/>
        </p:spPr>
        <p:txBody>
          <a:bodyPr wrap="square" rtlCol="0">
            <a:spAutoFit/>
          </a:bodyPr>
          <a:lstStyle/>
          <a:p>
            <a:pPr marL="285750" indent="-285750" hangingPunct="0">
              <a:spcAft>
                <a:spcPts val="600"/>
              </a:spcAf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hlinkClick r:id="rId3"/>
              </a:rPr>
              <a:t>第 </a:t>
            </a:r>
            <a:r>
              <a:rPr lang="en-US" altLang="zh-TW" b="1" dirty="0">
                <a:latin typeface="微軟正黑體" panose="020B0604030504040204" pitchFamily="34" charset="-120"/>
                <a:ea typeface="微軟正黑體" panose="020B0604030504040204" pitchFamily="34" charset="-120"/>
                <a:hlinkClick r:id="rId3"/>
              </a:rPr>
              <a:t>35 </a:t>
            </a:r>
            <a:r>
              <a:rPr lang="zh-TW" altLang="en-US" b="1" dirty="0">
                <a:latin typeface="微軟正黑體" panose="020B0604030504040204" pitchFamily="34" charset="-120"/>
                <a:ea typeface="微軟正黑體" panose="020B0604030504040204" pitchFamily="34" charset="-120"/>
                <a:hlinkClick r:id="rId3"/>
              </a:rPr>
              <a:t>條</a:t>
            </a:r>
            <a:r>
              <a:rPr lang="zh-TW" altLang="en-US" b="1" dirty="0">
                <a:latin typeface="微軟正黑體" panose="020B0604030504040204" pitchFamily="34" charset="-120"/>
                <a:ea typeface="微軟正黑體" panose="020B0604030504040204" pitchFamily="34" charset="-120"/>
              </a:rPr>
              <a:t>（裝置管線設備費用）</a:t>
            </a:r>
          </a:p>
          <a:p>
            <a:pPr marL="360363" indent="-273050" fontAlgn="b" hangingPunct="0"/>
            <a:r>
              <a:rPr lang="en-US" altLang="zh-TW" dirty="0">
                <a:latin typeface="微軟正黑體" panose="020B0604030504040204" pitchFamily="34" charset="-120"/>
                <a:ea typeface="微軟正黑體" panose="020B0604030504040204" pitchFamily="34" charset="-120"/>
              </a:rPr>
              <a:t>I   </a:t>
            </a:r>
            <a:r>
              <a:rPr lang="zh-TW" altLang="en-US" dirty="0">
                <a:latin typeface="微軟正黑體" panose="020B0604030504040204" pitchFamily="34" charset="-120"/>
                <a:ea typeface="微軟正黑體" panose="020B0604030504040204" pitchFamily="34" charset="-120"/>
              </a:rPr>
              <a:t>公用天然氣事業為家庭、商業及服務業用戶裝置使用天然氣之管線設備，得向用戶收取費用；其收費應依計費準則之規定，報地方主管機關轉請中央主管機關核定。</a:t>
            </a:r>
          </a:p>
          <a:p>
            <a:pPr marL="360363" indent="-273050" fontAlgn="b" hangingPunct="0"/>
            <a:r>
              <a:rPr lang="en-US" altLang="zh-TW" dirty="0">
                <a:latin typeface="微軟正黑體" panose="020B0604030504040204" pitchFamily="34" charset="-120"/>
                <a:ea typeface="微軟正黑體" panose="020B0604030504040204" pitchFamily="34" charset="-120"/>
              </a:rPr>
              <a:t>II  </a:t>
            </a:r>
            <a:r>
              <a:rPr lang="zh-TW" altLang="en-US" dirty="0">
                <a:latin typeface="微軟正黑體" panose="020B0604030504040204" pitchFamily="34" charset="-120"/>
                <a:ea typeface="微軟正黑體" panose="020B0604030504040204" pitchFamily="34" charset="-120"/>
              </a:rPr>
              <a:t>直轄市、縣（市）主管機關應公告合格之天然氣導管承裝業，供用戶自行委託以裝置建物內之管線設備。</a:t>
            </a:r>
          </a:p>
          <a:p>
            <a:pPr marL="360363" indent="-273050" fontAlgn="b" hangingPunct="0"/>
            <a:r>
              <a:rPr lang="en-US" altLang="zh-TW" dirty="0">
                <a:latin typeface="微軟正黑體" panose="020B0604030504040204" pitchFamily="34" charset="-120"/>
                <a:ea typeface="微軟正黑體" panose="020B0604030504040204" pitchFamily="34" charset="-120"/>
              </a:rPr>
              <a:t>III </a:t>
            </a:r>
            <a:r>
              <a:rPr lang="zh-TW" altLang="en-US" dirty="0">
                <a:latin typeface="微軟正黑體" panose="020B0604030504040204" pitchFamily="34" charset="-120"/>
                <a:ea typeface="微軟正黑體" panose="020B0604030504040204" pitchFamily="34" charset="-120"/>
              </a:rPr>
              <a:t>前項天然氣導管承裝業於完成裝置，經報請</a:t>
            </a:r>
            <a:r>
              <a:rPr lang="zh-TW" altLang="en-US" b="1" dirty="0">
                <a:solidFill>
                  <a:srgbClr val="FF0000"/>
                </a:solidFill>
                <a:latin typeface="微軟正黑體" panose="020B0604030504040204" pitchFamily="34" charset="-120"/>
                <a:ea typeface="微軟正黑體" panose="020B0604030504040204" pitchFamily="34" charset="-120"/>
              </a:rPr>
              <a:t>公用天然氣事業進行檢查</a:t>
            </a:r>
            <a:r>
              <a:rPr lang="zh-TW" altLang="en-US" dirty="0">
                <a:latin typeface="微軟正黑體" panose="020B0604030504040204" pitchFamily="34" charset="-120"/>
                <a:ea typeface="微軟正黑體" panose="020B0604030504040204" pitchFamily="34" charset="-120"/>
              </a:rPr>
              <a:t>，並發給合格證明，始得供氣。</a:t>
            </a:r>
          </a:p>
          <a:p>
            <a:pPr marL="273050" indent="-185738" fontAlgn="b" hangingPunct="0"/>
            <a:r>
              <a:rPr lang="en-US" altLang="zh-TW" dirty="0">
                <a:latin typeface="微軟正黑體" panose="020B0604030504040204" pitchFamily="34" charset="-120"/>
                <a:ea typeface="微軟正黑體" panose="020B0604030504040204" pitchFamily="34" charset="-120"/>
              </a:rPr>
              <a:t>IV </a:t>
            </a:r>
            <a:r>
              <a:rPr lang="zh-TW" altLang="en-US" dirty="0">
                <a:latin typeface="微軟正黑體" panose="020B0604030504040204" pitchFamily="34" charset="-120"/>
                <a:ea typeface="微軟正黑體" panose="020B0604030504040204" pitchFamily="34" charset="-120"/>
              </a:rPr>
              <a:t>第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項計費準則，由中央主管機關定之。</a:t>
            </a:r>
          </a:p>
        </p:txBody>
      </p:sp>
      <p:sp>
        <p:nvSpPr>
          <p:cNvPr id="8" name="矩形: 圓角 7">
            <a:extLst>
              <a:ext uri="{FF2B5EF4-FFF2-40B4-BE49-F238E27FC236}">
                <a16:creationId xmlns:a16="http://schemas.microsoft.com/office/drawing/2014/main" id="{5825D356-714C-4967-BEF3-7E0B65F99694}"/>
              </a:ext>
            </a:extLst>
          </p:cNvPr>
          <p:cNvSpPr/>
          <p:nvPr/>
        </p:nvSpPr>
        <p:spPr>
          <a:xfrm>
            <a:off x="548869" y="2425427"/>
            <a:ext cx="1713829" cy="1413550"/>
          </a:xfrm>
          <a:prstGeom prst="roundRect">
            <a:avLst>
              <a:gd name="adj" fmla="val 10000"/>
            </a:avLst>
          </a:prstGeom>
          <a:noFill/>
          <a:ln w="12700" cap="flat" cmpd="sng" algn="ctr">
            <a:solidFill>
              <a:srgbClr val="00B09B"/>
            </a:solidFill>
            <a:prstDash val="solid"/>
            <a:miter lim="800000"/>
          </a:ln>
          <a:effectLst/>
        </p:spPr>
      </p:sp>
      <p:grpSp>
        <p:nvGrpSpPr>
          <p:cNvPr id="9" name="群組 8">
            <a:extLst>
              <a:ext uri="{FF2B5EF4-FFF2-40B4-BE49-F238E27FC236}">
                <a16:creationId xmlns:a16="http://schemas.microsoft.com/office/drawing/2014/main" id="{9F30D04A-EC70-499D-A86D-669219200C4A}"/>
              </a:ext>
            </a:extLst>
          </p:cNvPr>
          <p:cNvGrpSpPr/>
          <p:nvPr/>
        </p:nvGrpSpPr>
        <p:grpSpPr>
          <a:xfrm>
            <a:off x="929720" y="2122524"/>
            <a:ext cx="1523403" cy="605807"/>
            <a:chOff x="7181337" y="723908"/>
            <a:chExt cx="1523403" cy="605807"/>
          </a:xfrm>
        </p:grpSpPr>
        <p:sp>
          <p:nvSpPr>
            <p:cNvPr id="10" name="矩形: 圓角 9">
              <a:extLst>
                <a:ext uri="{FF2B5EF4-FFF2-40B4-BE49-F238E27FC236}">
                  <a16:creationId xmlns:a16="http://schemas.microsoft.com/office/drawing/2014/main" id="{8EF235F8-4508-49B1-A020-D3CDB7A5FD0A}"/>
                </a:ext>
              </a:extLst>
            </p:cNvPr>
            <p:cNvSpPr/>
            <p:nvPr/>
          </p:nvSpPr>
          <p:spPr>
            <a:xfrm>
              <a:off x="7181337" y="723908"/>
              <a:ext cx="1523403" cy="605807"/>
            </a:xfrm>
            <a:prstGeom prst="roundRect">
              <a:avLst>
                <a:gd name="adj" fmla="val 10000"/>
              </a:avLst>
            </a:prstGeom>
            <a:solidFill>
              <a:srgbClr val="00B09B"/>
            </a:solidFill>
            <a:ln w="12700" cap="flat" cmpd="sng" algn="ctr">
              <a:noFill/>
              <a:prstDash val="solid"/>
              <a:miter lim="800000"/>
            </a:ln>
            <a:effectLst/>
          </p:spPr>
        </p:sp>
        <p:sp>
          <p:nvSpPr>
            <p:cNvPr id="11" name="矩形: 圓角 5">
              <a:extLst>
                <a:ext uri="{FF2B5EF4-FFF2-40B4-BE49-F238E27FC236}">
                  <a16:creationId xmlns:a16="http://schemas.microsoft.com/office/drawing/2014/main" id="{1A5A2D07-3EB0-4A8A-98F9-4CD08CD98020}"/>
                </a:ext>
              </a:extLst>
            </p:cNvPr>
            <p:cNvSpPr txBox="1"/>
            <p:nvPr/>
          </p:nvSpPr>
          <p:spPr>
            <a:xfrm>
              <a:off x="7199080" y="741651"/>
              <a:ext cx="1487917" cy="570321"/>
            </a:xfrm>
            <a:prstGeom prst="rect">
              <a:avLst/>
            </a:prstGeom>
            <a:noFill/>
            <a:ln>
              <a:noFill/>
            </a:ln>
            <a:effectLst/>
          </p:spPr>
          <p:txBody>
            <a:bodyPr spcFirstLastPara="0" vert="horz" wrap="square" lIns="22860" tIns="15240" rIns="2286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zh-TW" altLang="en-US" sz="2000" b="1" dirty="0">
                  <a:solidFill>
                    <a:sysClr val="window" lastClr="FFFFFF"/>
                  </a:solidFill>
                  <a:latin typeface="微軟正黑體" panose="020B0604030504040204" pitchFamily="34" charset="-120"/>
                  <a:ea typeface="微軟正黑體" panose="020B0604030504040204" pitchFamily="34" charset="-120"/>
                </a:rPr>
                <a:t>通氣前檢查</a:t>
              </a:r>
              <a:endParaRPr lang="en-US" sz="2000" b="1" dirty="0">
                <a:solidFill>
                  <a:sysClr val="window" lastClr="FFFFFF"/>
                </a:solidFill>
                <a:latin typeface="微軟正黑體" panose="020B0604030504040204" pitchFamily="34" charset="-120"/>
                <a:ea typeface="微軟正黑體" panose="020B0604030504040204" pitchFamily="34" charset="-120"/>
              </a:endParaRPr>
            </a:p>
          </p:txBody>
        </p:sp>
      </p:grpSp>
      <p:sp>
        <p:nvSpPr>
          <p:cNvPr id="12" name="圖案 11">
            <a:extLst>
              <a:ext uri="{FF2B5EF4-FFF2-40B4-BE49-F238E27FC236}">
                <a16:creationId xmlns:a16="http://schemas.microsoft.com/office/drawing/2014/main" id="{2ECD464F-43F9-4222-85D2-F44C6EA0902B}"/>
              </a:ext>
            </a:extLst>
          </p:cNvPr>
          <p:cNvSpPr/>
          <p:nvPr/>
        </p:nvSpPr>
        <p:spPr>
          <a:xfrm rot="20661881" flipV="1">
            <a:off x="1337186" y="1636805"/>
            <a:ext cx="1886510" cy="1984673"/>
          </a:xfrm>
          <a:prstGeom prst="leftCircularArrow">
            <a:avLst>
              <a:gd name="adj1" fmla="val 3773"/>
              <a:gd name="adj2" fmla="val 471256"/>
              <a:gd name="adj3" fmla="val 2246767"/>
              <a:gd name="adj4" fmla="val 8121194"/>
              <a:gd name="adj5" fmla="val 4402"/>
            </a:avLst>
          </a:prstGeom>
          <a:solidFill>
            <a:srgbClr val="00ACA8"/>
          </a:solidFill>
          <a:ln>
            <a:noFill/>
          </a:ln>
          <a:effectLst/>
        </p:spPr>
      </p:sp>
      <p:sp>
        <p:nvSpPr>
          <p:cNvPr id="13" name="圖案 12">
            <a:extLst>
              <a:ext uri="{FF2B5EF4-FFF2-40B4-BE49-F238E27FC236}">
                <a16:creationId xmlns:a16="http://schemas.microsoft.com/office/drawing/2014/main" id="{6F194B88-9F31-4EA4-82F2-F1E64E7E0F7F}"/>
              </a:ext>
            </a:extLst>
          </p:cNvPr>
          <p:cNvSpPr/>
          <p:nvPr/>
        </p:nvSpPr>
        <p:spPr>
          <a:xfrm rot="1089386">
            <a:off x="1299171" y="2863113"/>
            <a:ext cx="1886510" cy="1442309"/>
          </a:xfrm>
          <a:prstGeom prst="leftCircularArrow">
            <a:avLst>
              <a:gd name="adj1" fmla="val 3773"/>
              <a:gd name="adj2" fmla="val 471256"/>
              <a:gd name="adj3" fmla="val 2246767"/>
              <a:gd name="adj4" fmla="val 8573214"/>
              <a:gd name="adj5" fmla="val 4402"/>
            </a:avLst>
          </a:prstGeom>
          <a:solidFill>
            <a:srgbClr val="00ACA8"/>
          </a:solidFill>
          <a:ln>
            <a:noFill/>
          </a:ln>
          <a:effectLst/>
        </p:spPr>
      </p:sp>
      <p:sp>
        <p:nvSpPr>
          <p:cNvPr id="14" name="Freeform 29">
            <a:extLst>
              <a:ext uri="{FF2B5EF4-FFF2-40B4-BE49-F238E27FC236}">
                <a16:creationId xmlns:a16="http://schemas.microsoft.com/office/drawing/2014/main" id="{2A3AFD3D-2491-43AC-BDAD-485C000C4516}"/>
              </a:ext>
            </a:extLst>
          </p:cNvPr>
          <p:cNvSpPr>
            <a:spLocks noEditPoints="1"/>
          </p:cNvSpPr>
          <p:nvPr/>
        </p:nvSpPr>
        <p:spPr bwMode="auto">
          <a:xfrm>
            <a:off x="1048161" y="2893207"/>
            <a:ext cx="777333" cy="7328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rgbClr val="00ACA8"/>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15" name="矩形 2">
            <a:extLst>
              <a:ext uri="{FF2B5EF4-FFF2-40B4-BE49-F238E27FC236}">
                <a16:creationId xmlns:a16="http://schemas.microsoft.com/office/drawing/2014/main" id="{94E4BBEB-1DFF-4A8D-912D-241CF4F2837A}"/>
              </a:ext>
            </a:extLst>
          </p:cNvPr>
          <p:cNvSpPr>
            <a:spLocks noChangeArrowheads="1"/>
          </p:cNvSpPr>
          <p:nvPr/>
        </p:nvSpPr>
        <p:spPr bwMode="auto">
          <a:xfrm>
            <a:off x="13" y="1031047"/>
            <a:ext cx="8875630" cy="432000"/>
          </a:xfrm>
          <a:prstGeom prst="rect">
            <a:avLst/>
          </a:prstGeom>
          <a:noFill/>
          <a:ln w="9525">
            <a:noFill/>
            <a:miter lim="800000"/>
            <a:headEnd/>
            <a:tailEnd/>
          </a:ln>
        </p:spPr>
        <p:txBody>
          <a:bodyPr anchor="ctr"/>
          <a:lstStyle/>
          <a:p>
            <a:pPr defTabSz="914400" eaLnBrk="0" fontAlgn="base" hangingPunct="0">
              <a:spcBef>
                <a:spcPct val="0"/>
              </a:spcBef>
              <a:spcAft>
                <a:spcPct val="0"/>
              </a:spcAft>
            </a:pP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二</a:t>
            </a: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與從業人員相關之天然氣事業法條文摘要</a:t>
            </a:r>
            <a:r>
              <a:rPr kumimoji="1" lang="en-US" altLang="zh-TW" sz="2800" b="1" dirty="0">
                <a:solidFill>
                  <a:srgbClr val="00B050"/>
                </a:solidFill>
                <a:latin typeface="微軟正黑體" panose="020B0604030504040204" pitchFamily="34" charset="-120"/>
                <a:ea typeface="微軟正黑體" panose="020B0604030504040204" pitchFamily="34" charset="-120"/>
              </a:rPr>
              <a:t>(3/5)</a:t>
            </a:r>
            <a:endParaRPr kumimoji="1" lang="zh-TW" altLang="en-US" sz="2800" b="1" dirty="0">
              <a:solidFill>
                <a:srgbClr val="00B05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7653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一、天然氣事業法</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13</a:t>
            </a:fld>
            <a:endParaRPr lang="zh-TW" altLang="en-US" dirty="0"/>
          </a:p>
        </p:txBody>
      </p:sp>
      <p:sp>
        <p:nvSpPr>
          <p:cNvPr id="6" name="矩形: 圓角 5">
            <a:extLst>
              <a:ext uri="{FF2B5EF4-FFF2-40B4-BE49-F238E27FC236}">
                <a16:creationId xmlns:a16="http://schemas.microsoft.com/office/drawing/2014/main" id="{E8EC92CE-694B-4B3D-AE24-8BB18BE5DCE2}"/>
              </a:ext>
            </a:extLst>
          </p:cNvPr>
          <p:cNvSpPr/>
          <p:nvPr/>
        </p:nvSpPr>
        <p:spPr>
          <a:xfrm>
            <a:off x="584150" y="2140078"/>
            <a:ext cx="1713829" cy="1413550"/>
          </a:xfrm>
          <a:prstGeom prst="roundRect">
            <a:avLst>
              <a:gd name="adj" fmla="val 10000"/>
            </a:avLst>
          </a:prstGeom>
          <a:noFill/>
          <a:ln w="12700" cap="flat" cmpd="sng" algn="ctr">
            <a:solidFill>
              <a:srgbClr val="CC0066"/>
            </a:solidFill>
            <a:prstDash val="solid"/>
            <a:miter lim="800000"/>
          </a:ln>
          <a:effectLst/>
        </p:spPr>
      </p:sp>
      <p:grpSp>
        <p:nvGrpSpPr>
          <p:cNvPr id="8" name="群組 7">
            <a:extLst>
              <a:ext uri="{FF2B5EF4-FFF2-40B4-BE49-F238E27FC236}">
                <a16:creationId xmlns:a16="http://schemas.microsoft.com/office/drawing/2014/main" id="{BA1BFDDD-3C7B-4236-918F-6EAC0D072746}"/>
              </a:ext>
            </a:extLst>
          </p:cNvPr>
          <p:cNvGrpSpPr/>
          <p:nvPr/>
        </p:nvGrpSpPr>
        <p:grpSpPr>
          <a:xfrm>
            <a:off x="965001" y="3250725"/>
            <a:ext cx="1523403" cy="605807"/>
            <a:chOff x="382033" y="2137458"/>
            <a:chExt cx="1523403" cy="605807"/>
          </a:xfrm>
          <a:solidFill>
            <a:srgbClr val="CC0066"/>
          </a:solidFill>
        </p:grpSpPr>
        <p:sp>
          <p:nvSpPr>
            <p:cNvPr id="9" name="矩形: 圓角 8">
              <a:extLst>
                <a:ext uri="{FF2B5EF4-FFF2-40B4-BE49-F238E27FC236}">
                  <a16:creationId xmlns:a16="http://schemas.microsoft.com/office/drawing/2014/main" id="{137DAEE0-1947-4A9A-A55F-6812D2199A72}"/>
                </a:ext>
              </a:extLst>
            </p:cNvPr>
            <p:cNvSpPr/>
            <p:nvPr/>
          </p:nvSpPr>
          <p:spPr>
            <a:xfrm>
              <a:off x="382033" y="2137458"/>
              <a:ext cx="1523403" cy="605807"/>
            </a:xfrm>
            <a:prstGeom prst="roundRect">
              <a:avLst>
                <a:gd name="adj" fmla="val 10000"/>
              </a:avLst>
            </a:prstGeom>
            <a:grpFill/>
            <a:ln w="12700" cap="flat" cmpd="sng" algn="ctr">
              <a:noFill/>
              <a:prstDash val="solid"/>
              <a:miter lim="800000"/>
            </a:ln>
            <a:effectLst/>
          </p:spPr>
        </p:sp>
        <p:sp>
          <p:nvSpPr>
            <p:cNvPr id="10" name="矩形: 圓角 6">
              <a:extLst>
                <a:ext uri="{FF2B5EF4-FFF2-40B4-BE49-F238E27FC236}">
                  <a16:creationId xmlns:a16="http://schemas.microsoft.com/office/drawing/2014/main" id="{C76E02D1-AE82-4210-BB8E-C261A8B8F287}"/>
                </a:ext>
              </a:extLst>
            </p:cNvPr>
            <p:cNvSpPr txBox="1"/>
            <p:nvPr/>
          </p:nvSpPr>
          <p:spPr>
            <a:xfrm>
              <a:off x="399776" y="2155201"/>
              <a:ext cx="1487917" cy="570321"/>
            </a:xfrm>
            <a:prstGeom prst="rect">
              <a:avLst/>
            </a:prstGeom>
            <a:grpFill/>
            <a:ln>
              <a:noFill/>
            </a:ln>
            <a:effectLst/>
          </p:spPr>
          <p:txBody>
            <a:bodyPr spcFirstLastPara="0" vert="horz" wrap="square" lIns="22860" tIns="15240" rIns="2286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zh-TW" altLang="en-US" sz="2000" b="1" dirty="0">
                  <a:solidFill>
                    <a:sysClr val="window" lastClr="FFFFFF"/>
                  </a:solidFill>
                  <a:latin typeface="微軟正黑體" panose="020B0604030504040204" pitchFamily="34" charset="-120"/>
                  <a:ea typeface="微軟正黑體" panose="020B0604030504040204" pitchFamily="34" charset="-120"/>
                </a:rPr>
                <a:t>定期檢查</a:t>
              </a:r>
              <a:endParaRPr lang="en-US" sz="2000" b="1" dirty="0">
                <a:solidFill>
                  <a:sysClr val="window" lastClr="FFFFFF"/>
                </a:solidFill>
                <a:latin typeface="微軟正黑體" panose="020B0604030504040204" pitchFamily="34" charset="-120"/>
                <a:ea typeface="微軟正黑體" panose="020B0604030504040204" pitchFamily="34" charset="-120"/>
              </a:endParaRPr>
            </a:p>
          </p:txBody>
        </p:sp>
      </p:grpSp>
      <p:sp>
        <p:nvSpPr>
          <p:cNvPr id="12" name="文字方塊 11">
            <a:extLst>
              <a:ext uri="{FF2B5EF4-FFF2-40B4-BE49-F238E27FC236}">
                <a16:creationId xmlns:a16="http://schemas.microsoft.com/office/drawing/2014/main" id="{2CBF594E-0BBF-4953-9C23-C2E6A10D7DE0}"/>
              </a:ext>
            </a:extLst>
          </p:cNvPr>
          <p:cNvSpPr txBox="1"/>
          <p:nvPr/>
        </p:nvSpPr>
        <p:spPr>
          <a:xfrm>
            <a:off x="2899884" y="1523522"/>
            <a:ext cx="6079509" cy="5113964"/>
          </a:xfrm>
          <a:prstGeom prst="rect">
            <a:avLst/>
          </a:prstGeom>
          <a:noFill/>
        </p:spPr>
        <p:txBody>
          <a:bodyPr wrap="square" rtlCol="0">
            <a:spAutoFit/>
          </a:bodyPr>
          <a:lstStyle/>
          <a:p>
            <a:pPr marL="285750" indent="-285750" hangingPunct="0">
              <a:lnSpc>
                <a:spcPts val="2600"/>
              </a:lnSpc>
              <a:spcAft>
                <a:spcPts val="600"/>
              </a:spcAf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hlinkClick r:id="rId2"/>
              </a:rPr>
              <a:t>第 </a:t>
            </a:r>
            <a:r>
              <a:rPr lang="en-US" altLang="zh-TW" b="1" dirty="0">
                <a:latin typeface="微軟正黑體" panose="020B0604030504040204" pitchFamily="34" charset="-120"/>
                <a:ea typeface="微軟正黑體" panose="020B0604030504040204" pitchFamily="34" charset="-120"/>
                <a:hlinkClick r:id="rId2"/>
              </a:rPr>
              <a:t>48 </a:t>
            </a:r>
            <a:r>
              <a:rPr lang="zh-TW" altLang="en-US" b="1" dirty="0">
                <a:latin typeface="微軟正黑體" panose="020B0604030504040204" pitchFamily="34" charset="-120"/>
                <a:ea typeface="微軟正黑體" panose="020B0604030504040204" pitchFamily="34" charset="-120"/>
                <a:hlinkClick r:id="rId2"/>
              </a:rPr>
              <a:t>條</a:t>
            </a:r>
            <a:r>
              <a:rPr lang="zh-TW" altLang="en-US" b="1" dirty="0">
                <a:latin typeface="微軟正黑體" panose="020B0604030504040204" pitchFamily="34" charset="-120"/>
                <a:ea typeface="微軟正黑體" panose="020B0604030504040204" pitchFamily="34" charset="-120"/>
              </a:rPr>
              <a:t>（公用天然氣事業之定期檢查）</a:t>
            </a: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I    </a:t>
            </a:r>
            <a:r>
              <a:rPr lang="zh-TW" altLang="en-US" dirty="0">
                <a:latin typeface="微軟正黑體" panose="020B0604030504040204" pitchFamily="34" charset="-120"/>
                <a:ea typeface="微軟正黑體" panose="020B0604030504040204" pitchFamily="34" charset="-120"/>
              </a:rPr>
              <a:t>公用天然氣事業應</a:t>
            </a:r>
            <a:r>
              <a:rPr lang="zh-TW" altLang="en-US" b="1" dirty="0">
                <a:solidFill>
                  <a:srgbClr val="FF0000"/>
                </a:solidFill>
                <a:latin typeface="微軟正黑體" panose="020B0604030504040204" pitchFamily="34" charset="-120"/>
                <a:ea typeface="微軟正黑體" panose="020B0604030504040204" pitchFamily="34" charset="-120"/>
              </a:rPr>
              <a:t>定期檢查家庭、商業及服務業用戶之管線</a:t>
            </a:r>
            <a:r>
              <a:rPr lang="zh-TW" altLang="en-US" dirty="0">
                <a:latin typeface="微軟正黑體" panose="020B0604030504040204" pitchFamily="34" charset="-120"/>
                <a:ea typeface="微軟正黑體" panose="020B0604030504040204" pitchFamily="34" charset="-120"/>
              </a:rPr>
              <a:t>，並記載其結果；如不合規定，應通知用戶限期改善；其經用戶請求檢查者，亦同。</a:t>
            </a:r>
            <a:endParaRPr lang="en-US" altLang="zh-TW" dirty="0">
              <a:latin typeface="微軟正黑體" panose="020B0604030504040204" pitchFamily="34" charset="-120"/>
              <a:ea typeface="微軟正黑體" panose="020B0604030504040204" pitchFamily="34" charset="-120"/>
            </a:endParaRP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II   </a:t>
            </a:r>
            <a:r>
              <a:rPr lang="zh-TW" altLang="en-US" dirty="0">
                <a:latin typeface="微軟正黑體" panose="020B0604030504040204" pitchFamily="34" charset="-120"/>
                <a:ea typeface="微軟正黑體" panose="020B0604030504040204" pitchFamily="34" charset="-120"/>
              </a:rPr>
              <a:t>用戶拒絕檢查，若事業認定有供氣安全之虞時，經地方主管機關同意，可會同相關機關人員進行強制檢查。</a:t>
            </a:r>
            <a:endParaRPr lang="en-US" altLang="zh-TW" dirty="0">
              <a:latin typeface="微軟正黑體" panose="020B0604030504040204" pitchFamily="34" charset="-120"/>
              <a:ea typeface="微軟正黑體" panose="020B0604030504040204" pitchFamily="34" charset="-120"/>
            </a:endParaRP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III  </a:t>
            </a:r>
            <a:r>
              <a:rPr lang="zh-TW" altLang="en-US" dirty="0">
                <a:latin typeface="微軟正黑體" panose="020B0604030504040204" pitchFamily="34" charset="-120"/>
                <a:ea typeface="微軟正黑體" panose="020B0604030504040204" pitchFamily="34" charset="-120"/>
              </a:rPr>
              <a:t>非公用天然氣事業不得從事第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項之檢查。但</a:t>
            </a:r>
            <a:r>
              <a:rPr lang="zh-TW" altLang="en-US" b="1" dirty="0">
                <a:solidFill>
                  <a:srgbClr val="FF0000"/>
                </a:solidFill>
                <a:latin typeface="微軟正黑體" panose="020B0604030504040204" pitchFamily="34" charset="-120"/>
                <a:ea typeface="微軟正黑體" panose="020B0604030504040204" pitchFamily="34" charset="-120"/>
              </a:rPr>
              <a:t>公用天然氣事業得委託公用天然氣導管承裝業辦理</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IV </a:t>
            </a:r>
            <a:r>
              <a:rPr lang="zh-TW" altLang="en-US" dirty="0">
                <a:latin typeface="微軟正黑體" panose="020B0604030504040204" pitchFamily="34" charset="-120"/>
                <a:ea typeface="微軟正黑體" panose="020B0604030504040204" pitchFamily="34" charset="-120"/>
              </a:rPr>
              <a:t>第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項檢查人員及前項受委託辦理檢查之人員，於進行檢查相關業務時，應</a:t>
            </a:r>
            <a:r>
              <a:rPr lang="zh-TW" altLang="en-US" b="1" dirty="0">
                <a:solidFill>
                  <a:srgbClr val="FF0000"/>
                </a:solidFill>
                <a:latin typeface="微軟正黑體" panose="020B0604030504040204" pitchFamily="34" charset="-120"/>
                <a:ea typeface="微軟正黑體" panose="020B0604030504040204" pitchFamily="34" charset="-120"/>
              </a:rPr>
              <a:t>主動出示身分證明文件</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V  </a:t>
            </a:r>
            <a:r>
              <a:rPr lang="zh-TW" altLang="en-US" dirty="0">
                <a:latin typeface="微軟正黑體" panose="020B0604030504040204" pitchFamily="34" charset="-120"/>
                <a:ea typeface="微軟正黑體" panose="020B0604030504040204" pitchFamily="34" charset="-120"/>
              </a:rPr>
              <a:t>第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項定期檢查之相關事項，應報地方主管機關轉請中央主管機關核定後，載明於營業章程。但家庭用戶之定期檢查，不得另行收費。</a:t>
            </a:r>
            <a:endParaRPr lang="en-US" altLang="zh-TW" dirty="0">
              <a:latin typeface="微軟正黑體" panose="020B0604030504040204" pitchFamily="34" charset="-120"/>
              <a:ea typeface="微軟正黑體" panose="020B0604030504040204" pitchFamily="34" charset="-120"/>
            </a:endParaRP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VI </a:t>
            </a:r>
            <a:r>
              <a:rPr lang="zh-TW" altLang="en-US" dirty="0">
                <a:latin typeface="微軟正黑體" panose="020B0604030504040204" pitchFamily="34" charset="-120"/>
                <a:ea typeface="微軟正黑體" panose="020B0604030504040204" pitchFamily="34" charset="-120"/>
              </a:rPr>
              <a:t>公用天然氣事業從事第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項之檢查時，</a:t>
            </a:r>
            <a:r>
              <a:rPr lang="zh-TW" altLang="en-US" b="1" dirty="0">
                <a:solidFill>
                  <a:srgbClr val="FF0000"/>
                </a:solidFill>
                <a:latin typeface="微軟正黑體" panose="020B0604030504040204" pitchFamily="34" charset="-120"/>
                <a:ea typeface="微軟正黑體" panose="020B0604030504040204" pitchFamily="34" charset="-120"/>
              </a:rPr>
              <a:t>不得有推廣、銷售商品之行為</a:t>
            </a:r>
            <a:r>
              <a:rPr lang="zh-TW" altLang="en-US" dirty="0">
                <a:latin typeface="微軟正黑體" panose="020B0604030504040204" pitchFamily="34" charset="-120"/>
                <a:ea typeface="微軟正黑體" panose="020B0604030504040204" pitchFamily="34" charset="-120"/>
              </a:rPr>
              <a:t>。</a:t>
            </a:r>
          </a:p>
        </p:txBody>
      </p:sp>
      <p:sp>
        <p:nvSpPr>
          <p:cNvPr id="13" name="Freeform 18">
            <a:extLst>
              <a:ext uri="{FF2B5EF4-FFF2-40B4-BE49-F238E27FC236}">
                <a16:creationId xmlns:a16="http://schemas.microsoft.com/office/drawing/2014/main" id="{831AE2C3-D547-4055-AD57-A86E30594E72}"/>
              </a:ext>
            </a:extLst>
          </p:cNvPr>
          <p:cNvSpPr>
            <a:spLocks noEditPoints="1"/>
          </p:cNvSpPr>
          <p:nvPr/>
        </p:nvSpPr>
        <p:spPr bwMode="auto">
          <a:xfrm>
            <a:off x="1177979" y="2417831"/>
            <a:ext cx="736935" cy="67393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solidFill>
            <a:srgbClr val="CC0066"/>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圖案 13">
            <a:extLst>
              <a:ext uri="{FF2B5EF4-FFF2-40B4-BE49-F238E27FC236}">
                <a16:creationId xmlns:a16="http://schemas.microsoft.com/office/drawing/2014/main" id="{07AF9A51-E901-4BFA-AF6F-2827ADD372C3}"/>
              </a:ext>
            </a:extLst>
          </p:cNvPr>
          <p:cNvSpPr/>
          <p:nvPr/>
        </p:nvSpPr>
        <p:spPr>
          <a:xfrm rot="20292669" flipV="1">
            <a:off x="1299012" y="1602074"/>
            <a:ext cx="2015678" cy="1931617"/>
          </a:xfrm>
          <a:prstGeom prst="leftCircularArrow">
            <a:avLst>
              <a:gd name="adj1" fmla="val 3773"/>
              <a:gd name="adj2" fmla="val 471256"/>
              <a:gd name="adj3" fmla="val 2246767"/>
              <a:gd name="adj4" fmla="val 7912641"/>
              <a:gd name="adj5" fmla="val 4402"/>
            </a:avLst>
          </a:prstGeom>
          <a:solidFill>
            <a:srgbClr val="CC0066"/>
          </a:solidFill>
          <a:ln>
            <a:noFill/>
          </a:ln>
          <a:effectLst/>
        </p:spPr>
      </p:sp>
      <p:sp>
        <p:nvSpPr>
          <p:cNvPr id="15" name="矩形 2">
            <a:extLst>
              <a:ext uri="{FF2B5EF4-FFF2-40B4-BE49-F238E27FC236}">
                <a16:creationId xmlns:a16="http://schemas.microsoft.com/office/drawing/2014/main" id="{94E4BBEB-1DFF-4A8D-912D-241CF4F2837A}"/>
              </a:ext>
            </a:extLst>
          </p:cNvPr>
          <p:cNvSpPr>
            <a:spLocks noChangeArrowheads="1"/>
          </p:cNvSpPr>
          <p:nvPr/>
        </p:nvSpPr>
        <p:spPr bwMode="auto">
          <a:xfrm>
            <a:off x="13" y="1031047"/>
            <a:ext cx="8875630" cy="432000"/>
          </a:xfrm>
          <a:prstGeom prst="rect">
            <a:avLst/>
          </a:prstGeom>
          <a:noFill/>
          <a:ln w="9525">
            <a:noFill/>
            <a:miter lim="800000"/>
            <a:headEnd/>
            <a:tailEnd/>
          </a:ln>
        </p:spPr>
        <p:txBody>
          <a:bodyPr anchor="ctr"/>
          <a:lstStyle/>
          <a:p>
            <a:pPr defTabSz="914400" eaLnBrk="0" fontAlgn="base" hangingPunct="0">
              <a:spcBef>
                <a:spcPct val="0"/>
              </a:spcBef>
              <a:spcAft>
                <a:spcPct val="0"/>
              </a:spcAft>
            </a:pP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二</a:t>
            </a: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與從業人員相關之天然氣事業法條文摘要</a:t>
            </a:r>
            <a:r>
              <a:rPr kumimoji="1" lang="en-US" altLang="zh-TW" sz="2800" b="1" dirty="0">
                <a:solidFill>
                  <a:srgbClr val="00B050"/>
                </a:solidFill>
                <a:latin typeface="微軟正黑體" panose="020B0604030504040204" pitchFamily="34" charset="-120"/>
                <a:ea typeface="微軟正黑體" panose="020B0604030504040204" pitchFamily="34" charset="-120"/>
              </a:rPr>
              <a:t>(4/5)</a:t>
            </a:r>
            <a:endParaRPr kumimoji="1" lang="zh-TW" altLang="en-US" sz="2800" b="1" dirty="0">
              <a:solidFill>
                <a:srgbClr val="00B05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953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一、天然氣事業法</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14</a:t>
            </a:fld>
            <a:endParaRPr lang="zh-TW" altLang="en-US" dirty="0"/>
          </a:p>
        </p:txBody>
      </p:sp>
      <p:sp>
        <p:nvSpPr>
          <p:cNvPr id="3" name="文字方塊 2"/>
          <p:cNvSpPr txBox="1"/>
          <p:nvPr/>
        </p:nvSpPr>
        <p:spPr>
          <a:xfrm>
            <a:off x="2869255" y="1651104"/>
            <a:ext cx="6153975" cy="4190634"/>
          </a:xfrm>
          <a:prstGeom prst="rect">
            <a:avLst/>
          </a:prstGeom>
          <a:noFill/>
        </p:spPr>
        <p:txBody>
          <a:bodyPr wrap="square" rtlCol="0">
            <a:spAutoFit/>
          </a:bodyPr>
          <a:lstStyle/>
          <a:p>
            <a:pPr marL="285750" indent="-285750" hangingPunct="0">
              <a:lnSpc>
                <a:spcPts val="2600"/>
              </a:lnSpc>
              <a:spcAft>
                <a:spcPts val="600"/>
              </a:spcAf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hlinkClick r:id="rId2"/>
              </a:rPr>
              <a:t>第 </a:t>
            </a:r>
            <a:r>
              <a:rPr lang="en-US" altLang="zh-TW" b="1" dirty="0">
                <a:latin typeface="微軟正黑體" panose="020B0604030504040204" pitchFamily="34" charset="-120"/>
                <a:ea typeface="微軟正黑體" panose="020B0604030504040204" pitchFamily="34" charset="-120"/>
                <a:hlinkClick r:id="rId2"/>
              </a:rPr>
              <a:t>49 </a:t>
            </a:r>
            <a:r>
              <a:rPr lang="zh-TW" altLang="en-US" b="1" dirty="0">
                <a:latin typeface="微軟正黑體" panose="020B0604030504040204" pitchFamily="34" charset="-120"/>
                <a:ea typeface="微軟正黑體" panose="020B0604030504040204" pitchFamily="34" charset="-120"/>
                <a:hlinkClick r:id="rId2"/>
              </a:rPr>
              <a:t>條</a:t>
            </a:r>
            <a:r>
              <a:rPr lang="zh-TW" altLang="en-US" b="1" dirty="0">
                <a:latin typeface="微軟正黑體" panose="020B0604030504040204" pitchFamily="34" charset="-120"/>
                <a:ea typeface="微軟正黑體" panose="020B0604030504040204" pitchFamily="34" charset="-120"/>
              </a:rPr>
              <a:t>（天然氣事業之定期檢查）</a:t>
            </a: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I   </a:t>
            </a:r>
            <a:r>
              <a:rPr lang="zh-TW" altLang="en-US" dirty="0">
                <a:latin typeface="微軟正黑體" panose="020B0604030504040204" pitchFamily="34" charset="-120"/>
                <a:ea typeface="微軟正黑體" panose="020B0604030504040204" pitchFamily="34" charset="-120"/>
              </a:rPr>
              <a:t>天然氣事業應</a:t>
            </a:r>
            <a:r>
              <a:rPr lang="zh-TW" altLang="en-US" b="1" dirty="0">
                <a:solidFill>
                  <a:srgbClr val="FF0000"/>
                </a:solidFill>
                <a:latin typeface="微軟正黑體" panose="020B0604030504040204" pitchFamily="34" charset="-120"/>
                <a:ea typeface="微軟正黑體" panose="020B0604030504040204" pitchFamily="34" charset="-120"/>
              </a:rPr>
              <a:t>定期檢查工業、電業、汽電共生系統或運輸用戶自設之輸氣管線</a:t>
            </a:r>
            <a:r>
              <a:rPr lang="zh-TW" altLang="en-US" dirty="0">
                <a:latin typeface="微軟正黑體" panose="020B0604030504040204" pitchFamily="34" charset="-120"/>
                <a:ea typeface="微軟正黑體" panose="020B0604030504040204" pitchFamily="34" charset="-120"/>
              </a:rPr>
              <a:t>，並記載其結果；如不合規定，應通知用戶限期改善。</a:t>
            </a: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II  </a:t>
            </a:r>
            <a:r>
              <a:rPr lang="zh-TW" altLang="en-US" dirty="0">
                <a:latin typeface="微軟正黑體" panose="020B0604030504040204" pitchFamily="34" charset="-120"/>
                <a:ea typeface="微軟正黑體" panose="020B0604030504040204" pitchFamily="34" charset="-120"/>
              </a:rPr>
              <a:t>前項定期檢查之項目、期限、費用計算方式及作業方式，應報地方主管機關轉請中央主管機關核定。</a:t>
            </a:r>
            <a:endParaRPr lang="en-US" altLang="zh-TW" dirty="0">
              <a:latin typeface="微軟正黑體" panose="020B0604030504040204" pitchFamily="34" charset="-120"/>
              <a:ea typeface="微軟正黑體" panose="020B0604030504040204" pitchFamily="34" charset="-120"/>
            </a:endParaRPr>
          </a:p>
          <a:p>
            <a:pPr fontAlgn="b" hangingPunct="0">
              <a:lnSpc>
                <a:spcPts val="2600"/>
              </a:lnSpc>
            </a:pPr>
            <a:endParaRPr lang="zh-TW" altLang="en-US" dirty="0">
              <a:latin typeface="微軟正黑體" panose="020B0604030504040204" pitchFamily="34" charset="-120"/>
              <a:ea typeface="微軟正黑體" panose="020B0604030504040204" pitchFamily="34" charset="-120"/>
            </a:endParaRPr>
          </a:p>
          <a:p>
            <a:pPr marL="285750" indent="-285750" hangingPunct="0">
              <a:lnSpc>
                <a:spcPts val="2600"/>
              </a:lnSpc>
              <a:spcAft>
                <a:spcPts val="600"/>
              </a:spcAft>
              <a:buFont typeface="Wingdings" panose="05000000000000000000" pitchFamily="2" charset="2"/>
              <a:buChar char="Ø"/>
            </a:pPr>
            <a:r>
              <a:rPr lang="zh-TW" altLang="en-US" b="1" dirty="0">
                <a:latin typeface="微軟正黑體" panose="020B0604030504040204" pitchFamily="34" charset="-120"/>
                <a:ea typeface="微軟正黑體" panose="020B0604030504040204" pitchFamily="34" charset="-120"/>
                <a:hlinkClick r:id="rId3"/>
              </a:rPr>
              <a:t>第 </a:t>
            </a:r>
            <a:r>
              <a:rPr lang="en-US" altLang="zh-TW" b="1" dirty="0">
                <a:latin typeface="微軟正黑體" panose="020B0604030504040204" pitchFamily="34" charset="-120"/>
                <a:ea typeface="微軟正黑體" panose="020B0604030504040204" pitchFamily="34" charset="-120"/>
                <a:hlinkClick r:id="rId3"/>
              </a:rPr>
              <a:t>50 </a:t>
            </a:r>
            <a:r>
              <a:rPr lang="zh-TW" altLang="en-US" b="1" dirty="0">
                <a:latin typeface="微軟正黑體" panose="020B0604030504040204" pitchFamily="34" charset="-120"/>
                <a:ea typeface="微軟正黑體" panose="020B0604030504040204" pitchFamily="34" charset="-120"/>
                <a:hlinkClick r:id="rId3"/>
              </a:rPr>
              <a:t>條</a:t>
            </a:r>
            <a:r>
              <a:rPr lang="zh-TW" altLang="en-US" b="1" dirty="0">
                <a:latin typeface="微軟正黑體" panose="020B0604030504040204" pitchFamily="34" charset="-120"/>
                <a:ea typeface="微軟正黑體" panose="020B0604030504040204" pitchFamily="34" charset="-120"/>
              </a:rPr>
              <a:t>（輸儲設備定期檢查）</a:t>
            </a: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I    </a:t>
            </a:r>
            <a:r>
              <a:rPr lang="zh-TW" altLang="en-US" dirty="0">
                <a:latin typeface="微軟正黑體" panose="020B0604030504040204" pitchFamily="34" charset="-120"/>
                <a:ea typeface="微軟正黑體" panose="020B0604030504040204" pitchFamily="34" charset="-120"/>
              </a:rPr>
              <a:t>天然氣事業對其</a:t>
            </a:r>
            <a:r>
              <a:rPr lang="zh-TW" altLang="en-US" b="1" dirty="0">
                <a:solidFill>
                  <a:srgbClr val="FF0000"/>
                </a:solidFill>
                <a:latin typeface="微軟正黑體" panose="020B0604030504040204" pitchFamily="34" charset="-120"/>
                <a:ea typeface="微軟正黑體" panose="020B0604030504040204" pitchFamily="34" charset="-120"/>
              </a:rPr>
              <a:t>輸儲設備應自行定期檢查</a:t>
            </a:r>
            <a:r>
              <a:rPr lang="zh-TW" altLang="en-US" dirty="0">
                <a:latin typeface="微軟正黑體" panose="020B0604030504040204" pitchFamily="34" charset="-120"/>
                <a:ea typeface="微軟正黑體" panose="020B0604030504040204" pitchFamily="34" charset="-120"/>
              </a:rPr>
              <a:t>，作成紀錄，保存五年，以備該管主管機關查核。</a:t>
            </a:r>
          </a:p>
          <a:p>
            <a:pPr marL="360363" indent="-273050" fontAlgn="b" hangingPunct="0">
              <a:lnSpc>
                <a:spcPts val="2600"/>
              </a:lnSpc>
            </a:pPr>
            <a:r>
              <a:rPr lang="en-US" altLang="zh-TW" dirty="0">
                <a:latin typeface="微軟正黑體" panose="020B0604030504040204" pitchFamily="34" charset="-120"/>
                <a:ea typeface="微軟正黑體" panose="020B0604030504040204" pitchFamily="34" charset="-120"/>
              </a:rPr>
              <a:t>II   </a:t>
            </a:r>
            <a:r>
              <a:rPr lang="zh-TW" altLang="en-US" dirty="0">
                <a:latin typeface="微軟正黑體" panose="020B0604030504040204" pitchFamily="34" charset="-120"/>
                <a:ea typeface="微軟正黑體" panose="020B0604030504040204" pitchFamily="34" charset="-120"/>
              </a:rPr>
              <a:t>前項定期檢查之項目及作業方式，應報請該管主管機關備查；修正時，亦同。</a:t>
            </a:r>
          </a:p>
        </p:txBody>
      </p:sp>
      <p:sp>
        <p:nvSpPr>
          <p:cNvPr id="7" name="矩形: 圓角 6">
            <a:extLst>
              <a:ext uri="{FF2B5EF4-FFF2-40B4-BE49-F238E27FC236}">
                <a16:creationId xmlns:a16="http://schemas.microsoft.com/office/drawing/2014/main" id="{DF48351B-4FFD-4613-BA53-9AB073F0C2CE}"/>
              </a:ext>
            </a:extLst>
          </p:cNvPr>
          <p:cNvSpPr/>
          <p:nvPr/>
        </p:nvSpPr>
        <p:spPr>
          <a:xfrm>
            <a:off x="584150" y="2140078"/>
            <a:ext cx="1713829" cy="1413550"/>
          </a:xfrm>
          <a:prstGeom prst="roundRect">
            <a:avLst>
              <a:gd name="adj" fmla="val 10000"/>
            </a:avLst>
          </a:prstGeom>
          <a:noFill/>
          <a:ln w="12700" cap="flat" cmpd="sng" algn="ctr">
            <a:solidFill>
              <a:srgbClr val="CC0066"/>
            </a:solidFill>
            <a:prstDash val="solid"/>
            <a:miter lim="800000"/>
          </a:ln>
          <a:effectLst/>
        </p:spPr>
      </p:sp>
      <p:grpSp>
        <p:nvGrpSpPr>
          <p:cNvPr id="8" name="群組 7">
            <a:extLst>
              <a:ext uri="{FF2B5EF4-FFF2-40B4-BE49-F238E27FC236}">
                <a16:creationId xmlns:a16="http://schemas.microsoft.com/office/drawing/2014/main" id="{EBB95FE6-E364-422B-9A66-6DF669880704}"/>
              </a:ext>
            </a:extLst>
          </p:cNvPr>
          <p:cNvGrpSpPr/>
          <p:nvPr/>
        </p:nvGrpSpPr>
        <p:grpSpPr>
          <a:xfrm>
            <a:off x="965001" y="3250725"/>
            <a:ext cx="1523403" cy="605807"/>
            <a:chOff x="382033" y="2137458"/>
            <a:chExt cx="1523403" cy="605807"/>
          </a:xfrm>
          <a:solidFill>
            <a:srgbClr val="CC0066"/>
          </a:solidFill>
        </p:grpSpPr>
        <p:sp>
          <p:nvSpPr>
            <p:cNvPr id="9" name="矩形: 圓角 8">
              <a:extLst>
                <a:ext uri="{FF2B5EF4-FFF2-40B4-BE49-F238E27FC236}">
                  <a16:creationId xmlns:a16="http://schemas.microsoft.com/office/drawing/2014/main" id="{9C69AAF3-F4D5-4305-81BC-40D51299F325}"/>
                </a:ext>
              </a:extLst>
            </p:cNvPr>
            <p:cNvSpPr/>
            <p:nvPr/>
          </p:nvSpPr>
          <p:spPr>
            <a:xfrm>
              <a:off x="382033" y="2137458"/>
              <a:ext cx="1523403" cy="605807"/>
            </a:xfrm>
            <a:prstGeom prst="roundRect">
              <a:avLst>
                <a:gd name="adj" fmla="val 10000"/>
              </a:avLst>
            </a:prstGeom>
            <a:grpFill/>
            <a:ln w="12700" cap="flat" cmpd="sng" algn="ctr">
              <a:noFill/>
              <a:prstDash val="solid"/>
              <a:miter lim="800000"/>
            </a:ln>
            <a:effectLst/>
          </p:spPr>
        </p:sp>
        <p:sp>
          <p:nvSpPr>
            <p:cNvPr id="10" name="矩形: 圓角 6">
              <a:extLst>
                <a:ext uri="{FF2B5EF4-FFF2-40B4-BE49-F238E27FC236}">
                  <a16:creationId xmlns:a16="http://schemas.microsoft.com/office/drawing/2014/main" id="{9096C09A-43D0-4084-8D14-4D5A43D32516}"/>
                </a:ext>
              </a:extLst>
            </p:cNvPr>
            <p:cNvSpPr txBox="1"/>
            <p:nvPr/>
          </p:nvSpPr>
          <p:spPr>
            <a:xfrm>
              <a:off x="399776" y="2155201"/>
              <a:ext cx="1487917" cy="570321"/>
            </a:xfrm>
            <a:prstGeom prst="rect">
              <a:avLst/>
            </a:prstGeom>
            <a:grpFill/>
            <a:ln>
              <a:noFill/>
            </a:ln>
            <a:effectLst/>
          </p:spPr>
          <p:txBody>
            <a:bodyPr spcFirstLastPara="0" vert="horz" wrap="square" lIns="22860" tIns="15240" rIns="22860" bIns="152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zh-TW" altLang="en-US" sz="2000" b="1" dirty="0">
                  <a:solidFill>
                    <a:sysClr val="window" lastClr="FFFFFF"/>
                  </a:solidFill>
                  <a:latin typeface="微軟正黑體" panose="020B0604030504040204" pitchFamily="34" charset="-120"/>
                  <a:ea typeface="微軟正黑體" panose="020B0604030504040204" pitchFamily="34" charset="-120"/>
                </a:rPr>
                <a:t>定期檢查</a:t>
              </a:r>
              <a:endParaRPr lang="en-US" sz="2000" b="1" dirty="0">
                <a:solidFill>
                  <a:sysClr val="window" lastClr="FFFFFF"/>
                </a:solidFill>
                <a:latin typeface="微軟正黑體" panose="020B0604030504040204" pitchFamily="34" charset="-120"/>
                <a:ea typeface="微軟正黑體" panose="020B0604030504040204" pitchFamily="34" charset="-120"/>
              </a:endParaRPr>
            </a:p>
          </p:txBody>
        </p:sp>
      </p:grpSp>
      <p:sp>
        <p:nvSpPr>
          <p:cNvPr id="11" name="圖案 10">
            <a:extLst>
              <a:ext uri="{FF2B5EF4-FFF2-40B4-BE49-F238E27FC236}">
                <a16:creationId xmlns:a16="http://schemas.microsoft.com/office/drawing/2014/main" id="{2D3D0ACA-D125-437B-A4D0-053ADFACEC24}"/>
              </a:ext>
            </a:extLst>
          </p:cNvPr>
          <p:cNvSpPr/>
          <p:nvPr/>
        </p:nvSpPr>
        <p:spPr>
          <a:xfrm rot="20292669" flipV="1">
            <a:off x="1251495" y="1602074"/>
            <a:ext cx="2015678" cy="1931617"/>
          </a:xfrm>
          <a:prstGeom prst="leftCircularArrow">
            <a:avLst>
              <a:gd name="adj1" fmla="val 3773"/>
              <a:gd name="adj2" fmla="val 471256"/>
              <a:gd name="adj3" fmla="val 2246767"/>
              <a:gd name="adj4" fmla="val 7912641"/>
              <a:gd name="adj5" fmla="val 4402"/>
            </a:avLst>
          </a:prstGeom>
          <a:solidFill>
            <a:srgbClr val="CC0066"/>
          </a:solidFill>
          <a:ln>
            <a:noFill/>
          </a:ln>
          <a:effectLst/>
        </p:spPr>
      </p:sp>
      <p:sp>
        <p:nvSpPr>
          <p:cNvPr id="12" name="圖案 11">
            <a:extLst>
              <a:ext uri="{FF2B5EF4-FFF2-40B4-BE49-F238E27FC236}">
                <a16:creationId xmlns:a16="http://schemas.microsoft.com/office/drawing/2014/main" id="{54565EE1-EBEF-47CD-A1D9-DB846F5104B8}"/>
              </a:ext>
            </a:extLst>
          </p:cNvPr>
          <p:cNvSpPr/>
          <p:nvPr/>
        </p:nvSpPr>
        <p:spPr>
          <a:xfrm rot="1865195">
            <a:off x="1290138" y="2832969"/>
            <a:ext cx="2015678" cy="1613140"/>
          </a:xfrm>
          <a:prstGeom prst="leftCircularArrow">
            <a:avLst>
              <a:gd name="adj1" fmla="val 3773"/>
              <a:gd name="adj2" fmla="val 471256"/>
              <a:gd name="adj3" fmla="val 2246767"/>
              <a:gd name="adj4" fmla="val 8257166"/>
              <a:gd name="adj5" fmla="val 4402"/>
            </a:avLst>
          </a:prstGeom>
          <a:solidFill>
            <a:srgbClr val="CC0066"/>
          </a:solidFill>
          <a:ln>
            <a:noFill/>
          </a:ln>
          <a:effectLst/>
        </p:spPr>
      </p:sp>
      <p:sp>
        <p:nvSpPr>
          <p:cNvPr id="13" name="Freeform 18">
            <a:extLst>
              <a:ext uri="{FF2B5EF4-FFF2-40B4-BE49-F238E27FC236}">
                <a16:creationId xmlns:a16="http://schemas.microsoft.com/office/drawing/2014/main" id="{321BE512-30E4-4067-A62B-2FEE3F853A75}"/>
              </a:ext>
            </a:extLst>
          </p:cNvPr>
          <p:cNvSpPr>
            <a:spLocks noEditPoints="1"/>
          </p:cNvSpPr>
          <p:nvPr/>
        </p:nvSpPr>
        <p:spPr bwMode="auto">
          <a:xfrm>
            <a:off x="1177979" y="2417831"/>
            <a:ext cx="736935" cy="67393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solidFill>
            <a:srgbClr val="CC0066"/>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矩形 2">
            <a:extLst>
              <a:ext uri="{FF2B5EF4-FFF2-40B4-BE49-F238E27FC236}">
                <a16:creationId xmlns:a16="http://schemas.microsoft.com/office/drawing/2014/main" id="{94E4BBEB-1DFF-4A8D-912D-241CF4F2837A}"/>
              </a:ext>
            </a:extLst>
          </p:cNvPr>
          <p:cNvSpPr>
            <a:spLocks noChangeArrowheads="1"/>
          </p:cNvSpPr>
          <p:nvPr/>
        </p:nvSpPr>
        <p:spPr bwMode="auto">
          <a:xfrm>
            <a:off x="13" y="1031047"/>
            <a:ext cx="8875630" cy="432000"/>
          </a:xfrm>
          <a:prstGeom prst="rect">
            <a:avLst/>
          </a:prstGeom>
          <a:noFill/>
          <a:ln w="9525">
            <a:noFill/>
            <a:miter lim="800000"/>
            <a:headEnd/>
            <a:tailEnd/>
          </a:ln>
        </p:spPr>
        <p:txBody>
          <a:bodyPr anchor="ctr"/>
          <a:lstStyle/>
          <a:p>
            <a:pPr defTabSz="914400" eaLnBrk="0" fontAlgn="base" hangingPunct="0">
              <a:spcBef>
                <a:spcPct val="0"/>
              </a:spcBef>
              <a:spcAft>
                <a:spcPct val="0"/>
              </a:spcAft>
            </a:pP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二</a:t>
            </a: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與從業人員相關之天然氣事業法條文摘要</a:t>
            </a:r>
            <a:r>
              <a:rPr kumimoji="1" lang="en-US" altLang="zh-TW" sz="2800" b="1" dirty="0">
                <a:solidFill>
                  <a:srgbClr val="00B050"/>
                </a:solidFill>
                <a:latin typeface="微軟正黑體" panose="020B0604030504040204" pitchFamily="34" charset="-120"/>
                <a:ea typeface="微軟正黑體" panose="020B0604030504040204" pitchFamily="34" charset="-120"/>
              </a:rPr>
              <a:t>(5/5)</a:t>
            </a:r>
            <a:endParaRPr kumimoji="1" lang="zh-TW" altLang="en-US" sz="2800" b="1" dirty="0">
              <a:solidFill>
                <a:srgbClr val="00B05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8157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Group 356"/>
          <p:cNvGraphicFramePr>
            <a:graphicFrameLocks noGrp="1"/>
          </p:cNvGraphicFramePr>
          <p:nvPr>
            <p:extLst>
              <p:ext uri="{D42A27DB-BD31-4B8C-83A1-F6EECF244321}">
                <p14:modId xmlns:p14="http://schemas.microsoft.com/office/powerpoint/2010/main" val="2016055929"/>
              </p:ext>
            </p:extLst>
          </p:nvPr>
        </p:nvGraphicFramePr>
        <p:xfrm>
          <a:off x="963854" y="1169070"/>
          <a:ext cx="7550418" cy="5381245"/>
        </p:xfrm>
        <a:graphic>
          <a:graphicData uri="http://schemas.openxmlformats.org/drawingml/2006/table">
            <a:tbl>
              <a:tblPr/>
              <a:tblGrid>
                <a:gridCol w="712035">
                  <a:extLst>
                    <a:ext uri="{9D8B030D-6E8A-4147-A177-3AD203B41FA5}">
                      <a16:colId xmlns:a16="http://schemas.microsoft.com/office/drawing/2014/main" val="20000"/>
                    </a:ext>
                  </a:extLst>
                </a:gridCol>
                <a:gridCol w="1439662">
                  <a:extLst>
                    <a:ext uri="{9D8B030D-6E8A-4147-A177-3AD203B41FA5}">
                      <a16:colId xmlns:a16="http://schemas.microsoft.com/office/drawing/2014/main" val="3090484716"/>
                    </a:ext>
                  </a:extLst>
                </a:gridCol>
                <a:gridCol w="5398721">
                  <a:extLst>
                    <a:ext uri="{9D8B030D-6E8A-4147-A177-3AD203B41FA5}">
                      <a16:colId xmlns:a16="http://schemas.microsoft.com/office/drawing/2014/main" val="20001"/>
                    </a:ext>
                  </a:extLst>
                </a:gridCol>
              </a:tblGrid>
              <a:tr h="351380">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600" b="1" i="0" u="none" strike="noStrike" kern="1200" cap="none" normalizeH="0" baseline="0" dirty="0">
                          <a:ln>
                            <a:noFill/>
                          </a:ln>
                          <a:solidFill>
                            <a:schemeClr val="tx1"/>
                          </a:solidFill>
                          <a:effectLst/>
                          <a:latin typeface="微軟正黑體" pitchFamily="34" charset="-120"/>
                          <a:ea typeface="微軟正黑體" pitchFamily="34" charset="-120"/>
                          <a:cs typeface="Times New Roman" pitchFamily="18" charset="0"/>
                        </a:rPr>
                        <a:t>項次</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bg1"/>
                        </a:gs>
                        <a:gs pos="100000">
                          <a:srgbClr val="FFFFD1"/>
                        </a:gs>
                      </a:gsLst>
                      <a:lin ang="5400000" scaled="1"/>
                    </a:gra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600" b="1" i="0" u="none" strike="noStrike" kern="1200" cap="none" normalizeH="0" baseline="0" dirty="0">
                          <a:ln>
                            <a:noFill/>
                          </a:ln>
                          <a:solidFill>
                            <a:schemeClr val="tx1"/>
                          </a:solidFill>
                          <a:effectLst/>
                          <a:latin typeface="微軟正黑體" pitchFamily="34" charset="-120"/>
                          <a:ea typeface="微軟正黑體" pitchFamily="34" charset="-120"/>
                          <a:cs typeface="Times New Roman" pitchFamily="18" charset="0"/>
                        </a:rPr>
                        <a:t>天然氣事業法</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bg1"/>
                        </a:gs>
                        <a:gs pos="100000">
                          <a:srgbClr val="FFFFD1"/>
                        </a:gs>
                      </a:gsLst>
                      <a:lin ang="5400000" scaled="1"/>
                    </a:gra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子法</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公告</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bg1"/>
                        </a:gs>
                        <a:gs pos="100000">
                          <a:srgbClr val="FFFFD1"/>
                        </a:gs>
                      </a:gsLst>
                      <a:lin ang="5400000" scaled="1"/>
                    </a:gradFill>
                  </a:tcPr>
                </a:tc>
                <a:extLst>
                  <a:ext uri="{0D108BD9-81ED-4DB2-BD59-A6C34878D82A}">
                    <a16:rowId xmlns:a16="http://schemas.microsoft.com/office/drawing/2014/main" val="10000"/>
                  </a:ext>
                </a:extLst>
              </a:tr>
              <a:tr h="394944">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10</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449263"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公用天然氣事業輸儲設備及場所之民間檢查機構認可辦法</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394944">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449263"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449263"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449263"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天然氣事業輸儲設備採行先進國家相關標準認定辦法</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394944">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449263"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３</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449263"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天然氣事業輸儲設備防災相關設施裝置維修辦法</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394944">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４</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第</a:t>
                      </a:r>
                      <a:r>
                        <a:rPr kumimoji="0" lang="en-US" altLang="zh-TW"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14</a:t>
                      </a: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條第</a:t>
                      </a:r>
                      <a:r>
                        <a:rPr kumimoji="0" lang="en-US" altLang="zh-TW"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2</a:t>
                      </a: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項</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l"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rPr>
                        <a:t>天然氣導管配管專業人員管理辦法</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r h="394944">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５</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17</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天然氣事業災害及緊急事故通報辦法</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5"/>
                  </a:ext>
                </a:extLst>
              </a:tr>
              <a:tr h="685365">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６</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19</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20638" algn="l" defTabSz="914400" rtl="0" eaLnBrk="0" fontAlgn="t" latinLnBrk="0" hangingPunct="0">
                        <a:lnSpc>
                          <a:spcPts val="2000"/>
                        </a:lnSpc>
                        <a:spcBef>
                          <a:spcPct val="0"/>
                        </a:spcBef>
                        <a:spcAft>
                          <a:spcPct val="0"/>
                        </a:spcAft>
                        <a:buClrTx/>
                        <a:buSzTx/>
                        <a:buFont typeface="Wingdings" pitchFamily="2" charset="2"/>
                        <a:buNone/>
                        <a:tabLst>
                          <a:tab pos="363538"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rPr>
                        <a:t>公用天然氣事業供應之天然氣所添加嗅劑種類與濃度及提報主管機關備查之格式與期限</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6"/>
                  </a:ext>
                </a:extLst>
              </a:tr>
              <a:tr h="394944">
                <a:tc>
                  <a:txBody>
                    <a:bodyPr/>
                    <a:lstStyle/>
                    <a:p>
                      <a:pPr marL="0" marR="0" lvl="0" indent="20638" algn="ctr" defTabSz="914400" rtl="0" eaLnBrk="0" fontAlgn="t" latinLnBrk="0" hangingPunct="0">
                        <a:lnSpc>
                          <a:spcPts val="2000"/>
                        </a:lnSpc>
                        <a:spcBef>
                          <a:spcPct val="0"/>
                        </a:spcBef>
                        <a:spcAft>
                          <a:spcPct val="0"/>
                        </a:spcAft>
                        <a:buClrTx/>
                        <a:buSzTx/>
                        <a:buFont typeface="Wingdings" pitchFamily="2" charset="2"/>
                        <a:buNone/>
                        <a:tabLst>
                          <a:tab pos="363538" algn="l"/>
                        </a:tabLst>
                      </a:pP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７</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20638" algn="ctr" defTabSz="914400" rtl="0" eaLnBrk="0" fontAlgn="t" latinLnBrk="0" hangingPunct="0">
                        <a:lnSpc>
                          <a:spcPts val="2000"/>
                        </a:lnSpc>
                        <a:spcBef>
                          <a:spcPct val="0"/>
                        </a:spcBef>
                        <a:spcAft>
                          <a:spcPct val="0"/>
                        </a:spcAft>
                        <a:buClrTx/>
                        <a:buSzTx/>
                        <a:buFont typeface="Wingdings" pitchFamily="2" charset="2"/>
                        <a:buNone/>
                        <a:tabLst>
                          <a:tab pos="363538" algn="l"/>
                        </a:tabLst>
                      </a:pP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第</a:t>
                      </a:r>
                      <a:r>
                        <a:rPr kumimoji="0" lang="en-US" altLang="zh-TW"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20</a:t>
                      </a: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條第</a:t>
                      </a:r>
                      <a:r>
                        <a:rPr kumimoji="0" lang="en-US" altLang="zh-TW"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3</a:t>
                      </a: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項</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l"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rPr>
                        <a:t>公用天然氣導管承裝業管理辦法</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7"/>
                  </a:ext>
                </a:extLst>
              </a:tr>
              <a:tr h="394973">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８</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44</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rPr>
                        <a:t>天然氣事業投保公共意外責任險之保險金額</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8"/>
                  </a:ext>
                </a:extLst>
              </a:tr>
              <a:tr h="394973">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９</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47</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rPr>
                        <a:t>天然氣事業輸儲設備地理資訊管理系統建置辦法</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r h="394973">
                <a:tc>
                  <a:txBody>
                    <a:bodyPr/>
                    <a:lstStyle/>
                    <a:p>
                      <a:pPr marL="0" marR="0" lvl="0" indent="20638" algn="ctr" defTabSz="914400" rtl="0" eaLnBrk="0" fontAlgn="t" latinLnBrk="0" hangingPunct="0">
                        <a:lnSpc>
                          <a:spcPts val="2000"/>
                        </a:lnSpc>
                        <a:spcBef>
                          <a:spcPct val="0"/>
                        </a:spcBef>
                        <a:spcAft>
                          <a:spcPct val="0"/>
                        </a:spcAft>
                        <a:buClrTx/>
                        <a:buSzTx/>
                        <a:buFont typeface="Wingdings" pitchFamily="2" charset="2"/>
                        <a:buNone/>
                        <a:tabLst>
                          <a:tab pos="363538" algn="l"/>
                        </a:tabLst>
                      </a:pPr>
                      <a:r>
                        <a:rPr kumimoji="0" lang="en-US" altLang="zh-TW"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10</a:t>
                      </a:r>
                      <a:endParaRPr kumimoji="0" lang="zh-TW" altLang="en-US"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endParaRP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20638" algn="ctr" defTabSz="914400" rtl="0" eaLnBrk="0" fontAlgn="t" latinLnBrk="0" hangingPunct="0">
                        <a:lnSpc>
                          <a:spcPts val="2000"/>
                        </a:lnSpc>
                        <a:spcBef>
                          <a:spcPct val="0"/>
                        </a:spcBef>
                        <a:spcAft>
                          <a:spcPct val="0"/>
                        </a:spcAft>
                        <a:buClrTx/>
                        <a:buSzTx/>
                        <a:buFont typeface="Wingdings" pitchFamily="2" charset="2"/>
                        <a:buNone/>
                        <a:tabLst>
                          <a:tab pos="363538" algn="l"/>
                        </a:tabLst>
                      </a:pPr>
                      <a:r>
                        <a:rPr kumimoji="0" lang="zh-TW" altLang="en-US"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第</a:t>
                      </a:r>
                      <a:r>
                        <a:rPr kumimoji="0" lang="en-US" altLang="zh-TW"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69</a:t>
                      </a:r>
                      <a:r>
                        <a:rPr kumimoji="0" lang="zh-TW" altLang="en-US"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條第</a:t>
                      </a:r>
                      <a:r>
                        <a:rPr kumimoji="0" lang="en-US" altLang="zh-TW"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3</a:t>
                      </a:r>
                      <a:r>
                        <a:rPr kumimoji="0" lang="zh-TW" altLang="en-US"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項</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天然氣導管專任技術人員專案技能檢定辦法</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10"/>
                  </a:ext>
                </a:extLst>
              </a:tr>
              <a:tr h="394944">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11</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31</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天然氣生產或進口事業自備儲槽容量</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1"/>
                  </a:ext>
                </a:extLst>
              </a:tr>
              <a:tr h="394973">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12</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45</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天然氣供應及價格管制實施辦法</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2"/>
                  </a:ext>
                </a:extLst>
              </a:tr>
            </a:tbl>
          </a:graphicData>
        </a:graphic>
      </p:graphicFrame>
      <p:sp>
        <p:nvSpPr>
          <p:cNvPr id="48" name="矩形 47"/>
          <p:cNvSpPr/>
          <p:nvPr/>
        </p:nvSpPr>
        <p:spPr>
          <a:xfrm>
            <a:off x="291639" y="2749310"/>
            <a:ext cx="415498" cy="1200329"/>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用</a:t>
            </a:r>
            <a:endPar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氣</a:t>
            </a:r>
            <a:endPar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安</a:t>
            </a:r>
            <a:endPar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全</a:t>
            </a:r>
          </a:p>
        </p:txBody>
      </p:sp>
      <p:sp>
        <p:nvSpPr>
          <p:cNvPr id="49" name="矩形 48"/>
          <p:cNvSpPr/>
          <p:nvPr/>
        </p:nvSpPr>
        <p:spPr>
          <a:xfrm>
            <a:off x="211964" y="5590266"/>
            <a:ext cx="41568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供應</a:t>
            </a:r>
            <a:endPar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穩定</a:t>
            </a:r>
          </a:p>
        </p:txBody>
      </p:sp>
      <p:sp>
        <p:nvSpPr>
          <p:cNvPr id="38" name="投影片編號版面配置區 3">
            <a:extLst>
              <a:ext uri="{FF2B5EF4-FFF2-40B4-BE49-F238E27FC236}">
                <a16:creationId xmlns:a16="http://schemas.microsoft.com/office/drawing/2014/main" id="{F3B603F3-3F80-40A8-BBDD-8E4801040533}"/>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2" name="矩形 2">
            <a:extLst>
              <a:ext uri="{FF2B5EF4-FFF2-40B4-BE49-F238E27FC236}">
                <a16:creationId xmlns:a16="http://schemas.microsoft.com/office/drawing/2014/main" id="{94E4BBEB-1DFF-4A8D-912D-241CF4F2837A}"/>
              </a:ext>
            </a:extLst>
          </p:cNvPr>
          <p:cNvSpPr>
            <a:spLocks noChangeArrowheads="1"/>
          </p:cNvSpPr>
          <p:nvPr/>
        </p:nvSpPr>
        <p:spPr bwMode="auto">
          <a:xfrm>
            <a:off x="1122634" y="599047"/>
            <a:ext cx="4680000" cy="4320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一</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天然氣事業法子法彙整</a:t>
            </a:r>
          </a:p>
        </p:txBody>
      </p:sp>
      <p:sp>
        <p:nvSpPr>
          <p:cNvPr id="14"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45520"/>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二、相關子法</a:t>
            </a:r>
          </a:p>
        </p:txBody>
      </p:sp>
    </p:spTree>
    <p:extLst>
      <p:ext uri="{BB962C8B-B14F-4D97-AF65-F5344CB8AC3E}">
        <p14:creationId xmlns:p14="http://schemas.microsoft.com/office/powerpoint/2010/main" val="1918261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Group 442"/>
          <p:cNvGraphicFramePr>
            <a:graphicFrameLocks noGrp="1"/>
          </p:cNvGraphicFramePr>
          <p:nvPr>
            <p:extLst>
              <p:ext uri="{D42A27DB-BD31-4B8C-83A1-F6EECF244321}">
                <p14:modId xmlns:p14="http://schemas.microsoft.com/office/powerpoint/2010/main" val="4092831178"/>
              </p:ext>
            </p:extLst>
          </p:nvPr>
        </p:nvGraphicFramePr>
        <p:xfrm>
          <a:off x="1049571" y="1285945"/>
          <a:ext cx="7732119" cy="5301742"/>
        </p:xfrm>
        <a:graphic>
          <a:graphicData uri="http://schemas.openxmlformats.org/drawingml/2006/table">
            <a:tbl>
              <a:tblPr/>
              <a:tblGrid>
                <a:gridCol w="660181">
                  <a:extLst>
                    <a:ext uri="{9D8B030D-6E8A-4147-A177-3AD203B41FA5}">
                      <a16:colId xmlns:a16="http://schemas.microsoft.com/office/drawing/2014/main" val="20000"/>
                    </a:ext>
                  </a:extLst>
                </a:gridCol>
                <a:gridCol w="2074200">
                  <a:extLst>
                    <a:ext uri="{9D8B030D-6E8A-4147-A177-3AD203B41FA5}">
                      <a16:colId xmlns:a16="http://schemas.microsoft.com/office/drawing/2014/main" val="1967629183"/>
                    </a:ext>
                  </a:extLst>
                </a:gridCol>
                <a:gridCol w="4997738">
                  <a:extLst>
                    <a:ext uri="{9D8B030D-6E8A-4147-A177-3AD203B41FA5}">
                      <a16:colId xmlns:a16="http://schemas.microsoft.com/office/drawing/2014/main" val="20001"/>
                    </a:ext>
                  </a:extLst>
                </a:gridCol>
              </a:tblGrid>
              <a:tr h="374627">
                <a:tc>
                  <a:txBody>
                    <a:bodyPr/>
                    <a:lstStyle/>
                    <a:p>
                      <a:pPr marL="342900" marR="0" lvl="0" indent="-342900" algn="ctr" defTabSz="914400" rtl="0" eaLnBrk="0" fontAlgn="base" latinLnBrk="0" hangingPunct="0">
                        <a:lnSpc>
                          <a:spcPts val="2000"/>
                        </a:lnSpc>
                        <a:spcBef>
                          <a:spcPct val="0"/>
                        </a:spcBef>
                        <a:spcAft>
                          <a:spcPct val="0"/>
                        </a:spcAft>
                        <a:buClrTx/>
                        <a:buSzTx/>
                        <a:buFontTx/>
                        <a:buNone/>
                        <a:tabLst/>
                      </a:pPr>
                      <a:r>
                        <a:rPr kumimoji="0" lang="zh-TW" altLang="en-US" sz="1600" b="1" i="0" u="none" strike="noStrike" kern="1200" cap="none" normalizeH="0" baseline="0" dirty="0">
                          <a:ln>
                            <a:noFill/>
                          </a:ln>
                          <a:solidFill>
                            <a:schemeClr val="tx1"/>
                          </a:solidFill>
                          <a:effectLst/>
                          <a:latin typeface="微軟正黑體" pitchFamily="34" charset="-120"/>
                          <a:ea typeface="微軟正黑體" pitchFamily="34" charset="-120"/>
                          <a:cs typeface="Times New Roman" pitchFamily="18" charset="0"/>
                        </a:rPr>
                        <a:t>項次</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bg1"/>
                        </a:gs>
                        <a:gs pos="100000">
                          <a:srgbClr val="FFFFCC"/>
                        </a:gs>
                      </a:gsLst>
                      <a:lin ang="5400000" scaled="1"/>
                    </a:gradFill>
                  </a:tcPr>
                </a:tc>
                <a:tc>
                  <a:txBody>
                    <a:bodyPr/>
                    <a:lstStyle/>
                    <a:p>
                      <a:pPr marL="342900" marR="0" lvl="0" indent="-342900" algn="ctr" defTabSz="914400" rtl="0" eaLnBrk="0" fontAlgn="base" latinLnBrk="0" hangingPunct="0">
                        <a:lnSpc>
                          <a:spcPts val="2000"/>
                        </a:lnSpc>
                        <a:spcBef>
                          <a:spcPct val="0"/>
                        </a:spcBef>
                        <a:spcAft>
                          <a:spcPct val="0"/>
                        </a:spcAft>
                        <a:buClrTx/>
                        <a:buSzTx/>
                        <a:buFontTx/>
                        <a:buNone/>
                        <a:tabLst/>
                        <a:defRPr/>
                      </a:pPr>
                      <a:r>
                        <a:rPr kumimoji="0" lang="zh-TW" altLang="en-US" sz="1600" b="1" i="0" u="none" strike="noStrike" kern="1200" cap="none" normalizeH="0" baseline="0" dirty="0">
                          <a:ln>
                            <a:noFill/>
                          </a:ln>
                          <a:solidFill>
                            <a:schemeClr val="tx1"/>
                          </a:solidFill>
                          <a:effectLst/>
                          <a:latin typeface="微軟正黑體" pitchFamily="34" charset="-120"/>
                          <a:ea typeface="微軟正黑體" pitchFamily="34" charset="-120"/>
                          <a:cs typeface="Times New Roman" pitchFamily="18" charset="0"/>
                        </a:rPr>
                        <a:t>天然氣事業法</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bg1"/>
                        </a:gs>
                        <a:gs pos="100000">
                          <a:srgbClr val="FFFFCC"/>
                        </a:gs>
                      </a:gsLst>
                      <a:lin ang="5400000" scaled="1"/>
                    </a:gradFill>
                  </a:tcPr>
                </a:tc>
                <a:tc>
                  <a:txBody>
                    <a:bodyPr/>
                    <a:lstStyle/>
                    <a:p>
                      <a:pPr marL="342900" marR="0" lvl="0" indent="-342900" algn="ctr" defTabSz="914400" rtl="0" eaLnBrk="0" fontAlgn="base" latinLnBrk="0" hangingPunct="0">
                        <a:lnSpc>
                          <a:spcPts val="2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子法</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公告</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bg1"/>
                        </a:gs>
                        <a:gs pos="100000">
                          <a:srgbClr val="FFFFCC"/>
                        </a:gs>
                      </a:gsLst>
                      <a:lin ang="5400000" scaled="1"/>
                    </a:gradFill>
                  </a:tcPr>
                </a:tc>
                <a:extLst>
                  <a:ext uri="{0D108BD9-81ED-4DB2-BD59-A6C34878D82A}">
                    <a16:rowId xmlns:a16="http://schemas.microsoft.com/office/drawing/2014/main" val="10000"/>
                  </a:ext>
                </a:extLst>
              </a:tr>
              <a:tr h="393889">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0"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公用天然氣事業申請設立保證金作業辦法</a:t>
                      </a:r>
                    </a:p>
                  </a:txBody>
                  <a:tcPr marL="91445" marR="91445"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9"/>
                  </a:ext>
                </a:extLst>
              </a:tr>
              <a:tr h="393918">
                <a:tc>
                  <a:txBody>
                    <a:bodyPr/>
                    <a:lstStyle/>
                    <a:p>
                      <a:pPr marL="0" marR="0" lvl="0" indent="20638" algn="ctr" defTabSz="914400" rtl="0" eaLnBrk="0" fontAlgn="t" latinLnBrk="0" hangingPunct="0">
                        <a:lnSpc>
                          <a:spcPts val="2000"/>
                        </a:lnSpc>
                        <a:spcBef>
                          <a:spcPct val="0"/>
                        </a:spcBef>
                        <a:spcAft>
                          <a:spcPct val="0"/>
                        </a:spcAft>
                        <a:buClrTx/>
                        <a:buSzTx/>
                        <a:buFont typeface="Wingdings" pitchFamily="2" charset="2"/>
                        <a:buNone/>
                        <a:tabLst>
                          <a:tab pos="363538" algn="l"/>
                        </a:tabLst>
                      </a:pPr>
                      <a:r>
                        <a:rPr kumimoji="0" lang="en-US" altLang="zh-TW"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14</a:t>
                      </a:r>
                      <a:endParaRPr kumimoji="0" lang="zh-TW" altLang="en-US"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endParaRP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20638" algn="ctr" defTabSz="914400" rtl="0" eaLnBrk="0" fontAlgn="t" latinLnBrk="0" hangingPunct="0">
                        <a:lnSpc>
                          <a:spcPts val="2000"/>
                        </a:lnSpc>
                        <a:spcBef>
                          <a:spcPct val="0"/>
                        </a:spcBef>
                        <a:spcAft>
                          <a:spcPct val="0"/>
                        </a:spcAft>
                        <a:buClrTx/>
                        <a:buSzTx/>
                        <a:buFont typeface="Wingdings" pitchFamily="2" charset="2"/>
                        <a:buNone/>
                        <a:tabLst>
                          <a:tab pos="363538" algn="l"/>
                        </a:tabLst>
                      </a:pPr>
                      <a:r>
                        <a:rPr kumimoji="0" lang="zh-TW" altLang="en-US"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第</a:t>
                      </a:r>
                      <a:r>
                        <a:rPr kumimoji="0" lang="en-US" altLang="zh-TW"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29</a:t>
                      </a:r>
                      <a:r>
                        <a:rPr kumimoji="0" lang="zh-TW" altLang="en-US"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條</a:t>
                      </a: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cs typeface="Times New Roman" pitchFamily="18" charset="0"/>
                        </a:rPr>
                        <a:t>公用天然氣事業營業章程範本</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10"/>
                  </a:ext>
                </a:extLst>
              </a:tr>
              <a:tr h="683564">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46</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公用天然氣事業供氣計畫之內容格式與提報期限及其他相關事項</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393918">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53</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rPr>
                        <a:t>天然氣事業經營資料申報作業辦法</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401295">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17</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公用天然氣事業重新申請供氣許可辦法</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401295">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18</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規費法第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10</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defRPr/>
                      </a:pPr>
                      <a:r>
                        <a:rPr kumimoji="0" lang="zh-TW" altLang="en-US"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itchFamily="18" charset="0"/>
                        </a:rPr>
                        <a:t>天然氣事業規費收費標準</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endParaRP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11"/>
                  </a:ext>
                </a:extLst>
              </a:tr>
              <a:tr h="393918">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19</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34</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rPr>
                        <a:t>公用天然氣事業天然氣售價及基本收費計算準則</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4"/>
                  </a:ext>
                </a:extLst>
              </a:tr>
              <a:tr h="393918">
                <a:tc>
                  <a:txBody>
                    <a:bodyPr/>
                    <a:lstStyle/>
                    <a:p>
                      <a:pPr marL="0" marR="0" lvl="0" indent="20638" algn="ctr" defTabSz="914400" rtl="0" eaLnBrk="0" fontAlgn="t" latinLnBrk="0" hangingPunct="0">
                        <a:lnSpc>
                          <a:spcPts val="2000"/>
                        </a:lnSpc>
                        <a:spcBef>
                          <a:spcPct val="0"/>
                        </a:spcBef>
                        <a:spcAft>
                          <a:spcPct val="0"/>
                        </a:spcAft>
                        <a:buClrTx/>
                        <a:buSzTx/>
                        <a:buFont typeface="Wingdings" pitchFamily="2" charset="2"/>
                        <a:buNone/>
                        <a:tabLst>
                          <a:tab pos="363538" algn="l"/>
                        </a:tabLst>
                      </a:pPr>
                      <a:r>
                        <a:rPr kumimoji="0" lang="en-US" altLang="zh-TW"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20</a:t>
                      </a:r>
                      <a:endParaRPr kumimoji="0" lang="zh-TW" altLang="en-US"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endParaRP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20638" algn="ctr" defTabSz="914400" rtl="0" eaLnBrk="0" fontAlgn="t" latinLnBrk="0" hangingPunct="0">
                        <a:lnSpc>
                          <a:spcPts val="2000"/>
                        </a:lnSpc>
                        <a:spcBef>
                          <a:spcPct val="0"/>
                        </a:spcBef>
                        <a:spcAft>
                          <a:spcPct val="0"/>
                        </a:spcAft>
                        <a:buClrTx/>
                        <a:buSzTx/>
                        <a:buFont typeface="Wingdings" pitchFamily="2" charset="2"/>
                        <a:buNone/>
                        <a:tabLst>
                          <a:tab pos="363538" algn="l"/>
                        </a:tabLst>
                      </a:pPr>
                      <a:r>
                        <a:rPr kumimoji="0" lang="zh-TW" altLang="en-US"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第</a:t>
                      </a:r>
                      <a:r>
                        <a:rPr kumimoji="0" lang="en-US" altLang="zh-TW"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35</a:t>
                      </a:r>
                      <a:r>
                        <a:rPr kumimoji="0" lang="zh-TW" altLang="en-US"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條第</a:t>
                      </a:r>
                      <a:r>
                        <a:rPr kumimoji="0" lang="en-US" altLang="zh-TW"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4</a:t>
                      </a:r>
                      <a:r>
                        <a:rPr kumimoji="0" lang="zh-TW" altLang="en-US" sz="1600" b="1" i="0" u="none" strike="noStrike" kern="1200" cap="none" normalizeH="0" baseline="0" dirty="0">
                          <a:ln>
                            <a:noFill/>
                          </a:ln>
                          <a:solidFill>
                            <a:srgbClr val="FF0000"/>
                          </a:solidFill>
                          <a:effectLst/>
                          <a:latin typeface="微軟正黑體" pitchFamily="34" charset="-120"/>
                          <a:ea typeface="微軟正黑體" pitchFamily="34" charset="-120"/>
                          <a:cs typeface="Times New Roman" pitchFamily="18" charset="0"/>
                        </a:rPr>
                        <a:t>項</a:t>
                      </a: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1" i="0" u="none" strike="noStrike" cap="none" normalizeH="0" baseline="0" dirty="0">
                          <a:ln>
                            <a:noFill/>
                          </a:ln>
                          <a:solidFill>
                            <a:srgbClr val="FF0000"/>
                          </a:solidFill>
                          <a:effectLst/>
                          <a:latin typeface="微軟正黑體" pitchFamily="34" charset="-120"/>
                          <a:ea typeface="微軟正黑體" pitchFamily="34" charset="-120"/>
                        </a:rPr>
                        <a:t>公用天然氣事業用戶管線設備裝置計費準則</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5"/>
                  </a:ext>
                </a:extLst>
              </a:tr>
              <a:tr h="683564">
                <a:tc>
                  <a:txBody>
                    <a:bodyPr/>
                    <a:lstStyle/>
                    <a:p>
                      <a:pPr marL="0" marR="0" lvl="0" indent="0" algn="ctr" defTabSz="914400" rtl="0" eaLnBrk="0" fontAlgn="t" latinLnBrk="0" hangingPunct="0">
                        <a:lnSpc>
                          <a:spcPts val="2000"/>
                        </a:lnSpc>
                        <a:spcBef>
                          <a:spcPct val="0"/>
                        </a:spcBef>
                        <a:spcAft>
                          <a:spcPct val="0"/>
                        </a:spcAft>
                        <a:buClrTx/>
                        <a:buSzTx/>
                        <a:buFontTx/>
                        <a:buNone/>
                        <a:tabLst>
                          <a:tab pos="352425"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21</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41</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rPr>
                        <a:t>公用天然氣事業變更實收資本額計畫書之格式及項目</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6"/>
                  </a:ext>
                </a:extLst>
              </a:tr>
              <a:tr h="393918">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22</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43</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a:t>
                      </a: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Tx/>
                        <a:buNone/>
                        <a:tabLst>
                          <a:tab pos="352425" algn="l"/>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rPr>
                        <a:t>公用天然氣事業會計處理準則</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7"/>
                  </a:ext>
                </a:extLst>
              </a:tr>
              <a:tr h="393918">
                <a:tc>
                  <a:txBody>
                    <a:bodyPr/>
                    <a:lstStyle/>
                    <a:p>
                      <a:pPr marL="342900" marR="0" lvl="0" indent="-34290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23</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1445" marR="91445"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t" latinLnBrk="0" hangingPunct="0">
                        <a:lnSpc>
                          <a:spcPts val="2000"/>
                        </a:lnSpc>
                        <a:spcBef>
                          <a:spcPct val="0"/>
                        </a:spcBef>
                        <a:spcAft>
                          <a:spcPct val="0"/>
                        </a:spcAft>
                        <a:buClrTx/>
                        <a:buSzTx/>
                        <a:buFont typeface="Wingdings" pitchFamily="2" charset="2"/>
                        <a:buNone/>
                        <a:tabLst>
                          <a:tab pos="352425" algn="l"/>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第</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54</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條</a:t>
                      </a:r>
                    </a:p>
                  </a:txBody>
                  <a:tcPr marL="91434" marR="914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t" latinLnBrk="0" hangingPunct="0">
                        <a:lnSpc>
                          <a:spcPts val="2000"/>
                        </a:lnSpc>
                        <a:spcBef>
                          <a:spcPct val="0"/>
                        </a:spcBef>
                        <a:spcAft>
                          <a:spcPct val="0"/>
                        </a:spcAft>
                        <a:buClrTx/>
                        <a:buSzTx/>
                        <a:buFont typeface="Wingdings" pitchFamily="2" charset="2"/>
                        <a:buNone/>
                        <a:tabLst>
                          <a:tab pos="352425" algn="l"/>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rPr>
                        <a:t>公用天然氣事業輸氣管線汰換準備金提撥辦法</a:t>
                      </a:r>
                    </a:p>
                  </a:txBody>
                  <a:tcPr marL="91434" marR="914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8"/>
                  </a:ext>
                </a:extLst>
              </a:tr>
            </a:tbl>
          </a:graphicData>
        </a:graphic>
      </p:graphicFrame>
      <p:sp>
        <p:nvSpPr>
          <p:cNvPr id="50" name="矩形 49"/>
          <p:cNvSpPr/>
          <p:nvPr/>
        </p:nvSpPr>
        <p:spPr>
          <a:xfrm>
            <a:off x="460936" y="4104372"/>
            <a:ext cx="41549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價格</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合理</a:t>
            </a:r>
          </a:p>
        </p:txBody>
      </p:sp>
      <p:sp>
        <p:nvSpPr>
          <p:cNvPr id="51" name="矩形 50"/>
          <p:cNvSpPr/>
          <p:nvPr/>
        </p:nvSpPr>
        <p:spPr>
          <a:xfrm>
            <a:off x="483253" y="5387359"/>
            <a:ext cx="393181"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zh-TW" altLang="en-US" b="1" dirty="0">
                <a:latin typeface="微軟正黑體" panose="020B0604030504040204" pitchFamily="34" charset="-120"/>
                <a:ea typeface="微軟正黑體" panose="020B0604030504040204" pitchFamily="34" charset="-120"/>
              </a:rPr>
              <a:t>財務</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穩健</a:t>
            </a:r>
          </a:p>
        </p:txBody>
      </p:sp>
      <p:sp>
        <p:nvSpPr>
          <p:cNvPr id="52" name="矩形 51"/>
          <p:cNvSpPr/>
          <p:nvPr/>
        </p:nvSpPr>
        <p:spPr>
          <a:xfrm>
            <a:off x="460936" y="2228671"/>
            <a:ext cx="415498" cy="120032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zh-TW" altLang="en-US" b="1" dirty="0">
                <a:latin typeface="微軟正黑體" panose="020B0604030504040204" pitchFamily="34" charset="-120"/>
                <a:ea typeface="微軟正黑體" panose="020B0604030504040204" pitchFamily="34" charset="-120"/>
              </a:rPr>
              <a:t>營</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運</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健</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全</a:t>
            </a:r>
          </a:p>
        </p:txBody>
      </p:sp>
      <p:sp>
        <p:nvSpPr>
          <p:cNvPr id="38" name="投影片編號版面配置區 3">
            <a:extLst>
              <a:ext uri="{FF2B5EF4-FFF2-40B4-BE49-F238E27FC236}">
                <a16:creationId xmlns:a16="http://schemas.microsoft.com/office/drawing/2014/main" id="{F3B603F3-3F80-40A8-BBDD-8E4801040533}"/>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16</a:t>
            </a:fld>
            <a:endParaRPr lang="zh-TW" altLang="en-US" dirty="0"/>
          </a:p>
        </p:txBody>
      </p:sp>
      <p:sp>
        <p:nvSpPr>
          <p:cNvPr id="12" name="矩形 2">
            <a:extLst>
              <a:ext uri="{FF2B5EF4-FFF2-40B4-BE49-F238E27FC236}">
                <a16:creationId xmlns:a16="http://schemas.microsoft.com/office/drawing/2014/main" id="{94E4BBEB-1DFF-4A8D-912D-241CF4F2837A}"/>
              </a:ext>
            </a:extLst>
          </p:cNvPr>
          <p:cNvSpPr>
            <a:spLocks noChangeArrowheads="1"/>
          </p:cNvSpPr>
          <p:nvPr/>
        </p:nvSpPr>
        <p:spPr bwMode="auto">
          <a:xfrm>
            <a:off x="1122634" y="599047"/>
            <a:ext cx="4680000" cy="432000"/>
          </a:xfrm>
          <a:prstGeom prst="rect">
            <a:avLst/>
          </a:prstGeom>
          <a:noFill/>
          <a:ln w="9525">
            <a:noFill/>
            <a:miter lim="800000"/>
            <a:headEnd/>
            <a:tailEnd/>
          </a:ln>
        </p:spPr>
        <p:txBody>
          <a:bodyPr anchor="ctr"/>
          <a:lstStyle/>
          <a:p>
            <a:pPr defTabSz="914400" eaLnBrk="0" fontAlgn="base" hangingPunct="0">
              <a:spcBef>
                <a:spcPct val="0"/>
              </a:spcBef>
              <a:spcAft>
                <a:spcPct val="0"/>
              </a:spcAft>
            </a:pP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一</a:t>
            </a: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天然氣事業法子法彙整</a:t>
            </a:r>
          </a:p>
        </p:txBody>
      </p:sp>
      <p:sp>
        <p:nvSpPr>
          <p:cNvPr id="14"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45520"/>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二、相關子法</a:t>
            </a:r>
          </a:p>
        </p:txBody>
      </p:sp>
    </p:spTree>
    <p:extLst>
      <p:ext uri="{BB962C8B-B14F-4D97-AF65-F5344CB8AC3E}">
        <p14:creationId xmlns:p14="http://schemas.microsoft.com/office/powerpoint/2010/main" val="72216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二、相關子法</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17</a:t>
            </a:fld>
            <a:endParaRPr lang="zh-TW" altLang="en-US" dirty="0"/>
          </a:p>
        </p:txBody>
      </p:sp>
      <p:sp>
        <p:nvSpPr>
          <p:cNvPr id="6" name="矩形 5">
            <a:extLst>
              <a:ext uri="{FF2B5EF4-FFF2-40B4-BE49-F238E27FC236}">
                <a16:creationId xmlns:a16="http://schemas.microsoft.com/office/drawing/2014/main" id="{5E6CF1FB-1AA9-49A2-A9C9-7F811BADB565}"/>
              </a:ext>
            </a:extLst>
          </p:cNvPr>
          <p:cNvSpPr>
            <a:spLocks noChangeArrowheads="1"/>
          </p:cNvSpPr>
          <p:nvPr/>
        </p:nvSpPr>
        <p:spPr bwMode="auto">
          <a:xfrm>
            <a:off x="0" y="1103486"/>
            <a:ext cx="7039155" cy="4320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二</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天然氣導管配管專業人員管理辦法</a:t>
            </a:r>
          </a:p>
        </p:txBody>
      </p:sp>
      <p:sp>
        <p:nvSpPr>
          <p:cNvPr id="5" name="內容版面配置區 2"/>
          <p:cNvSpPr txBox="1">
            <a:spLocks/>
          </p:cNvSpPr>
          <p:nvPr/>
        </p:nvSpPr>
        <p:spPr>
          <a:xfrm>
            <a:off x="457200" y="1384254"/>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400" kern="1200">
                <a:solidFill>
                  <a:schemeClr val="tx1"/>
                </a:solidFill>
                <a:latin typeface="Cambria" panose="02040503050406030204" pitchFamily="18" charset="0"/>
                <a:ea typeface="微軟正黑體" panose="020B0604030504040204" pitchFamily="34" charset="-120"/>
                <a:cs typeface="+mn-cs"/>
              </a:defRPr>
            </a:lvl1pPr>
            <a:lvl2pPr marL="548640" indent="-274320" algn="l" rtl="0" eaLnBrk="1" latinLnBrk="0" hangingPunct="1">
              <a:spcBef>
                <a:spcPts val="500"/>
              </a:spcBef>
              <a:buClr>
                <a:schemeClr val="accent2"/>
              </a:buClr>
              <a:buSzPct val="76000"/>
              <a:buFont typeface="Wingdings 3"/>
              <a:buChar char=""/>
              <a:defRPr kumimoji="0" sz="2000" kern="1200">
                <a:solidFill>
                  <a:schemeClr val="tx2"/>
                </a:solidFill>
                <a:latin typeface="Cambria" panose="02040503050406030204" pitchFamily="18" charset="0"/>
                <a:ea typeface="微軟正黑體" panose="020B0604030504040204" pitchFamily="34" charset="-120"/>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1600" kern="1200">
                <a:solidFill>
                  <a:schemeClr val="tx1"/>
                </a:solidFill>
                <a:latin typeface="Cambria" panose="02040503050406030204" pitchFamily="18" charset="0"/>
                <a:ea typeface="微軟正黑體" panose="020B0604030504040204" pitchFamily="34" charset="-120"/>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400" kern="1200">
                <a:solidFill>
                  <a:schemeClr val="tx1"/>
                </a:solidFill>
                <a:latin typeface="Cambria" panose="02040503050406030204" pitchFamily="18" charset="0"/>
                <a:ea typeface="微軟正黑體" panose="020B0604030504040204" pitchFamily="34" charset="-120"/>
                <a:cs typeface="+mn-cs"/>
              </a:defRPr>
            </a:lvl4pPr>
            <a:lvl5pPr marL="1143000" indent="0" algn="l" rtl="0" eaLnBrk="1" latinLnBrk="0" hangingPunct="1">
              <a:spcBef>
                <a:spcPts val="300"/>
              </a:spcBef>
              <a:buClr>
                <a:schemeClr val="accent2"/>
              </a:buClr>
              <a:buSzPct val="70000"/>
              <a:buFont typeface="Wingdings"/>
              <a:buNone/>
              <a:defRPr kumimoji="0" sz="1600" kern="1200">
                <a:solidFill>
                  <a:schemeClr val="tx1"/>
                </a:solidFill>
                <a:latin typeface="微軟正黑體" panose="020B0604030504040204" pitchFamily="34" charset="-120"/>
                <a:ea typeface="微軟正黑體" panose="020B0604030504040204" pitchFamily="34" charset="-12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r>
              <a:rPr kumimoji="0" lang="en-US" altLang="zh-TW"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01</a:t>
            </a:r>
            <a:r>
              <a:rPr kumimoji="0" lang="zh-TW" altLang="en-US"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專業人員</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施作範圍與資格</a:t>
            </a:r>
            <a:endParaRPr kumimoji="0" lang="en-US"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zh-TW" altLang="en-US"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p:txBody>
      </p:sp>
      <p:graphicFrame>
        <p:nvGraphicFramePr>
          <p:cNvPr id="7" name="表格 6"/>
          <p:cNvGraphicFramePr>
            <a:graphicFrameLocks noGrp="1"/>
          </p:cNvGraphicFramePr>
          <p:nvPr>
            <p:extLst>
              <p:ext uri="{D42A27DB-BD31-4B8C-83A1-F6EECF244321}">
                <p14:modId xmlns:p14="http://schemas.microsoft.com/office/powerpoint/2010/main" val="3550174990"/>
              </p:ext>
            </p:extLst>
          </p:nvPr>
        </p:nvGraphicFramePr>
        <p:xfrm>
          <a:off x="389229" y="2492481"/>
          <a:ext cx="8297571" cy="4319519"/>
        </p:xfrm>
        <a:graphic>
          <a:graphicData uri="http://schemas.openxmlformats.org/drawingml/2006/table">
            <a:tbl>
              <a:tblPr firstRow="1" bandRow="1"/>
              <a:tblGrid>
                <a:gridCol w="1000760">
                  <a:extLst>
                    <a:ext uri="{9D8B030D-6E8A-4147-A177-3AD203B41FA5}">
                      <a16:colId xmlns:a16="http://schemas.microsoft.com/office/drawing/2014/main" val="125738240"/>
                    </a:ext>
                  </a:extLst>
                </a:gridCol>
                <a:gridCol w="3665090">
                  <a:extLst>
                    <a:ext uri="{9D8B030D-6E8A-4147-A177-3AD203B41FA5}">
                      <a16:colId xmlns:a16="http://schemas.microsoft.com/office/drawing/2014/main" val="20000"/>
                    </a:ext>
                  </a:extLst>
                </a:gridCol>
                <a:gridCol w="3631721">
                  <a:extLst>
                    <a:ext uri="{9D8B030D-6E8A-4147-A177-3AD203B41FA5}">
                      <a16:colId xmlns:a16="http://schemas.microsoft.com/office/drawing/2014/main" val="20001"/>
                    </a:ext>
                  </a:extLst>
                </a:gridCol>
              </a:tblGrid>
              <a:tr h="337650">
                <a:tc>
                  <a:txBody>
                    <a:bodyPr/>
                    <a:lstStyle/>
                    <a:p>
                      <a:pPr marL="304800" indent="-304800" algn="ctr" defTabSz="914400" rtl="0" eaLnBrk="1" latinLnBrk="0" hangingPunct="1">
                        <a:lnSpc>
                          <a:spcPts val="2600"/>
                        </a:lnSpc>
                        <a:spcAft>
                          <a:spcPts val="600"/>
                        </a:spcAft>
                      </a:pPr>
                      <a:r>
                        <a:rPr lang="zh-TW" altLang="en-US" sz="2000" b="1" kern="100" dirty="0">
                          <a:solidFill>
                            <a:schemeClr val="l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項目</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B592"/>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304800" algn="ctr">
                        <a:lnSpc>
                          <a:spcPts val="2600"/>
                        </a:lnSpc>
                        <a:spcAft>
                          <a:spcPts val="600"/>
                        </a:spcAft>
                      </a:pPr>
                      <a:r>
                        <a:rPr lang="zh-TW" sz="2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甲級專業人員</a:t>
                      </a:r>
                      <a:endParaRPr lang="zh-TW" sz="2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304800" algn="ctr">
                        <a:lnSpc>
                          <a:spcPts val="2600"/>
                        </a:lnSpc>
                        <a:spcAft>
                          <a:spcPts val="600"/>
                        </a:spcAft>
                      </a:pPr>
                      <a:r>
                        <a:rPr lang="zh-TW" sz="2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乙級專業人員</a:t>
                      </a:r>
                      <a:endParaRPr lang="zh-TW" sz="20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solidFill>
                  </a:tcPr>
                </a:tc>
                <a:extLst>
                  <a:ext uri="{0D108BD9-81ED-4DB2-BD59-A6C34878D82A}">
                    <a16:rowId xmlns:a16="http://schemas.microsoft.com/office/drawing/2014/main" val="10000"/>
                  </a:ext>
                </a:extLst>
              </a:tr>
              <a:tr h="229966">
                <a:tc>
                  <a:txBody>
                    <a:bodyPr/>
                    <a:lstStyle/>
                    <a:p>
                      <a:pPr>
                        <a:lnSpc>
                          <a:spcPts val="2600"/>
                        </a:lnSpc>
                        <a:spcAft>
                          <a:spcPts val="600"/>
                        </a:spcAft>
                      </a:pPr>
                      <a:r>
                        <a:rPr lang="zh-TW" altLang="en-US" sz="1600" kern="100" dirty="0">
                          <a:solidFill>
                            <a:schemeClr val="tx1"/>
                          </a:solidFill>
                          <a:effectLst/>
                          <a:latin typeface="微軟正黑體" panose="020B0604030504040204" pitchFamily="34" charset="-120"/>
                          <a:ea typeface="微軟正黑體" panose="020B0604030504040204" pitchFamily="34" charset="-120"/>
                          <a:cs typeface="Times New Roman"/>
                        </a:rPr>
                        <a:t>施作範圍</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B592">
                        <a:tint val="40000"/>
                      </a:srgbClr>
                    </a:solidFill>
                  </a:tcPr>
                </a:tc>
                <a:tc>
                  <a:txBody>
                    <a:bodyPr/>
                    <a:lstStyle/>
                    <a:p>
                      <a:pPr>
                        <a:lnSpc>
                          <a:spcPts val="2600"/>
                        </a:lnSpc>
                        <a:spcAft>
                          <a:spcPts val="600"/>
                        </a:spcAft>
                      </a:pPr>
                      <a:r>
                        <a:rPr lang="zh-TW" altLang="en-US" sz="1600" kern="100" dirty="0">
                          <a:effectLst/>
                          <a:latin typeface="微軟正黑體" panose="020B0604030504040204" pitchFamily="34" charset="-120"/>
                          <a:ea typeface="微軟正黑體" panose="020B0604030504040204" pitchFamily="34" charset="-120"/>
                          <a:cs typeface="Times New Roman"/>
                        </a:rPr>
                        <a:t>高、中、低壓輸氣管線</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B592">
                        <a:tint val="40000"/>
                      </a:srgbClr>
                    </a:solidFill>
                  </a:tcPr>
                </a:tc>
                <a:tc>
                  <a:txBody>
                    <a:bodyPr/>
                    <a:lstStyle/>
                    <a:p>
                      <a:pPr marL="3175" indent="0">
                        <a:lnSpc>
                          <a:spcPts val="2600"/>
                        </a:lnSpc>
                        <a:spcAft>
                          <a:spcPts val="600"/>
                        </a:spcAft>
                      </a:pPr>
                      <a:r>
                        <a:rPr lang="zh-TW" altLang="en-US" sz="1600" kern="100" dirty="0">
                          <a:effectLst/>
                          <a:latin typeface="微軟正黑體" panose="020B0604030504040204" pitchFamily="34" charset="-120"/>
                          <a:ea typeface="微軟正黑體" panose="020B0604030504040204" pitchFamily="34" charset="-120"/>
                          <a:cs typeface="Times New Roman"/>
                        </a:rPr>
                        <a:t>僅限低壓輸氣管線</a:t>
                      </a: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407560654"/>
                  </a:ext>
                </a:extLst>
              </a:tr>
              <a:tr h="1262184">
                <a:tc rowSpan="3">
                  <a:txBody>
                    <a:bodyPr/>
                    <a:lstStyle/>
                    <a:p>
                      <a:pPr>
                        <a:lnSpc>
                          <a:spcPts val="2600"/>
                        </a:lnSpc>
                        <a:spcAft>
                          <a:spcPts val="600"/>
                        </a:spcAft>
                      </a:pPr>
                      <a:r>
                        <a:rPr lang="zh-TW" altLang="en-US" sz="1600" kern="100" dirty="0">
                          <a:solidFill>
                            <a:schemeClr val="tx1"/>
                          </a:solidFill>
                          <a:effectLst/>
                          <a:latin typeface="微軟正黑體" panose="020B0604030504040204" pitchFamily="34" charset="-120"/>
                          <a:ea typeface="微軟正黑體" panose="020B0604030504040204" pitchFamily="34" charset="-120"/>
                          <a:cs typeface="Times New Roman"/>
                        </a:rPr>
                        <a:t>資格</a:t>
                      </a:r>
                      <a:endPar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p>
                      <a:pPr>
                        <a:lnSpc>
                          <a:spcPts val="2600"/>
                        </a:lnSpc>
                        <a:spcAft>
                          <a:spcPts val="60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a:rPr>
                        <a:t>(</a:t>
                      </a:r>
                      <a:r>
                        <a:rPr lang="zh-TW" altLang="en-US" sz="1600" kern="100" dirty="0">
                          <a:solidFill>
                            <a:schemeClr val="tx1"/>
                          </a:solidFill>
                          <a:effectLst/>
                          <a:latin typeface="微軟正黑體" panose="020B0604030504040204" pitchFamily="34" charset="-120"/>
                          <a:ea typeface="微軟正黑體" panose="020B0604030504040204" pitchFamily="34" charset="-120"/>
                          <a:cs typeface="Times New Roman"/>
                        </a:rPr>
                        <a:t>三擇一</a:t>
                      </a: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a:rPr>
                        <a:t>)</a:t>
                      </a:r>
                      <a:endParaRPr lang="zh-TW" altLang="en-US"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nSpc>
                          <a:spcPts val="2600"/>
                        </a:lnSpc>
                        <a:spcAft>
                          <a:spcPts val="600"/>
                        </a:spcAft>
                      </a:pPr>
                      <a:r>
                        <a:rPr lang="zh-TW" sz="1600" kern="100" dirty="0">
                          <a:effectLst/>
                          <a:latin typeface="微軟正黑體" panose="020B0604030504040204" pitchFamily="34" charset="-120"/>
                          <a:ea typeface="微軟正黑體" panose="020B0604030504040204" pitchFamily="34" charset="-120"/>
                        </a:rPr>
                        <a:t>高等（普通）考試或相當於高等（普通）考試之化學工程、電子工程、電機工程、土木工程、機械工程等相關類科考試及格者。</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3175" indent="0">
                        <a:lnSpc>
                          <a:spcPts val="2600"/>
                        </a:lnSpc>
                        <a:spcAft>
                          <a:spcPts val="600"/>
                        </a:spcAft>
                      </a:pPr>
                      <a:r>
                        <a:rPr lang="zh-TW" sz="1600" kern="100" dirty="0">
                          <a:effectLst/>
                          <a:latin typeface="微軟正黑體" panose="020B0604030504040204" pitchFamily="34" charset="-120"/>
                          <a:ea typeface="微軟正黑體" panose="020B0604030504040204" pitchFamily="34" charset="-120"/>
                        </a:rPr>
                        <a:t>氣體燃料導管裝管技工考驗合格。</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0001"/>
                  </a:ext>
                </a:extLst>
              </a:tr>
              <a:tr h="488020">
                <a:tc vMerge="1">
                  <a:txBody>
                    <a:bodyPr/>
                    <a:lstStyle/>
                    <a:p>
                      <a:pPr>
                        <a:lnSpc>
                          <a:spcPts val="2600"/>
                        </a:lnSpc>
                        <a:spcAft>
                          <a:spcPts val="600"/>
                        </a:spcAft>
                      </a:pPr>
                      <a:endParaRPr lang="zh-TW" altLang="en-US"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B592">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nSpc>
                          <a:spcPts val="2600"/>
                        </a:lnSpc>
                        <a:spcAft>
                          <a:spcPts val="600"/>
                        </a:spcAft>
                      </a:pPr>
                      <a:r>
                        <a:rPr lang="zh-TW" sz="1600" kern="100" dirty="0">
                          <a:effectLst/>
                          <a:latin typeface="微軟正黑體" panose="020B0604030504040204" pitchFamily="34" charset="-120"/>
                          <a:ea typeface="微軟正黑體" panose="020B0604030504040204" pitchFamily="34" charset="-120"/>
                        </a:rPr>
                        <a:t>乙級以上氣體燃料導管配管技術士技能檢定合格。</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3175" indent="0">
                        <a:lnSpc>
                          <a:spcPts val="2600"/>
                        </a:lnSpc>
                        <a:spcAft>
                          <a:spcPts val="600"/>
                        </a:spcAft>
                      </a:pPr>
                      <a:r>
                        <a:rPr lang="zh-TW" sz="1600" kern="100" dirty="0">
                          <a:effectLst/>
                          <a:latin typeface="微軟正黑體" panose="020B0604030504040204" pitchFamily="34" charset="-120"/>
                          <a:ea typeface="微軟正黑體" panose="020B0604030504040204" pitchFamily="34" charset="-120"/>
                        </a:rPr>
                        <a:t>丙級以上氣體燃料導管配管技術士技能檢定合格。</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extLst>
                  <a:ext uri="{0D108BD9-81ED-4DB2-BD59-A6C34878D82A}">
                    <a16:rowId xmlns:a16="http://schemas.microsoft.com/office/drawing/2014/main" val="10002"/>
                  </a:ext>
                </a:extLst>
              </a:tr>
              <a:tr h="1778292">
                <a:tc vMerge="1">
                  <a:txBody>
                    <a:bodyPr/>
                    <a:lstStyle/>
                    <a:p>
                      <a:pPr>
                        <a:lnSpc>
                          <a:spcPts val="2600"/>
                        </a:lnSpc>
                        <a:spcAft>
                          <a:spcPts val="600"/>
                        </a:spcAft>
                      </a:pPr>
                      <a:endParaRPr lang="zh-TW" altLang="en-US" sz="160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nSpc>
                          <a:spcPts val="2600"/>
                        </a:lnSpc>
                        <a:spcAft>
                          <a:spcPts val="600"/>
                        </a:spcAft>
                      </a:pPr>
                      <a:r>
                        <a:rPr lang="zh-TW" sz="1600" kern="100" dirty="0">
                          <a:effectLst/>
                          <a:latin typeface="微軟正黑體" panose="020B0604030504040204" pitchFamily="34" charset="-120"/>
                          <a:ea typeface="微軟正黑體" panose="020B0604030504040204" pitchFamily="34" charset="-120"/>
                        </a:rPr>
                        <a:t>乙級以上工業用管配管、自來水管配管技術士技能檢定合格，或持有配管工乙級技術士證，並從事公用天然氣事業或其他高壓氣體之管線設計、維護、監督工程三年以上，具有證明文件者。</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a:lnSpc>
                          <a:spcPts val="2600"/>
                        </a:lnSpc>
                        <a:spcAft>
                          <a:spcPts val="600"/>
                        </a:spcAft>
                      </a:pPr>
                      <a:r>
                        <a:rPr lang="zh-TW" altLang="en-US" sz="1600" kern="100" dirty="0">
                          <a:effectLst/>
                          <a:latin typeface="微軟正黑體" panose="020B0604030504040204" pitchFamily="34" charset="-120"/>
                          <a:ea typeface="微軟正黑體" panose="020B0604030504040204" pitchFamily="34" charset="-120"/>
                          <a:cs typeface="Times New Roman"/>
                        </a:rPr>
                        <a:t>丙級以上工業用管配管、自來水管配管技術士技能檢定合格，或持有配管工丙級技術士證，並從事公用天然氣事業或其他高壓氣體之管線設計、維護、監督工程二年以上，具有證明文件者。</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0003"/>
                  </a:ext>
                </a:extLst>
              </a:tr>
            </a:tbl>
          </a:graphicData>
        </a:graphic>
      </p:graphicFrame>
      <p:sp>
        <p:nvSpPr>
          <p:cNvPr id="8" name="文字方塊 7">
            <a:extLst>
              <a:ext uri="{FF2B5EF4-FFF2-40B4-BE49-F238E27FC236}">
                <a16:creationId xmlns:a16="http://schemas.microsoft.com/office/drawing/2014/main" id="{C135D63D-CD12-4263-9888-EEB6E30944A7}"/>
              </a:ext>
            </a:extLst>
          </p:cNvPr>
          <p:cNvSpPr txBox="1"/>
          <p:nvPr/>
        </p:nvSpPr>
        <p:spPr>
          <a:xfrm>
            <a:off x="-312709" y="2123149"/>
            <a:ext cx="8549893" cy="369332"/>
          </a:xfrm>
          <a:prstGeom prst="rect">
            <a:avLst/>
          </a:prstGeom>
          <a:noFill/>
        </p:spPr>
        <p:txBody>
          <a:bodyPr wrap="square">
            <a:spAutoFit/>
          </a:bodyPr>
          <a:lstStyle/>
          <a:p>
            <a:pPr marL="982663" marR="0" lvl="0" indent="-273050" algn="l" defTabSz="914400" rtl="0" eaLnBrk="1" fontAlgn="auto" latinLnBrk="0" hangingPunct="1">
              <a:lnSpc>
                <a:spcPct val="100000"/>
              </a:lnSpc>
              <a:spcBef>
                <a:spcPts val="0"/>
              </a:spcBef>
              <a:spcAft>
                <a:spcPts val="1200"/>
              </a:spcAft>
              <a:buClr>
                <a:srgbClr val="A5B592"/>
              </a:buClr>
              <a:buSzPct val="76000"/>
              <a:buFont typeface="Wingdings 3"/>
              <a:buChar char=""/>
              <a:tabLst/>
              <a:defRPr/>
            </a:pPr>
            <a:r>
              <a:rPr kumimoji="0" lang="zh-TW" altLang="zh-TW" sz="1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負責</a:t>
            </a:r>
            <a:r>
              <a:rPr kumimoji="0" lang="zh-TW" altLang="zh-TW" sz="1800" b="1" i="0" u="none" strike="noStrike" kern="1200" cap="none" spc="0" normalizeH="0" baseline="0" noProof="0" dirty="0">
                <a:ln>
                  <a:noFill/>
                </a:ln>
                <a:solidFill>
                  <a:srgbClr val="FF0000"/>
                </a:solidFill>
                <a:effectLst/>
                <a:uLnTx/>
                <a:uFillTx/>
                <a:latin typeface="Cambria" panose="02040503050406030204" pitchFamily="18" charset="0"/>
                <a:ea typeface="微軟正黑體" panose="020B0604030504040204" pitchFamily="34" charset="-120"/>
                <a:cs typeface="+mn-cs"/>
              </a:rPr>
              <a:t>公用天然氣事業</a:t>
            </a:r>
            <a:r>
              <a:rPr kumimoji="0" lang="zh-TW" altLang="zh-TW" sz="1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輸氣管線之工程施作及其相關安全維護業務之人員。</a:t>
            </a:r>
          </a:p>
        </p:txBody>
      </p:sp>
    </p:spTree>
    <p:extLst>
      <p:ext uri="{BB962C8B-B14F-4D97-AF65-F5344CB8AC3E}">
        <p14:creationId xmlns:p14="http://schemas.microsoft.com/office/powerpoint/2010/main" val="217794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二、相關子法</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18</a:t>
            </a:fld>
            <a:endParaRPr lang="zh-TW" altLang="en-US" dirty="0"/>
          </a:p>
        </p:txBody>
      </p:sp>
      <p:sp>
        <p:nvSpPr>
          <p:cNvPr id="6" name="矩形 5">
            <a:extLst>
              <a:ext uri="{FF2B5EF4-FFF2-40B4-BE49-F238E27FC236}">
                <a16:creationId xmlns:a16="http://schemas.microsoft.com/office/drawing/2014/main" id="{5E6CF1FB-1AA9-49A2-A9C9-7F811BADB565}"/>
              </a:ext>
            </a:extLst>
          </p:cNvPr>
          <p:cNvSpPr>
            <a:spLocks noChangeArrowheads="1"/>
          </p:cNvSpPr>
          <p:nvPr/>
        </p:nvSpPr>
        <p:spPr bwMode="auto">
          <a:xfrm>
            <a:off x="0" y="1103486"/>
            <a:ext cx="7039155" cy="4320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二</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天然氣導管配管專業人員管理辦法</a:t>
            </a:r>
          </a:p>
        </p:txBody>
      </p:sp>
      <p:sp>
        <p:nvSpPr>
          <p:cNvPr id="5" name="內容版面配置區 2"/>
          <p:cNvSpPr txBox="1">
            <a:spLocks/>
          </p:cNvSpPr>
          <p:nvPr/>
        </p:nvSpPr>
        <p:spPr>
          <a:xfrm>
            <a:off x="457200" y="1401712"/>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400" kern="1200">
                <a:solidFill>
                  <a:schemeClr val="tx1"/>
                </a:solidFill>
                <a:latin typeface="Cambria" panose="02040503050406030204" pitchFamily="18" charset="0"/>
                <a:ea typeface="微軟正黑體" panose="020B0604030504040204" pitchFamily="34" charset="-120"/>
                <a:cs typeface="+mn-cs"/>
              </a:defRPr>
            </a:lvl1pPr>
            <a:lvl2pPr marL="548640" indent="-274320" algn="l" rtl="0" eaLnBrk="1" latinLnBrk="0" hangingPunct="1">
              <a:spcBef>
                <a:spcPts val="500"/>
              </a:spcBef>
              <a:buClr>
                <a:schemeClr val="accent2"/>
              </a:buClr>
              <a:buSzPct val="76000"/>
              <a:buFont typeface="Wingdings 3"/>
              <a:buChar char=""/>
              <a:defRPr kumimoji="0" sz="2000" kern="1200">
                <a:solidFill>
                  <a:schemeClr val="tx2"/>
                </a:solidFill>
                <a:latin typeface="Cambria" panose="02040503050406030204" pitchFamily="18" charset="0"/>
                <a:ea typeface="微軟正黑體" panose="020B0604030504040204" pitchFamily="34" charset="-120"/>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1600" kern="1200">
                <a:solidFill>
                  <a:schemeClr val="tx1"/>
                </a:solidFill>
                <a:latin typeface="Cambria" panose="02040503050406030204" pitchFamily="18" charset="0"/>
                <a:ea typeface="微軟正黑體" panose="020B0604030504040204" pitchFamily="34" charset="-120"/>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400" kern="1200">
                <a:solidFill>
                  <a:schemeClr val="tx1"/>
                </a:solidFill>
                <a:latin typeface="Cambria" panose="02040503050406030204" pitchFamily="18" charset="0"/>
                <a:ea typeface="微軟正黑體" panose="020B0604030504040204" pitchFamily="34" charset="-120"/>
                <a:cs typeface="+mn-cs"/>
              </a:defRPr>
            </a:lvl4pPr>
            <a:lvl5pPr marL="1143000" indent="0" algn="l" rtl="0" eaLnBrk="1" latinLnBrk="0" hangingPunct="1">
              <a:spcBef>
                <a:spcPts val="300"/>
              </a:spcBef>
              <a:buClr>
                <a:schemeClr val="accent2"/>
              </a:buClr>
              <a:buSzPct val="70000"/>
              <a:buFont typeface="Wingdings"/>
              <a:buNone/>
              <a:defRPr kumimoji="0" sz="1600" kern="1200">
                <a:solidFill>
                  <a:schemeClr val="tx1"/>
                </a:solidFill>
                <a:latin typeface="微軟正黑體" panose="020B0604030504040204" pitchFamily="34" charset="-120"/>
                <a:ea typeface="微軟正黑體" panose="020B0604030504040204" pitchFamily="34" charset="-12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r>
              <a:rPr kumimoji="0" lang="en-US" altLang="zh-TW"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02</a:t>
            </a:r>
            <a:r>
              <a:rPr kumimoji="0" lang="zh-TW" altLang="en-US"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專業人員</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登記</a:t>
            </a:r>
            <a:endParaRPr kumimoji="0" lang="en-US"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r>
              <a:rPr kumimoji="0" lang="en-US" altLang="zh-TW"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03</a:t>
            </a:r>
            <a:r>
              <a:rPr kumimoji="0" lang="zh-TW" altLang="en-US"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專業人員</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兼任限制</a:t>
            </a:r>
            <a:endParaRPr kumimoji="0" lang="en-US"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32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r>
              <a:rPr kumimoji="0" lang="en-US" altLang="zh-TW"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04</a:t>
            </a:r>
            <a:r>
              <a:rPr kumimoji="0" lang="zh-TW" altLang="en-US"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專業人員</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人數</a:t>
            </a:r>
            <a:endParaRPr kumimoji="0" lang="en-US"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zh-TW" altLang="en-US"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p:txBody>
      </p:sp>
      <p:sp>
        <p:nvSpPr>
          <p:cNvPr id="7" name="矩形 6"/>
          <p:cNvSpPr/>
          <p:nvPr/>
        </p:nvSpPr>
        <p:spPr>
          <a:xfrm>
            <a:off x="1259632" y="2091000"/>
            <a:ext cx="6768752" cy="1092607"/>
          </a:xfrm>
          <a:prstGeom prst="rect">
            <a:avLst/>
          </a:prstGeom>
          <a:solidFill>
            <a:srgbClr val="809EC2">
              <a:lumMod val="20000"/>
              <a:lumOff val="80000"/>
            </a:srgbClr>
          </a:solidFill>
        </p:spPr>
        <p:txBody>
          <a:bodyPr wrap="square">
            <a:spAutoFit/>
          </a:bodyPr>
          <a:lstStyle/>
          <a:p>
            <a:pPr marL="273050" marR="0" lvl="0" indent="-273050" defTabSz="914400" eaLnBrk="1" fontAlgn="auto" latinLnBrk="0" hangingPunct="1">
              <a:lnSpc>
                <a:spcPct val="100000"/>
              </a:lnSpc>
              <a:spcBef>
                <a:spcPts val="0"/>
              </a:spcBef>
              <a:spcAft>
                <a:spcPts val="600"/>
              </a:spcAft>
              <a:buClr>
                <a:srgbClr val="A5B592"/>
              </a:buClr>
              <a:buSzPct val="76000"/>
              <a:buFont typeface="Wingdings 3"/>
              <a:buChar char=""/>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專業人員異動時應向地方主管機關</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申請變更登記</a:t>
            </a:r>
            <a:r>
              <a:rPr kumimoji="0" lang="zh-TW"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endPar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273050" marR="0" lvl="0" indent="-273050" defTabSz="914400" eaLnBrk="1" fontAlgn="auto" latinLnBrk="0" hangingPunct="1">
              <a:lnSpc>
                <a:spcPct val="100000"/>
              </a:lnSpc>
              <a:spcBef>
                <a:spcPts val="0"/>
              </a:spcBef>
              <a:spcAft>
                <a:spcPts val="600"/>
              </a:spcAft>
              <a:buClr>
                <a:srgbClr val="A5B592"/>
              </a:buClr>
              <a:buSzPct val="76000"/>
              <a:buFont typeface="Wingdings 3"/>
              <a:buChar char=""/>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人員異動（含</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遴用</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更換</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及</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離職</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）皆應申請變更登記（規費</a:t>
            </a:r>
            <a:r>
              <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500</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元</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，辦理離職免規費）。</a:t>
            </a:r>
          </a:p>
        </p:txBody>
      </p:sp>
      <p:sp>
        <p:nvSpPr>
          <p:cNvPr id="8" name="矩形 7"/>
          <p:cNvSpPr/>
          <p:nvPr/>
        </p:nvSpPr>
        <p:spPr>
          <a:xfrm>
            <a:off x="1259632" y="3870592"/>
            <a:ext cx="6768752" cy="707886"/>
          </a:xfrm>
          <a:prstGeom prst="rect">
            <a:avLst/>
          </a:prstGeom>
          <a:solidFill>
            <a:srgbClr val="809EC2">
              <a:lumMod val="20000"/>
              <a:lumOff val="80000"/>
            </a:srgbClr>
          </a:solidFill>
        </p:spPr>
        <p:txBody>
          <a:bodyPr wrap="square">
            <a:spAutoFit/>
          </a:bodyPr>
          <a:lstStyle/>
          <a:p>
            <a:pPr marL="273050" lvl="0" indent="-273050" defTabSz="914400">
              <a:spcAft>
                <a:spcPts val="1200"/>
              </a:spcAft>
              <a:buClr>
                <a:srgbClr val="A5B592"/>
              </a:buClr>
              <a:buSzPct val="76000"/>
              <a:buFont typeface="Wingdings 3"/>
              <a:buChar char=""/>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專業人員</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不得同時擔任</a:t>
            </a:r>
            <a:r>
              <a:rPr lang="zh-TW" altLang="en-US" sz="2000" kern="0" dirty="0">
                <a:solidFill>
                  <a:prstClr val="black"/>
                </a:solidFill>
                <a:latin typeface="微軟正黑體" panose="020B0604030504040204" pitchFamily="34" charset="-120"/>
                <a:ea typeface="微軟正黑體" panose="020B0604030504040204" pitchFamily="34" charset="-120"/>
              </a:rPr>
              <a:t>其他公用天然氣事業</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或公用天然氣導管承裝業之專業人員。</a:t>
            </a:r>
          </a:p>
        </p:txBody>
      </p:sp>
      <p:sp>
        <p:nvSpPr>
          <p:cNvPr id="11" name="矩形 10"/>
          <p:cNvSpPr/>
          <p:nvPr/>
        </p:nvSpPr>
        <p:spPr>
          <a:xfrm>
            <a:off x="1259632" y="5213276"/>
            <a:ext cx="6768752" cy="1015663"/>
          </a:xfrm>
          <a:prstGeom prst="rect">
            <a:avLst/>
          </a:prstGeom>
          <a:solidFill>
            <a:srgbClr val="809EC2">
              <a:lumMod val="20000"/>
              <a:lumOff val="80000"/>
            </a:srgbClr>
          </a:solidFill>
        </p:spPr>
        <p:txBody>
          <a:bodyPr wrap="square">
            <a:spAutoFit/>
          </a:bodyPr>
          <a:lstStyle/>
          <a:p>
            <a:pPr marL="273050" marR="0" lvl="0" indent="-273050" defTabSz="914400" eaLnBrk="1" fontAlgn="auto" latinLnBrk="0" hangingPunct="1">
              <a:lnSpc>
                <a:spcPct val="100000"/>
              </a:lnSpc>
              <a:spcBef>
                <a:spcPts val="0"/>
              </a:spcBef>
              <a:spcAft>
                <a:spcPts val="1200"/>
              </a:spcAft>
              <a:buClr>
                <a:srgbClr val="A5B592"/>
              </a:buClr>
              <a:buSzPct val="76000"/>
              <a:buFont typeface="Wingdings 3"/>
              <a:buChar char=""/>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事業應僱用</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專業人員二人以上</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，其中至少一人為甲級專業人員；事業供氣戶數每超過一萬戶或日供氣數量每超過三萬立方公尺時，應增加僱用專業人員一人。</a:t>
            </a:r>
          </a:p>
        </p:txBody>
      </p:sp>
    </p:spTree>
    <p:extLst>
      <p:ext uri="{BB962C8B-B14F-4D97-AF65-F5344CB8AC3E}">
        <p14:creationId xmlns:p14="http://schemas.microsoft.com/office/powerpoint/2010/main" val="217794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二、相關子法</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19</a:t>
            </a:fld>
            <a:endParaRPr lang="zh-TW" altLang="en-US" dirty="0"/>
          </a:p>
        </p:txBody>
      </p:sp>
      <p:sp>
        <p:nvSpPr>
          <p:cNvPr id="6" name="矩形 5">
            <a:extLst>
              <a:ext uri="{FF2B5EF4-FFF2-40B4-BE49-F238E27FC236}">
                <a16:creationId xmlns:a16="http://schemas.microsoft.com/office/drawing/2014/main" id="{5E6CF1FB-1AA9-49A2-A9C9-7F811BADB565}"/>
              </a:ext>
            </a:extLst>
          </p:cNvPr>
          <p:cNvSpPr>
            <a:spLocks noChangeArrowheads="1"/>
          </p:cNvSpPr>
          <p:nvPr/>
        </p:nvSpPr>
        <p:spPr bwMode="auto">
          <a:xfrm>
            <a:off x="0" y="1103486"/>
            <a:ext cx="7039155" cy="4320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二</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天然氣導管配管專業人員管理辦法</a:t>
            </a:r>
          </a:p>
        </p:txBody>
      </p:sp>
      <p:sp>
        <p:nvSpPr>
          <p:cNvPr id="20" name="內容版面配置區 2"/>
          <p:cNvSpPr txBox="1">
            <a:spLocks/>
          </p:cNvSpPr>
          <p:nvPr/>
        </p:nvSpPr>
        <p:spPr>
          <a:xfrm>
            <a:off x="457200" y="1421416"/>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400" kern="1200">
                <a:solidFill>
                  <a:schemeClr val="tx1"/>
                </a:solidFill>
                <a:latin typeface="Cambria" panose="02040503050406030204" pitchFamily="18" charset="0"/>
                <a:ea typeface="微軟正黑體" panose="020B0604030504040204" pitchFamily="34" charset="-120"/>
                <a:cs typeface="+mn-cs"/>
              </a:defRPr>
            </a:lvl1pPr>
            <a:lvl2pPr marL="548640" indent="-274320" algn="l" rtl="0" eaLnBrk="1" latinLnBrk="0" hangingPunct="1">
              <a:spcBef>
                <a:spcPts val="500"/>
              </a:spcBef>
              <a:buClr>
                <a:schemeClr val="accent2"/>
              </a:buClr>
              <a:buSzPct val="76000"/>
              <a:buFont typeface="Wingdings 3"/>
              <a:buChar char=""/>
              <a:defRPr kumimoji="0" sz="2000" kern="1200">
                <a:solidFill>
                  <a:schemeClr val="tx2"/>
                </a:solidFill>
                <a:latin typeface="Cambria" panose="02040503050406030204" pitchFamily="18" charset="0"/>
                <a:ea typeface="微軟正黑體" panose="020B0604030504040204" pitchFamily="34" charset="-120"/>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1600" kern="1200">
                <a:solidFill>
                  <a:schemeClr val="tx1"/>
                </a:solidFill>
                <a:latin typeface="Cambria" panose="02040503050406030204" pitchFamily="18" charset="0"/>
                <a:ea typeface="微軟正黑體" panose="020B0604030504040204" pitchFamily="34" charset="-120"/>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400" kern="1200">
                <a:solidFill>
                  <a:schemeClr val="tx1"/>
                </a:solidFill>
                <a:latin typeface="Cambria" panose="02040503050406030204" pitchFamily="18" charset="0"/>
                <a:ea typeface="微軟正黑體" panose="020B0604030504040204" pitchFamily="34" charset="-120"/>
                <a:cs typeface="+mn-cs"/>
              </a:defRPr>
            </a:lvl4pPr>
            <a:lvl5pPr marL="1143000" indent="0" algn="l" rtl="0" eaLnBrk="1" latinLnBrk="0" hangingPunct="1">
              <a:spcBef>
                <a:spcPts val="300"/>
              </a:spcBef>
              <a:buClr>
                <a:schemeClr val="accent2"/>
              </a:buClr>
              <a:buSzPct val="70000"/>
              <a:buFont typeface="Wingdings"/>
              <a:buNone/>
              <a:defRPr kumimoji="0" sz="1600" kern="1200">
                <a:solidFill>
                  <a:schemeClr val="tx1"/>
                </a:solidFill>
                <a:latin typeface="微軟正黑體" panose="020B0604030504040204" pitchFamily="34" charset="-120"/>
                <a:ea typeface="微軟正黑體" panose="020B0604030504040204" pitchFamily="34" charset="-12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r>
              <a:rPr kumimoji="0" lang="en-US" altLang="zh-TW"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05</a:t>
            </a:r>
            <a:r>
              <a:rPr kumimoji="0" lang="zh-TW" altLang="en-US"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專業人員</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回訓</a:t>
            </a:r>
            <a:endParaRPr kumimoji="0" lang="en-US"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p:txBody>
      </p:sp>
      <p:sp>
        <p:nvSpPr>
          <p:cNvPr id="21" name="矩形 20"/>
          <p:cNvSpPr/>
          <p:nvPr/>
        </p:nvSpPr>
        <p:spPr>
          <a:xfrm>
            <a:off x="1259632" y="2263064"/>
            <a:ext cx="6768752" cy="1631216"/>
          </a:xfrm>
          <a:prstGeom prst="rect">
            <a:avLst/>
          </a:prstGeom>
          <a:solidFill>
            <a:srgbClr val="809EC2">
              <a:lumMod val="20000"/>
              <a:lumOff val="80000"/>
            </a:srgbClr>
          </a:solidFill>
        </p:spPr>
        <p:txBody>
          <a:bodyPr wrap="square">
            <a:spAutoFit/>
          </a:bodyPr>
          <a:lstStyle/>
          <a:p>
            <a:pPr marL="273050" marR="0" lvl="0" indent="-273050" defTabSz="914400" eaLnBrk="1" fontAlgn="auto" latinLnBrk="0" hangingPunct="1">
              <a:lnSpc>
                <a:spcPct val="150000"/>
              </a:lnSpc>
              <a:spcBef>
                <a:spcPts val="0"/>
              </a:spcBef>
              <a:spcAft>
                <a:spcPts val="1200"/>
              </a:spcAft>
              <a:buClr>
                <a:srgbClr val="A5B592"/>
              </a:buClr>
              <a:buSzPct val="76000"/>
              <a:buFont typeface="Wingdings 3"/>
              <a:buChar char=""/>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專業人員</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每五年</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應參加講習訓練，並取得合格證明文件。</a:t>
            </a:r>
          </a:p>
          <a:p>
            <a:pPr marL="273050" marR="0" lvl="0" indent="-273050" defTabSz="914400" eaLnBrk="1" fontAlgn="auto" latinLnBrk="0" hangingPunct="0">
              <a:lnSpc>
                <a:spcPct val="150000"/>
              </a:lnSpc>
              <a:spcBef>
                <a:spcPts val="0"/>
              </a:spcBef>
              <a:spcAft>
                <a:spcPts val="1200"/>
              </a:spcAft>
              <a:buClr>
                <a:srgbClr val="A5B592"/>
              </a:buClr>
              <a:buSzPct val="76000"/>
              <a:buFont typeface="Wingdings 3"/>
              <a:buChar char=""/>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自</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114</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年</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12</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月</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9</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日起，除取得資格未滿五年者外，專業人員應取得講習訓練合格證明文件，始得擔任。</a:t>
            </a:r>
          </a:p>
        </p:txBody>
      </p:sp>
      <p:sp>
        <p:nvSpPr>
          <p:cNvPr id="22" name="圓角矩形 21"/>
          <p:cNvSpPr/>
          <p:nvPr/>
        </p:nvSpPr>
        <p:spPr>
          <a:xfrm>
            <a:off x="647696" y="5302611"/>
            <a:ext cx="1620112" cy="360000"/>
          </a:xfrm>
          <a:prstGeom prst="roundRect">
            <a:avLst/>
          </a:prstGeom>
          <a:solidFill>
            <a:srgbClr val="F3A447">
              <a:lumMod val="40000"/>
              <a:lumOff val="60000"/>
            </a:srgbClr>
          </a:solidFill>
          <a:ln w="19050" cap="flat" cmpd="sng" algn="ctr">
            <a:solidFill>
              <a:srgbClr val="A5B592">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新進專業人員</a:t>
            </a:r>
            <a:endParaRPr kumimoji="0" lang="en-US" altLang="zh-TW"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23" name="圓角矩形 22"/>
          <p:cNvSpPr/>
          <p:nvPr/>
        </p:nvSpPr>
        <p:spPr>
          <a:xfrm>
            <a:off x="647696" y="4440755"/>
            <a:ext cx="1620112" cy="594565"/>
          </a:xfrm>
          <a:prstGeom prst="roundRect">
            <a:avLst/>
          </a:prstGeom>
          <a:solidFill>
            <a:srgbClr val="F3A447">
              <a:lumMod val="40000"/>
              <a:lumOff val="60000"/>
            </a:srgbClr>
          </a:solidFill>
          <a:ln w="19050" cap="flat" cmpd="sng" algn="ctr">
            <a:solidFill>
              <a:srgbClr val="A5B592">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已取得資格</a:t>
            </a:r>
            <a:endParaRPr kumimoji="0" lang="en-US" altLang="zh-TW"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專業人員</a:t>
            </a:r>
            <a:endParaRPr kumimoji="0" lang="en-US" altLang="zh-TW"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cxnSp>
        <p:nvCxnSpPr>
          <p:cNvPr id="24" name="直線單箭頭接點 23">
            <a:extLst>
              <a:ext uri="{FF2B5EF4-FFF2-40B4-BE49-F238E27FC236}">
                <a16:creationId xmlns:a16="http://schemas.microsoft.com/office/drawing/2014/main" id="{D82F262E-2CCB-4137-9C36-79A133123E50}"/>
              </a:ext>
            </a:extLst>
          </p:cNvPr>
          <p:cNvCxnSpPr>
            <a:cxnSpLocks/>
          </p:cNvCxnSpPr>
          <p:nvPr/>
        </p:nvCxnSpPr>
        <p:spPr>
          <a:xfrm flipV="1">
            <a:off x="2267808" y="4757111"/>
            <a:ext cx="828000" cy="0"/>
          </a:xfrm>
          <a:prstGeom prst="straightConnector1">
            <a:avLst/>
          </a:prstGeom>
          <a:noFill/>
          <a:ln w="50800" cap="flat" cmpd="sng" algn="ctr">
            <a:solidFill>
              <a:srgbClr val="0000CC"/>
            </a:solidFill>
            <a:prstDash val="solid"/>
            <a:tailEnd type="triangle"/>
          </a:ln>
          <a:effectLst/>
        </p:spPr>
      </p:cxnSp>
      <p:cxnSp>
        <p:nvCxnSpPr>
          <p:cNvPr id="25" name="直線單箭頭接點 24">
            <a:extLst>
              <a:ext uri="{FF2B5EF4-FFF2-40B4-BE49-F238E27FC236}">
                <a16:creationId xmlns:a16="http://schemas.microsoft.com/office/drawing/2014/main" id="{D82F262E-2CCB-4137-9C36-79A133123E50}"/>
              </a:ext>
            </a:extLst>
          </p:cNvPr>
          <p:cNvCxnSpPr>
            <a:cxnSpLocks/>
          </p:cNvCxnSpPr>
          <p:nvPr/>
        </p:nvCxnSpPr>
        <p:spPr>
          <a:xfrm flipV="1">
            <a:off x="2281798" y="5482611"/>
            <a:ext cx="828000" cy="0"/>
          </a:xfrm>
          <a:prstGeom prst="straightConnector1">
            <a:avLst/>
          </a:prstGeom>
          <a:noFill/>
          <a:ln w="50800" cap="flat" cmpd="sng" algn="ctr">
            <a:solidFill>
              <a:srgbClr val="0000CC"/>
            </a:solidFill>
            <a:prstDash val="solid"/>
            <a:tailEnd type="triangle"/>
          </a:ln>
          <a:effectLst/>
        </p:spPr>
      </p:cxnSp>
      <p:sp>
        <p:nvSpPr>
          <p:cNvPr id="26" name="圓角矩形 4"/>
          <p:cNvSpPr/>
          <p:nvPr/>
        </p:nvSpPr>
        <p:spPr>
          <a:xfrm>
            <a:off x="3131840" y="5196891"/>
            <a:ext cx="1296144" cy="594565"/>
          </a:xfrm>
          <a:prstGeom prst="rect">
            <a:avLst/>
          </a:prstGeom>
          <a:solidFill>
            <a:srgbClr val="444D26">
              <a:lumMod val="40000"/>
              <a:lumOff val="60000"/>
            </a:srgbClr>
          </a:solidFill>
          <a:ln>
            <a:noFill/>
          </a:ln>
          <a:effectLst/>
          <a:scene3d>
            <a:camera prst="orthographicFront"/>
            <a:lightRig rig="threePt" dir="t"/>
          </a:scene3d>
          <a:sp3d>
            <a:bevelT/>
          </a:sp3d>
        </p:spPr>
        <p:txBody>
          <a:bodyPr spcFirstLastPara="0" vert="horz" wrap="square" lIns="106680" tIns="106680" rIns="106680" bIns="106680" numCol="1" spcCol="1270" anchor="ctr" anchorCtr="0">
            <a:noAutofit/>
          </a:bodyPr>
          <a:lstStyle/>
          <a:p>
            <a:pPr marL="0" marR="0" lvl="0" indent="0" algn="ctr" defTabSz="12446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取得資格</a:t>
            </a:r>
            <a:endParaRPr kumimoji="0" lang="en-US" altLang="zh-TW"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12446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滿</a:t>
            </a:r>
            <a:r>
              <a:rPr kumimoji="0" lang="en-US" altLang="zh-TW"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5</a:t>
            </a: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a:t>
            </a:r>
          </a:p>
        </p:txBody>
      </p:sp>
      <p:sp>
        <p:nvSpPr>
          <p:cNvPr id="27" name="圓角矩形 4"/>
          <p:cNvSpPr/>
          <p:nvPr/>
        </p:nvSpPr>
        <p:spPr>
          <a:xfrm>
            <a:off x="5220072" y="4440755"/>
            <a:ext cx="867673" cy="1350701"/>
          </a:xfrm>
          <a:prstGeom prst="rect">
            <a:avLst/>
          </a:prstGeom>
          <a:solidFill>
            <a:srgbClr val="FFCCFF"/>
          </a:solidFill>
          <a:ln>
            <a:noFill/>
          </a:ln>
          <a:effectLst/>
          <a:scene3d>
            <a:camera prst="orthographicFront"/>
            <a:lightRig rig="threePt" dir="t"/>
          </a:scene3d>
          <a:sp3d>
            <a:bevelT/>
          </a:sp3d>
        </p:spPr>
        <p:txBody>
          <a:bodyPr spcFirstLastPara="0" vert="horz" wrap="square" lIns="106680" tIns="106680" rIns="106680" bIns="106680" numCol="1" spcCol="1270" anchor="ctr"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zh-TW" altLang="en-US" sz="1800" b="1" i="0" u="none" strike="noStrike" kern="0" cap="none" spc="0" normalizeH="0" baseline="0" noProof="0" dirty="0">
                <a:ln>
                  <a:noFill/>
                </a:ln>
                <a:solidFill>
                  <a:prstClr val="black">
                    <a:hueOff val="0"/>
                    <a:satOff val="0"/>
                    <a:lumOff val="0"/>
                    <a:alphaOff val="0"/>
                  </a:prstClr>
                </a:solidFill>
                <a:effectLst/>
                <a:uLnTx/>
                <a:uFillTx/>
                <a:latin typeface="微軟正黑體" panose="020B0604030504040204" pitchFamily="34" charset="-120"/>
                <a:ea typeface="微軟正黑體" panose="020B0604030504040204" pitchFamily="34" charset="-120"/>
                <a:cs typeface="+mn-cs"/>
              </a:rPr>
              <a:t>取得回訓合格證書</a:t>
            </a:r>
          </a:p>
        </p:txBody>
      </p:sp>
      <p:sp>
        <p:nvSpPr>
          <p:cNvPr id="28" name="圓角矩形 27"/>
          <p:cNvSpPr/>
          <p:nvPr/>
        </p:nvSpPr>
        <p:spPr>
          <a:xfrm>
            <a:off x="6948264" y="4440755"/>
            <a:ext cx="1872208" cy="1350701"/>
          </a:xfrm>
          <a:prstGeom prst="roundRect">
            <a:avLst/>
          </a:prstGeom>
          <a:solidFill>
            <a:srgbClr val="FEFAC9">
              <a:lumMod val="90000"/>
            </a:srgbClr>
          </a:solidFill>
          <a:ln w="19050" cap="flat" cmpd="sng" algn="ctr">
            <a:solidFill>
              <a:srgbClr val="A5B592">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直轄市、縣（市）主管機關</a:t>
            </a:r>
            <a:endParaRPr kumimoji="0" lang="en-US" altLang="zh-TW"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cxnSp>
        <p:nvCxnSpPr>
          <p:cNvPr id="29" name="直線單箭頭接點 28">
            <a:extLst>
              <a:ext uri="{FF2B5EF4-FFF2-40B4-BE49-F238E27FC236}">
                <a16:creationId xmlns:a16="http://schemas.microsoft.com/office/drawing/2014/main" id="{D82F262E-2CCB-4137-9C36-79A133123E50}"/>
              </a:ext>
            </a:extLst>
          </p:cNvPr>
          <p:cNvCxnSpPr>
            <a:cxnSpLocks/>
          </p:cNvCxnSpPr>
          <p:nvPr/>
        </p:nvCxnSpPr>
        <p:spPr>
          <a:xfrm>
            <a:off x="6120264" y="5123188"/>
            <a:ext cx="828000" cy="5838"/>
          </a:xfrm>
          <a:prstGeom prst="straightConnector1">
            <a:avLst/>
          </a:prstGeom>
          <a:noFill/>
          <a:ln w="50800" cap="flat" cmpd="sng" algn="ctr">
            <a:solidFill>
              <a:srgbClr val="D092A7"/>
            </a:solidFill>
            <a:prstDash val="solid"/>
            <a:tailEnd type="triangle"/>
          </a:ln>
          <a:effectLst/>
        </p:spPr>
      </p:cxnSp>
      <p:sp>
        <p:nvSpPr>
          <p:cNvPr id="30" name="文字方塊 29"/>
          <p:cNvSpPr txBox="1"/>
          <p:nvPr/>
        </p:nvSpPr>
        <p:spPr>
          <a:xfrm>
            <a:off x="6156256" y="5071376"/>
            <a:ext cx="720000" cy="99263"/>
          </a:xfrm>
          <a:prstGeom prst="rect">
            <a:avLst/>
          </a:prstGeom>
          <a:noFill/>
        </p:spPr>
        <p:txBody>
          <a:bodyPr wrap="square" rtlCol="0" anchor="ctr" anchorCtr="1">
            <a:noAutofit/>
          </a:bodyPr>
          <a:lstStyle/>
          <a:p>
            <a:pPr algn="ctr" defTabSz="914400"/>
            <a:r>
              <a:rPr lang="zh-TW" altLang="en-US" sz="1600" b="1" dirty="0">
                <a:solidFill>
                  <a:srgbClr val="FF0000"/>
                </a:solidFill>
                <a:latin typeface="微軟正黑體" panose="020B0604030504040204" pitchFamily="34" charset="-120"/>
                <a:ea typeface="微軟正黑體" panose="020B0604030504040204" pitchFamily="34" charset="-120"/>
              </a:rPr>
              <a:t>申請</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gn="ctr" defTabSz="914400"/>
            <a:r>
              <a:rPr lang="zh-TW" altLang="en-US" sz="1600" b="1" dirty="0">
                <a:solidFill>
                  <a:srgbClr val="FF0000"/>
                </a:solidFill>
                <a:latin typeface="微軟正黑體" panose="020B0604030504040204" pitchFamily="34" charset="-120"/>
                <a:ea typeface="微軟正黑體" panose="020B0604030504040204" pitchFamily="34" charset="-120"/>
              </a:rPr>
              <a:t>登記</a:t>
            </a:r>
          </a:p>
        </p:txBody>
      </p:sp>
      <p:sp>
        <p:nvSpPr>
          <p:cNvPr id="31" name="圓角矩形 4"/>
          <p:cNvSpPr/>
          <p:nvPr/>
        </p:nvSpPr>
        <p:spPr>
          <a:xfrm>
            <a:off x="3059832" y="4440755"/>
            <a:ext cx="1440160" cy="594565"/>
          </a:xfrm>
          <a:prstGeom prst="rect">
            <a:avLst/>
          </a:prstGeom>
          <a:solidFill>
            <a:srgbClr val="444D26">
              <a:lumMod val="40000"/>
              <a:lumOff val="60000"/>
            </a:srgbClr>
          </a:solidFill>
          <a:ln>
            <a:noFill/>
          </a:ln>
          <a:effectLst/>
          <a:scene3d>
            <a:camera prst="orthographicFront"/>
            <a:lightRig rig="threePt" dir="t"/>
          </a:scene3d>
          <a:sp3d>
            <a:bevelT/>
          </a:sp3d>
        </p:spPr>
        <p:txBody>
          <a:bodyPr spcFirstLastPara="0" vert="horz" wrap="square" lIns="106680" tIns="106680" rIns="106680" bIns="106680" numCol="1" spcCol="1270" anchor="ctr" anchorCtr="0">
            <a:noAutofit/>
          </a:bodyPr>
          <a:lstStyle/>
          <a:p>
            <a:pPr algn="ctr" defTabSz="1244600">
              <a:defRPr/>
            </a:pPr>
            <a:r>
              <a:rPr kumimoji="0" lang="en-US" altLang="zh-TW"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109.12.9</a:t>
            </a: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起</a:t>
            </a:r>
            <a:r>
              <a:rPr lang="en-US" altLang="zh-TW" b="1" kern="0" dirty="0">
                <a:solidFill>
                  <a:prstClr val="black"/>
                </a:solidFill>
                <a:latin typeface="微軟正黑體" panose="020B0604030504040204" pitchFamily="34" charset="-120"/>
                <a:ea typeface="微軟正黑體" panose="020B0604030504040204" pitchFamily="34" charset="-120"/>
              </a:rPr>
              <a:t>5</a:t>
            </a:r>
            <a:r>
              <a:rPr lang="zh-TW" altLang="en-US" b="1" kern="0" dirty="0">
                <a:solidFill>
                  <a:prstClr val="black"/>
                </a:solidFill>
                <a:latin typeface="微軟正黑體" panose="020B0604030504040204" pitchFamily="34" charset="-120"/>
                <a:ea typeface="微軟正黑體" panose="020B0604030504040204" pitchFamily="34" charset="-120"/>
              </a:rPr>
              <a:t>年內</a:t>
            </a:r>
          </a:p>
        </p:txBody>
      </p:sp>
      <p:cxnSp>
        <p:nvCxnSpPr>
          <p:cNvPr id="32" name="直線單箭頭接點 31">
            <a:extLst>
              <a:ext uri="{FF2B5EF4-FFF2-40B4-BE49-F238E27FC236}">
                <a16:creationId xmlns:a16="http://schemas.microsoft.com/office/drawing/2014/main" id="{D82F262E-2CCB-4137-9C36-79A133123E50}"/>
              </a:ext>
            </a:extLst>
          </p:cNvPr>
          <p:cNvCxnSpPr>
            <a:cxnSpLocks/>
            <a:stCxn id="31" idx="3"/>
          </p:cNvCxnSpPr>
          <p:nvPr/>
        </p:nvCxnSpPr>
        <p:spPr>
          <a:xfrm flipV="1">
            <a:off x="4499992" y="4738037"/>
            <a:ext cx="719992" cy="1"/>
          </a:xfrm>
          <a:prstGeom prst="straightConnector1">
            <a:avLst/>
          </a:prstGeom>
          <a:noFill/>
          <a:ln w="50800" cap="flat" cmpd="sng" algn="ctr">
            <a:solidFill>
              <a:srgbClr val="0000CC"/>
            </a:solidFill>
            <a:prstDash val="solid"/>
            <a:tailEnd type="triangle"/>
          </a:ln>
          <a:effectLst/>
        </p:spPr>
      </p:cxnSp>
      <p:cxnSp>
        <p:nvCxnSpPr>
          <p:cNvPr id="33" name="直線單箭頭接點 32">
            <a:extLst>
              <a:ext uri="{FF2B5EF4-FFF2-40B4-BE49-F238E27FC236}">
                <a16:creationId xmlns:a16="http://schemas.microsoft.com/office/drawing/2014/main" id="{D82F262E-2CCB-4137-9C36-79A133123E50}"/>
              </a:ext>
            </a:extLst>
          </p:cNvPr>
          <p:cNvCxnSpPr>
            <a:cxnSpLocks/>
          </p:cNvCxnSpPr>
          <p:nvPr/>
        </p:nvCxnSpPr>
        <p:spPr>
          <a:xfrm flipV="1">
            <a:off x="4427984" y="5475740"/>
            <a:ext cx="792000" cy="0"/>
          </a:xfrm>
          <a:prstGeom prst="straightConnector1">
            <a:avLst/>
          </a:prstGeom>
          <a:noFill/>
          <a:ln w="50800" cap="flat" cmpd="sng" algn="ctr">
            <a:solidFill>
              <a:srgbClr val="0000CC"/>
            </a:solidFill>
            <a:prstDash val="solid"/>
            <a:tailEnd type="triangle"/>
          </a:ln>
          <a:effectLst/>
        </p:spPr>
      </p:cxnSp>
    </p:spTree>
    <p:extLst>
      <p:ext uri="{BB962C8B-B14F-4D97-AF65-F5344CB8AC3E}">
        <p14:creationId xmlns:p14="http://schemas.microsoft.com/office/powerpoint/2010/main" val="217794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E56CE48-71D1-402B-BE83-76012E17E871}"/>
              </a:ext>
            </a:extLst>
          </p:cNvPr>
          <p:cNvPicPr>
            <a:picLocks noChangeAspect="1"/>
          </p:cNvPicPr>
          <p:nvPr/>
        </p:nvPicPr>
        <p:blipFill>
          <a:blip r:embed="rId2"/>
          <a:stretch>
            <a:fillRect/>
          </a:stretch>
        </p:blipFill>
        <p:spPr>
          <a:xfrm>
            <a:off x="-1" y="-1"/>
            <a:ext cx="9143999" cy="6850117"/>
          </a:xfrm>
          <a:prstGeom prst="rect">
            <a:avLst/>
          </a:prstGeom>
        </p:spPr>
      </p:pic>
      <p:sp>
        <p:nvSpPr>
          <p:cNvPr id="5" name="Rectangle 5">
            <a:extLst>
              <a:ext uri="{FF2B5EF4-FFF2-40B4-BE49-F238E27FC236}">
                <a16:creationId xmlns:a16="http://schemas.microsoft.com/office/drawing/2014/main" id="{0147890A-F294-4C58-B661-8D115DD12407}"/>
              </a:ext>
            </a:extLst>
          </p:cNvPr>
          <p:cNvSpPr/>
          <p:nvPr/>
        </p:nvSpPr>
        <p:spPr>
          <a:xfrm>
            <a:off x="-9065" y="853199"/>
            <a:ext cx="9153065" cy="603632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1">
            <a:extLst>
              <a:ext uri="{FF2B5EF4-FFF2-40B4-BE49-F238E27FC236}">
                <a16:creationId xmlns:a16="http://schemas.microsoft.com/office/drawing/2014/main" id="{1B07CB0E-1CE5-4BBD-9BD6-B7DF15ECE4C7}"/>
              </a:ext>
            </a:extLst>
          </p:cNvPr>
          <p:cNvGrpSpPr>
            <a:grpSpLocks/>
          </p:cNvGrpSpPr>
          <p:nvPr/>
        </p:nvGrpSpPr>
        <p:grpSpPr bwMode="auto">
          <a:xfrm>
            <a:off x="0" y="-2"/>
            <a:ext cx="9156701" cy="857251"/>
            <a:chOff x="-1" y="196"/>
            <a:chExt cx="5768" cy="635"/>
          </a:xfrm>
        </p:grpSpPr>
        <p:sp>
          <p:nvSpPr>
            <p:cNvPr id="14" name="Rectangle 12">
              <a:extLst>
                <a:ext uri="{FF2B5EF4-FFF2-40B4-BE49-F238E27FC236}">
                  <a16:creationId xmlns:a16="http://schemas.microsoft.com/office/drawing/2014/main" id="{FC1C249D-F303-4A7F-B04F-2AD4FCC369BD}"/>
                </a:ext>
              </a:extLst>
            </p:cNvPr>
            <p:cNvSpPr>
              <a:spLocks noChangeArrowheads="1"/>
            </p:cNvSpPr>
            <p:nvPr userDrawn="1"/>
          </p:nvSpPr>
          <p:spPr bwMode="gray">
            <a:xfrm>
              <a:off x="1" y="196"/>
              <a:ext cx="5766" cy="635"/>
            </a:xfrm>
            <a:prstGeom prst="rect">
              <a:avLst/>
            </a:prstGeom>
            <a:gradFill rotWithShape="1">
              <a:gsLst>
                <a:gs pos="0">
                  <a:srgbClr val="0099CC"/>
                </a:gs>
                <a:gs pos="100000">
                  <a:srgbClr val="1D528D"/>
                </a:gs>
              </a:gsLst>
              <a:lin ang="0" scaled="1"/>
            </a:gradFill>
            <a:ln>
              <a:noFill/>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1D528D"/>
                </a:solidFill>
                <a:effectLst/>
                <a:uLnTx/>
                <a:uFillTx/>
                <a:latin typeface="Arial" pitchFamily="34" charset="0"/>
                <a:ea typeface="新細明體" pitchFamily="18" charset="-120"/>
              </a:endParaRPr>
            </a:p>
          </p:txBody>
        </p:sp>
        <p:sp>
          <p:nvSpPr>
            <p:cNvPr id="15" name="Freeform 13">
              <a:extLst>
                <a:ext uri="{FF2B5EF4-FFF2-40B4-BE49-F238E27FC236}">
                  <a16:creationId xmlns:a16="http://schemas.microsoft.com/office/drawing/2014/main" id="{84B83B69-4345-41D0-83BF-652F8AF277C9}"/>
                </a:ext>
              </a:extLst>
            </p:cNvPr>
            <p:cNvSpPr>
              <a:spLocks/>
            </p:cNvSpPr>
            <p:nvPr userDrawn="1"/>
          </p:nvSpPr>
          <p:spPr bwMode="gray">
            <a:xfrm flipH="1" flipV="1">
              <a:off x="2265" y="196"/>
              <a:ext cx="3497" cy="226"/>
            </a:xfrm>
            <a:custGeom>
              <a:avLst/>
              <a:gdLst>
                <a:gd name="T0" fmla="*/ 2147483646 w 1497"/>
                <a:gd name="T1" fmla="*/ 0 h 590"/>
                <a:gd name="T2" fmla="*/ 2147483646 w 1497"/>
                <a:gd name="T3" fmla="*/ 0 h 590"/>
                <a:gd name="T4" fmla="*/ 0 w 1497"/>
                <a:gd name="T5" fmla="*/ 0 h 590"/>
                <a:gd name="T6" fmla="*/ 0 w 1497"/>
                <a:gd name="T7" fmla="*/ 0 h 590"/>
                <a:gd name="T8" fmla="*/ 0 60000 65536"/>
                <a:gd name="T9" fmla="*/ 0 60000 65536"/>
                <a:gd name="T10" fmla="*/ 0 60000 65536"/>
                <a:gd name="T11" fmla="*/ 0 60000 65536"/>
                <a:gd name="T12" fmla="*/ 0 w 1497"/>
                <a:gd name="T13" fmla="*/ 0 h 590"/>
                <a:gd name="T14" fmla="*/ 1497 w 1497"/>
                <a:gd name="T15" fmla="*/ 590 h 590"/>
              </a:gdLst>
              <a:ahLst/>
              <a:cxnLst>
                <a:cxn ang="T8">
                  <a:pos x="T0" y="T1"/>
                </a:cxn>
                <a:cxn ang="T9">
                  <a:pos x="T2" y="T3"/>
                </a:cxn>
                <a:cxn ang="T10">
                  <a:pos x="T4" y="T5"/>
                </a:cxn>
                <a:cxn ang="T11">
                  <a:pos x="T6" y="T7"/>
                </a:cxn>
              </a:cxnLst>
              <a:rect l="T12" t="T13" r="T14" b="T15"/>
              <a:pathLst>
                <a:path w="1497" h="590">
                  <a:moveTo>
                    <a:pt x="45" y="590"/>
                  </a:moveTo>
                  <a:lnTo>
                    <a:pt x="1497" y="590"/>
                  </a:lnTo>
                  <a:lnTo>
                    <a:pt x="0" y="0"/>
                  </a:lnTo>
                  <a:lnTo>
                    <a:pt x="0" y="590"/>
                  </a:lnTo>
                </a:path>
              </a:pathLst>
            </a:custGeom>
            <a:gradFill rotWithShape="1">
              <a:gsLst>
                <a:gs pos="0">
                  <a:srgbClr val="1D528D"/>
                </a:gs>
                <a:gs pos="100000">
                  <a:srgbClr val="0D2641"/>
                </a:gs>
              </a:gsLst>
              <a:lin ang="18900000" scaled="1"/>
            </a:gradFill>
            <a:ln w="9525">
              <a:noFill/>
              <a:round/>
              <a:headEnd/>
              <a:tailEnd/>
            </a:ln>
          </p:spPr>
          <p:txBody>
            <a:bodyPr rot="10800000"/>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1D528D"/>
                </a:solidFill>
                <a:effectLst/>
                <a:uLnTx/>
                <a:uFillTx/>
                <a:latin typeface="Arial" pitchFamily="34" charset="0"/>
              </a:endParaRPr>
            </a:p>
          </p:txBody>
        </p:sp>
        <p:sp>
          <p:nvSpPr>
            <p:cNvPr id="16" name="Freeform 14">
              <a:extLst>
                <a:ext uri="{FF2B5EF4-FFF2-40B4-BE49-F238E27FC236}">
                  <a16:creationId xmlns:a16="http://schemas.microsoft.com/office/drawing/2014/main" id="{6581783D-9B08-430F-B232-9C08AF38695E}"/>
                </a:ext>
              </a:extLst>
            </p:cNvPr>
            <p:cNvSpPr>
              <a:spLocks/>
            </p:cNvSpPr>
            <p:nvPr userDrawn="1"/>
          </p:nvSpPr>
          <p:spPr bwMode="gray">
            <a:xfrm>
              <a:off x="-1" y="514"/>
              <a:ext cx="3702" cy="314"/>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rgbClr val="0099CC"/>
                </a:gs>
                <a:gs pos="100000">
                  <a:srgbClr val="0099CC">
                    <a:gamma/>
                    <a:shade val="46275"/>
                    <a:invGamma/>
                  </a:srgbClr>
                </a:gs>
              </a:gsLst>
              <a:lin ang="18900000" scaled="1"/>
            </a:gradFill>
            <a:ln w="9525">
              <a:no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1D528D"/>
                </a:solidFill>
                <a:effectLst/>
                <a:uLnTx/>
                <a:uFillTx/>
                <a:latin typeface="Arial" pitchFamily="34" charset="0"/>
              </a:endParaRPr>
            </a:p>
          </p:txBody>
        </p:sp>
      </p:grpSp>
      <p:sp>
        <p:nvSpPr>
          <p:cNvPr id="7" name="Rectangle 2">
            <a:extLst>
              <a:ext uri="{FF2B5EF4-FFF2-40B4-BE49-F238E27FC236}">
                <a16:creationId xmlns:a16="http://schemas.microsoft.com/office/drawing/2014/main" id="{A0D5FB0D-E2E3-48B4-AA3F-08EE89D23319}"/>
              </a:ext>
            </a:extLst>
          </p:cNvPr>
          <p:cNvSpPr txBox="1">
            <a:spLocks noChangeArrowheads="1"/>
          </p:cNvSpPr>
          <p:nvPr/>
        </p:nvSpPr>
        <p:spPr>
          <a:xfrm>
            <a:off x="12701" y="39406"/>
            <a:ext cx="9144000" cy="720000"/>
          </a:xfrm>
          <a:prstGeom prst="rect">
            <a:avLst/>
          </a:prstGeom>
        </p:spPr>
        <p:txBody>
          <a:bodyPr anchor="ctr" anchorCtr="1"/>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itchFamily="34" charset="0"/>
              </a:defRPr>
            </a:lvl2pPr>
            <a:lvl3pPr algn="l" rtl="0" eaLnBrk="0" fontAlgn="base" hangingPunct="0">
              <a:spcBef>
                <a:spcPct val="0"/>
              </a:spcBef>
              <a:spcAft>
                <a:spcPct val="0"/>
              </a:spcAft>
              <a:defRPr sz="4000">
                <a:solidFill>
                  <a:schemeClr val="bg1"/>
                </a:solidFill>
                <a:latin typeface="Arial" pitchFamily="34" charset="0"/>
              </a:defRPr>
            </a:lvl3pPr>
            <a:lvl4pPr algn="l" rtl="0" eaLnBrk="0" fontAlgn="base" hangingPunct="0">
              <a:spcBef>
                <a:spcPct val="0"/>
              </a:spcBef>
              <a:spcAft>
                <a:spcPct val="0"/>
              </a:spcAft>
              <a:defRPr sz="4000">
                <a:solidFill>
                  <a:schemeClr val="bg1"/>
                </a:solidFill>
                <a:latin typeface="Arial" pitchFamily="34" charset="0"/>
              </a:defRPr>
            </a:lvl4pPr>
            <a:lvl5pPr algn="l" rtl="0" eaLnBrk="0" fontAlgn="base" hangingPunct="0">
              <a:spcBef>
                <a:spcPct val="0"/>
              </a:spcBef>
              <a:spcAft>
                <a:spcPct val="0"/>
              </a:spcAft>
              <a:defRPr sz="4000">
                <a:solidFill>
                  <a:schemeClr val="bg1"/>
                </a:solidFill>
                <a:latin typeface="Arial" pitchFamily="34"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a:lstStyle>
          <a:p>
            <a:pPr algn="ctr" defTabSz="914400"/>
            <a:r>
              <a:rPr lang="zh-TW" altLang="en-US" sz="4800" b="1" kern="0" dirty="0">
                <a:solidFill>
                  <a:srgbClr val="FFFFFF"/>
                </a:solidFill>
                <a:latin typeface="微軟正黑體" panose="020B0604030504040204" pitchFamily="34" charset="-120"/>
                <a:ea typeface="微軟正黑體" panose="020B0604030504040204" pitchFamily="34" charset="-120"/>
              </a:rPr>
              <a:t>簡報目錄</a:t>
            </a:r>
          </a:p>
        </p:txBody>
      </p:sp>
      <p:grpSp>
        <p:nvGrpSpPr>
          <p:cNvPr id="132" name="Group 4">
            <a:extLst>
              <a:ext uri="{FF2B5EF4-FFF2-40B4-BE49-F238E27FC236}">
                <a16:creationId xmlns:a16="http://schemas.microsoft.com/office/drawing/2014/main" id="{3E48AD74-8972-4D90-8011-D306B3596F6F}"/>
              </a:ext>
            </a:extLst>
          </p:cNvPr>
          <p:cNvGrpSpPr>
            <a:grpSpLocks noChangeAspect="1"/>
          </p:cNvGrpSpPr>
          <p:nvPr/>
        </p:nvGrpSpPr>
        <p:grpSpPr bwMode="auto">
          <a:xfrm rot="5400000">
            <a:off x="-1304183" y="2348761"/>
            <a:ext cx="5474130" cy="2731408"/>
            <a:chOff x="2922" y="1195"/>
            <a:chExt cx="1936" cy="966"/>
          </a:xfrm>
          <a:solidFill>
            <a:sysClr val="window" lastClr="FFFFFF"/>
          </a:solidFill>
        </p:grpSpPr>
        <p:sp>
          <p:nvSpPr>
            <p:cNvPr id="133" name="Freeform 6">
              <a:extLst>
                <a:ext uri="{FF2B5EF4-FFF2-40B4-BE49-F238E27FC236}">
                  <a16:creationId xmlns:a16="http://schemas.microsoft.com/office/drawing/2014/main" id="{928E9F6B-183C-4CEA-9BE2-15F03F21F2CA}"/>
                </a:ext>
              </a:extLst>
            </p:cNvPr>
            <p:cNvSpPr>
              <a:spLocks/>
            </p:cNvSpPr>
            <p:nvPr/>
          </p:nvSpPr>
          <p:spPr bwMode="auto">
            <a:xfrm>
              <a:off x="3097" y="1195"/>
              <a:ext cx="744" cy="966"/>
            </a:xfrm>
            <a:custGeom>
              <a:avLst/>
              <a:gdLst>
                <a:gd name="T0" fmla="*/ 744 w 744"/>
                <a:gd name="T1" fmla="*/ 966 h 966"/>
                <a:gd name="T2" fmla="*/ 744 w 744"/>
                <a:gd name="T3" fmla="*/ 966 h 966"/>
                <a:gd name="T4" fmla="*/ 36 w 744"/>
                <a:gd name="T5" fmla="*/ 452 h 966"/>
                <a:gd name="T6" fmla="*/ 0 w 744"/>
                <a:gd name="T7" fmla="*/ 426 h 966"/>
                <a:gd name="T8" fmla="*/ 79 w 744"/>
                <a:gd name="T9" fmla="*/ 349 h 966"/>
                <a:gd name="T10" fmla="*/ 213 w 744"/>
                <a:gd name="T11" fmla="*/ 215 h 966"/>
                <a:gd name="T12" fmla="*/ 213 w 744"/>
                <a:gd name="T13" fmla="*/ 215 h 966"/>
                <a:gd name="T14" fmla="*/ 431 w 744"/>
                <a:gd name="T15" fmla="*/ 0 h 966"/>
                <a:gd name="T16" fmla="*/ 460 w 744"/>
                <a:gd name="T17" fmla="*/ 91 h 966"/>
                <a:gd name="T18" fmla="*/ 462 w 744"/>
                <a:gd name="T19" fmla="*/ 91 h 966"/>
                <a:gd name="T20" fmla="*/ 475 w 744"/>
                <a:gd name="T21" fmla="*/ 134 h 966"/>
                <a:gd name="T22" fmla="*/ 744 w 744"/>
                <a:gd name="T23" fmla="*/ 966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4" h="966">
                  <a:moveTo>
                    <a:pt x="744" y="966"/>
                  </a:moveTo>
                  <a:lnTo>
                    <a:pt x="744" y="966"/>
                  </a:lnTo>
                  <a:lnTo>
                    <a:pt x="36" y="452"/>
                  </a:lnTo>
                  <a:lnTo>
                    <a:pt x="0" y="426"/>
                  </a:lnTo>
                  <a:lnTo>
                    <a:pt x="79" y="349"/>
                  </a:lnTo>
                  <a:lnTo>
                    <a:pt x="213" y="215"/>
                  </a:lnTo>
                  <a:lnTo>
                    <a:pt x="213" y="215"/>
                  </a:lnTo>
                  <a:lnTo>
                    <a:pt x="431" y="0"/>
                  </a:lnTo>
                  <a:lnTo>
                    <a:pt x="460" y="91"/>
                  </a:lnTo>
                  <a:lnTo>
                    <a:pt x="462" y="91"/>
                  </a:lnTo>
                  <a:lnTo>
                    <a:pt x="475" y="134"/>
                  </a:lnTo>
                  <a:lnTo>
                    <a:pt x="744" y="966"/>
                  </a:lnTo>
                  <a:close/>
                </a:path>
              </a:pathLst>
            </a:custGeom>
            <a:solidFill>
              <a:srgbClr val="ED5565"/>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black"/>
                </a:solidFill>
                <a:effectLst/>
                <a:uLnTx/>
                <a:uFillTx/>
              </a:endParaRPr>
            </a:p>
          </p:txBody>
        </p:sp>
        <p:sp>
          <p:nvSpPr>
            <p:cNvPr id="134" name="Freeform 8">
              <a:extLst>
                <a:ext uri="{FF2B5EF4-FFF2-40B4-BE49-F238E27FC236}">
                  <a16:creationId xmlns:a16="http://schemas.microsoft.com/office/drawing/2014/main" id="{69CC46BC-FDFF-416F-BC64-B4AC98C1CC43}"/>
                </a:ext>
              </a:extLst>
            </p:cNvPr>
            <p:cNvSpPr>
              <a:spLocks/>
            </p:cNvSpPr>
            <p:nvPr/>
          </p:nvSpPr>
          <p:spPr bwMode="auto">
            <a:xfrm>
              <a:off x="3020" y="1544"/>
              <a:ext cx="156" cy="77"/>
            </a:xfrm>
            <a:custGeom>
              <a:avLst/>
              <a:gdLst>
                <a:gd name="T0" fmla="*/ 156 w 156"/>
                <a:gd name="T1" fmla="*/ 0 h 77"/>
                <a:gd name="T2" fmla="*/ 77 w 156"/>
                <a:gd name="T3" fmla="*/ 77 h 77"/>
                <a:gd name="T4" fmla="*/ 77 w 156"/>
                <a:gd name="T5" fmla="*/ 77 h 77"/>
                <a:gd name="T6" fmla="*/ 0 w 156"/>
                <a:gd name="T7" fmla="*/ 20 h 77"/>
                <a:gd name="T8" fmla="*/ 138 w 156"/>
                <a:gd name="T9" fmla="*/ 1 h 77"/>
                <a:gd name="T10" fmla="*/ 156 w 156"/>
                <a:gd name="T11" fmla="*/ 0 h 77"/>
              </a:gdLst>
              <a:ahLst/>
              <a:cxnLst>
                <a:cxn ang="0">
                  <a:pos x="T0" y="T1"/>
                </a:cxn>
                <a:cxn ang="0">
                  <a:pos x="T2" y="T3"/>
                </a:cxn>
                <a:cxn ang="0">
                  <a:pos x="T4" y="T5"/>
                </a:cxn>
                <a:cxn ang="0">
                  <a:pos x="T6" y="T7"/>
                </a:cxn>
                <a:cxn ang="0">
                  <a:pos x="T8" y="T9"/>
                </a:cxn>
                <a:cxn ang="0">
                  <a:pos x="T10" y="T11"/>
                </a:cxn>
              </a:cxnLst>
              <a:rect l="0" t="0" r="r" b="b"/>
              <a:pathLst>
                <a:path w="156" h="77">
                  <a:moveTo>
                    <a:pt x="156" y="0"/>
                  </a:moveTo>
                  <a:lnTo>
                    <a:pt x="77" y="77"/>
                  </a:lnTo>
                  <a:lnTo>
                    <a:pt x="77" y="77"/>
                  </a:lnTo>
                  <a:lnTo>
                    <a:pt x="0" y="20"/>
                  </a:lnTo>
                  <a:lnTo>
                    <a:pt x="138" y="1"/>
                  </a:lnTo>
                  <a:lnTo>
                    <a:pt x="156" y="0"/>
                  </a:lnTo>
                  <a:close/>
                </a:path>
              </a:pathLst>
            </a:custGeom>
            <a:solidFill>
              <a:srgbClr val="F8AC59">
                <a:lumMod val="75000"/>
              </a:srgbClr>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black"/>
                </a:solidFill>
                <a:effectLst/>
                <a:uLnTx/>
                <a:uFillTx/>
              </a:endParaRPr>
            </a:p>
          </p:txBody>
        </p:sp>
        <p:sp>
          <p:nvSpPr>
            <p:cNvPr id="135" name="Freeform 11">
              <a:extLst>
                <a:ext uri="{FF2B5EF4-FFF2-40B4-BE49-F238E27FC236}">
                  <a16:creationId xmlns:a16="http://schemas.microsoft.com/office/drawing/2014/main" id="{1EAE0D18-36DE-4CF7-8D58-A5E1C1BDD36A}"/>
                </a:ext>
              </a:extLst>
            </p:cNvPr>
            <p:cNvSpPr>
              <a:spLocks/>
            </p:cNvSpPr>
            <p:nvPr/>
          </p:nvSpPr>
          <p:spPr bwMode="auto">
            <a:xfrm>
              <a:off x="3528" y="1195"/>
              <a:ext cx="138" cy="91"/>
            </a:xfrm>
            <a:custGeom>
              <a:avLst/>
              <a:gdLst>
                <a:gd name="T0" fmla="*/ 138 w 138"/>
                <a:gd name="T1" fmla="*/ 76 h 91"/>
                <a:gd name="T2" fmla="*/ 31 w 138"/>
                <a:gd name="T3" fmla="*/ 91 h 91"/>
                <a:gd name="T4" fmla="*/ 31 w 138"/>
                <a:gd name="T5" fmla="*/ 91 h 91"/>
                <a:gd name="T6" fmla="*/ 29 w 138"/>
                <a:gd name="T7" fmla="*/ 91 h 91"/>
                <a:gd name="T8" fmla="*/ 0 w 138"/>
                <a:gd name="T9" fmla="*/ 0 h 91"/>
                <a:gd name="T10" fmla="*/ 121 w 138"/>
                <a:gd name="T11" fmla="*/ 66 h 91"/>
                <a:gd name="T12" fmla="*/ 138 w 138"/>
                <a:gd name="T13" fmla="*/ 76 h 91"/>
              </a:gdLst>
              <a:ahLst/>
              <a:cxnLst>
                <a:cxn ang="0">
                  <a:pos x="T0" y="T1"/>
                </a:cxn>
                <a:cxn ang="0">
                  <a:pos x="T2" y="T3"/>
                </a:cxn>
                <a:cxn ang="0">
                  <a:pos x="T4" y="T5"/>
                </a:cxn>
                <a:cxn ang="0">
                  <a:pos x="T6" y="T7"/>
                </a:cxn>
                <a:cxn ang="0">
                  <a:pos x="T8" y="T9"/>
                </a:cxn>
                <a:cxn ang="0">
                  <a:pos x="T10" y="T11"/>
                </a:cxn>
                <a:cxn ang="0">
                  <a:pos x="T12" y="T13"/>
                </a:cxn>
              </a:cxnLst>
              <a:rect l="0" t="0" r="r" b="b"/>
              <a:pathLst>
                <a:path w="138" h="91">
                  <a:moveTo>
                    <a:pt x="138" y="76"/>
                  </a:moveTo>
                  <a:lnTo>
                    <a:pt x="31" y="91"/>
                  </a:lnTo>
                  <a:lnTo>
                    <a:pt x="31" y="91"/>
                  </a:lnTo>
                  <a:lnTo>
                    <a:pt x="29" y="91"/>
                  </a:lnTo>
                  <a:lnTo>
                    <a:pt x="0" y="0"/>
                  </a:lnTo>
                  <a:lnTo>
                    <a:pt x="121" y="66"/>
                  </a:lnTo>
                  <a:lnTo>
                    <a:pt x="138" y="76"/>
                  </a:lnTo>
                  <a:close/>
                </a:path>
              </a:pathLst>
            </a:custGeom>
            <a:solidFill>
              <a:srgbClr val="ED5565">
                <a:lumMod val="75000"/>
              </a:srgbClr>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black"/>
                </a:solidFill>
                <a:effectLst/>
                <a:uLnTx/>
                <a:uFillTx/>
              </a:endParaRPr>
            </a:p>
          </p:txBody>
        </p:sp>
        <p:sp>
          <p:nvSpPr>
            <p:cNvPr id="136" name="Freeform 12">
              <a:extLst>
                <a:ext uri="{FF2B5EF4-FFF2-40B4-BE49-F238E27FC236}">
                  <a16:creationId xmlns:a16="http://schemas.microsoft.com/office/drawing/2014/main" id="{62D288F4-7EE6-419B-B8AE-6689A86B0FBA}"/>
                </a:ext>
              </a:extLst>
            </p:cNvPr>
            <p:cNvSpPr>
              <a:spLocks/>
            </p:cNvSpPr>
            <p:nvPr/>
          </p:nvSpPr>
          <p:spPr bwMode="auto">
            <a:xfrm>
              <a:off x="3559" y="1195"/>
              <a:ext cx="596" cy="966"/>
            </a:xfrm>
            <a:custGeom>
              <a:avLst/>
              <a:gdLst>
                <a:gd name="T0" fmla="*/ 596 w 596"/>
                <a:gd name="T1" fmla="*/ 0 h 966"/>
                <a:gd name="T2" fmla="*/ 566 w 596"/>
                <a:gd name="T3" fmla="*/ 91 h 966"/>
                <a:gd name="T4" fmla="*/ 566 w 596"/>
                <a:gd name="T5" fmla="*/ 91 h 966"/>
                <a:gd name="T6" fmla="*/ 553 w 596"/>
                <a:gd name="T7" fmla="*/ 134 h 966"/>
                <a:gd name="T8" fmla="*/ 282 w 596"/>
                <a:gd name="T9" fmla="*/ 966 h 966"/>
                <a:gd name="T10" fmla="*/ 13 w 596"/>
                <a:gd name="T11" fmla="*/ 134 h 966"/>
                <a:gd name="T12" fmla="*/ 0 w 596"/>
                <a:gd name="T13" fmla="*/ 91 h 966"/>
                <a:gd name="T14" fmla="*/ 0 w 596"/>
                <a:gd name="T15" fmla="*/ 91 h 966"/>
                <a:gd name="T16" fmla="*/ 107 w 596"/>
                <a:gd name="T17" fmla="*/ 76 h 966"/>
                <a:gd name="T18" fmla="*/ 293 w 596"/>
                <a:gd name="T19" fmla="*/ 47 h 966"/>
                <a:gd name="T20" fmla="*/ 596 w 596"/>
                <a:gd name="T21"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966">
                  <a:moveTo>
                    <a:pt x="596" y="0"/>
                  </a:moveTo>
                  <a:lnTo>
                    <a:pt x="566" y="91"/>
                  </a:lnTo>
                  <a:lnTo>
                    <a:pt x="566" y="91"/>
                  </a:lnTo>
                  <a:lnTo>
                    <a:pt x="553" y="134"/>
                  </a:lnTo>
                  <a:lnTo>
                    <a:pt x="282" y="966"/>
                  </a:lnTo>
                  <a:lnTo>
                    <a:pt x="13" y="134"/>
                  </a:lnTo>
                  <a:lnTo>
                    <a:pt x="0" y="91"/>
                  </a:lnTo>
                  <a:lnTo>
                    <a:pt x="0" y="91"/>
                  </a:lnTo>
                  <a:lnTo>
                    <a:pt x="107" y="76"/>
                  </a:lnTo>
                  <a:lnTo>
                    <a:pt x="293" y="47"/>
                  </a:lnTo>
                  <a:lnTo>
                    <a:pt x="596" y="0"/>
                  </a:lnTo>
                  <a:close/>
                </a:path>
              </a:pathLst>
            </a:custGeom>
            <a:solidFill>
              <a:srgbClr val="1C84C6"/>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black"/>
                </a:solidFill>
                <a:effectLst/>
                <a:uLnTx/>
                <a:uFillTx/>
              </a:endParaRPr>
            </a:p>
          </p:txBody>
        </p:sp>
        <p:sp>
          <p:nvSpPr>
            <p:cNvPr id="137" name="Freeform 13">
              <a:extLst>
                <a:ext uri="{FF2B5EF4-FFF2-40B4-BE49-F238E27FC236}">
                  <a16:creationId xmlns:a16="http://schemas.microsoft.com/office/drawing/2014/main" id="{069D92A6-01BE-4863-B235-C9BF50957F43}"/>
                </a:ext>
              </a:extLst>
            </p:cNvPr>
            <p:cNvSpPr>
              <a:spLocks/>
            </p:cNvSpPr>
            <p:nvPr/>
          </p:nvSpPr>
          <p:spPr bwMode="auto">
            <a:xfrm>
              <a:off x="4125" y="1195"/>
              <a:ext cx="98" cy="142"/>
            </a:xfrm>
            <a:custGeom>
              <a:avLst/>
              <a:gdLst>
                <a:gd name="T0" fmla="*/ 98 w 98"/>
                <a:gd name="T1" fmla="*/ 142 h 142"/>
                <a:gd name="T2" fmla="*/ 2 w 98"/>
                <a:gd name="T3" fmla="*/ 91 h 142"/>
                <a:gd name="T4" fmla="*/ 0 w 98"/>
                <a:gd name="T5" fmla="*/ 91 h 142"/>
                <a:gd name="T6" fmla="*/ 30 w 98"/>
                <a:gd name="T7" fmla="*/ 0 h 142"/>
                <a:gd name="T8" fmla="*/ 91 w 98"/>
                <a:gd name="T9" fmla="*/ 125 h 142"/>
                <a:gd name="T10" fmla="*/ 98 w 98"/>
                <a:gd name="T11" fmla="*/ 142 h 142"/>
              </a:gdLst>
              <a:ahLst/>
              <a:cxnLst>
                <a:cxn ang="0">
                  <a:pos x="T0" y="T1"/>
                </a:cxn>
                <a:cxn ang="0">
                  <a:pos x="T2" y="T3"/>
                </a:cxn>
                <a:cxn ang="0">
                  <a:pos x="T4" y="T5"/>
                </a:cxn>
                <a:cxn ang="0">
                  <a:pos x="T6" y="T7"/>
                </a:cxn>
                <a:cxn ang="0">
                  <a:pos x="T8" y="T9"/>
                </a:cxn>
                <a:cxn ang="0">
                  <a:pos x="T10" y="T11"/>
                </a:cxn>
              </a:cxnLst>
              <a:rect l="0" t="0" r="r" b="b"/>
              <a:pathLst>
                <a:path w="98" h="142">
                  <a:moveTo>
                    <a:pt x="98" y="142"/>
                  </a:moveTo>
                  <a:lnTo>
                    <a:pt x="2" y="91"/>
                  </a:lnTo>
                  <a:lnTo>
                    <a:pt x="0" y="91"/>
                  </a:lnTo>
                  <a:lnTo>
                    <a:pt x="30" y="0"/>
                  </a:lnTo>
                  <a:lnTo>
                    <a:pt x="91" y="125"/>
                  </a:lnTo>
                  <a:lnTo>
                    <a:pt x="98" y="142"/>
                  </a:lnTo>
                  <a:close/>
                </a:path>
              </a:pathLst>
            </a:custGeom>
            <a:solidFill>
              <a:srgbClr val="1C84C6">
                <a:lumMod val="75000"/>
              </a:srgbClr>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black"/>
                </a:solidFill>
                <a:effectLst/>
                <a:uLnTx/>
                <a:uFillTx/>
              </a:endParaRPr>
            </a:p>
          </p:txBody>
        </p:sp>
        <p:sp>
          <p:nvSpPr>
            <p:cNvPr id="138" name="Freeform 14">
              <a:extLst>
                <a:ext uri="{FF2B5EF4-FFF2-40B4-BE49-F238E27FC236}">
                  <a16:creationId xmlns:a16="http://schemas.microsoft.com/office/drawing/2014/main" id="{BC394197-9D37-4491-A3BE-3859C71AB362}"/>
                </a:ext>
              </a:extLst>
            </p:cNvPr>
            <p:cNvSpPr>
              <a:spLocks/>
            </p:cNvSpPr>
            <p:nvPr/>
          </p:nvSpPr>
          <p:spPr bwMode="auto">
            <a:xfrm>
              <a:off x="3841" y="1286"/>
              <a:ext cx="823" cy="875"/>
            </a:xfrm>
            <a:custGeom>
              <a:avLst/>
              <a:gdLst>
                <a:gd name="T0" fmla="*/ 823 w 823"/>
                <a:gd name="T1" fmla="*/ 278 h 875"/>
                <a:gd name="T2" fmla="*/ 745 w 823"/>
                <a:gd name="T3" fmla="*/ 335 h 875"/>
                <a:gd name="T4" fmla="*/ 710 w 823"/>
                <a:gd name="T5" fmla="*/ 361 h 875"/>
                <a:gd name="T6" fmla="*/ 0 w 823"/>
                <a:gd name="T7" fmla="*/ 875 h 875"/>
                <a:gd name="T8" fmla="*/ 271 w 823"/>
                <a:gd name="T9" fmla="*/ 43 h 875"/>
                <a:gd name="T10" fmla="*/ 284 w 823"/>
                <a:gd name="T11" fmla="*/ 0 h 875"/>
                <a:gd name="T12" fmla="*/ 284 w 823"/>
                <a:gd name="T13" fmla="*/ 0 h 875"/>
                <a:gd name="T14" fmla="*/ 286 w 823"/>
                <a:gd name="T15" fmla="*/ 0 h 875"/>
                <a:gd name="T16" fmla="*/ 382 w 823"/>
                <a:gd name="T17" fmla="*/ 51 h 875"/>
                <a:gd name="T18" fmla="*/ 382 w 823"/>
                <a:gd name="T19" fmla="*/ 51 h 875"/>
                <a:gd name="T20" fmla="*/ 550 w 823"/>
                <a:gd name="T21" fmla="*/ 137 h 875"/>
                <a:gd name="T22" fmla="*/ 550 w 823"/>
                <a:gd name="T23" fmla="*/ 137 h 875"/>
                <a:gd name="T24" fmla="*/ 823 w 823"/>
                <a:gd name="T25" fmla="*/ 278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3" h="875">
                  <a:moveTo>
                    <a:pt x="823" y="278"/>
                  </a:moveTo>
                  <a:lnTo>
                    <a:pt x="745" y="335"/>
                  </a:lnTo>
                  <a:lnTo>
                    <a:pt x="710" y="361"/>
                  </a:lnTo>
                  <a:lnTo>
                    <a:pt x="0" y="875"/>
                  </a:lnTo>
                  <a:lnTo>
                    <a:pt x="271" y="43"/>
                  </a:lnTo>
                  <a:lnTo>
                    <a:pt x="284" y="0"/>
                  </a:lnTo>
                  <a:lnTo>
                    <a:pt x="284" y="0"/>
                  </a:lnTo>
                  <a:lnTo>
                    <a:pt x="286" y="0"/>
                  </a:lnTo>
                  <a:lnTo>
                    <a:pt x="382" y="51"/>
                  </a:lnTo>
                  <a:lnTo>
                    <a:pt x="382" y="51"/>
                  </a:lnTo>
                  <a:lnTo>
                    <a:pt x="550" y="137"/>
                  </a:lnTo>
                  <a:lnTo>
                    <a:pt x="550" y="137"/>
                  </a:lnTo>
                  <a:lnTo>
                    <a:pt x="823" y="278"/>
                  </a:lnTo>
                  <a:close/>
                </a:path>
              </a:pathLst>
            </a:custGeom>
            <a:solidFill>
              <a:srgbClr val="1AB394"/>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black"/>
                </a:solidFill>
                <a:effectLst/>
                <a:uLnTx/>
                <a:uFillTx/>
              </a:endParaRPr>
            </a:p>
          </p:txBody>
        </p:sp>
        <p:sp>
          <p:nvSpPr>
            <p:cNvPr id="139" name="Freeform 15">
              <a:extLst>
                <a:ext uri="{FF2B5EF4-FFF2-40B4-BE49-F238E27FC236}">
                  <a16:creationId xmlns:a16="http://schemas.microsoft.com/office/drawing/2014/main" id="{F87F57EE-A8B1-4682-953D-72A38B3C50B6}"/>
                </a:ext>
              </a:extLst>
            </p:cNvPr>
            <p:cNvSpPr>
              <a:spLocks/>
            </p:cNvSpPr>
            <p:nvPr/>
          </p:nvSpPr>
          <p:spPr bwMode="auto">
            <a:xfrm>
              <a:off x="4586" y="1564"/>
              <a:ext cx="78" cy="155"/>
            </a:xfrm>
            <a:custGeom>
              <a:avLst/>
              <a:gdLst>
                <a:gd name="T0" fmla="*/ 78 w 78"/>
                <a:gd name="T1" fmla="*/ 0 h 155"/>
                <a:gd name="T2" fmla="*/ 51 w 78"/>
                <a:gd name="T3" fmla="*/ 136 h 155"/>
                <a:gd name="T4" fmla="*/ 51 w 78"/>
                <a:gd name="T5" fmla="*/ 136 h 155"/>
                <a:gd name="T6" fmla="*/ 49 w 78"/>
                <a:gd name="T7" fmla="*/ 155 h 155"/>
                <a:gd name="T8" fmla="*/ 0 w 78"/>
                <a:gd name="T9" fmla="*/ 57 h 155"/>
                <a:gd name="T10" fmla="*/ 78 w 78"/>
                <a:gd name="T11" fmla="*/ 0 h 155"/>
              </a:gdLst>
              <a:ahLst/>
              <a:cxnLst>
                <a:cxn ang="0">
                  <a:pos x="T0" y="T1"/>
                </a:cxn>
                <a:cxn ang="0">
                  <a:pos x="T2" y="T3"/>
                </a:cxn>
                <a:cxn ang="0">
                  <a:pos x="T4" y="T5"/>
                </a:cxn>
                <a:cxn ang="0">
                  <a:pos x="T6" y="T7"/>
                </a:cxn>
                <a:cxn ang="0">
                  <a:pos x="T8" y="T9"/>
                </a:cxn>
                <a:cxn ang="0">
                  <a:pos x="T10" y="T11"/>
                </a:cxn>
              </a:cxnLst>
              <a:rect l="0" t="0" r="r" b="b"/>
              <a:pathLst>
                <a:path w="78" h="155">
                  <a:moveTo>
                    <a:pt x="78" y="0"/>
                  </a:moveTo>
                  <a:lnTo>
                    <a:pt x="51" y="136"/>
                  </a:lnTo>
                  <a:lnTo>
                    <a:pt x="51" y="136"/>
                  </a:lnTo>
                  <a:lnTo>
                    <a:pt x="49" y="155"/>
                  </a:lnTo>
                  <a:lnTo>
                    <a:pt x="0" y="57"/>
                  </a:lnTo>
                  <a:lnTo>
                    <a:pt x="78" y="0"/>
                  </a:lnTo>
                  <a:close/>
                </a:path>
              </a:pathLst>
            </a:custGeom>
            <a:solidFill>
              <a:srgbClr val="1AB394">
                <a:lumMod val="75000"/>
              </a:srgbClr>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black"/>
                </a:solidFill>
                <a:effectLst/>
                <a:uLnTx/>
                <a:uFillTx/>
              </a:endParaRPr>
            </a:p>
          </p:txBody>
        </p:sp>
        <p:sp>
          <p:nvSpPr>
            <p:cNvPr id="140" name="Freeform 16">
              <a:extLst>
                <a:ext uri="{FF2B5EF4-FFF2-40B4-BE49-F238E27FC236}">
                  <a16:creationId xmlns:a16="http://schemas.microsoft.com/office/drawing/2014/main" id="{7DE65D34-8C01-46AD-BD82-C6EEDDEAC108}"/>
                </a:ext>
              </a:extLst>
            </p:cNvPr>
            <p:cNvSpPr>
              <a:spLocks/>
            </p:cNvSpPr>
            <p:nvPr/>
          </p:nvSpPr>
          <p:spPr bwMode="auto">
            <a:xfrm>
              <a:off x="3841" y="1621"/>
              <a:ext cx="1017" cy="540"/>
            </a:xfrm>
            <a:custGeom>
              <a:avLst/>
              <a:gdLst>
                <a:gd name="T0" fmla="*/ 1017 w 1017"/>
                <a:gd name="T1" fmla="*/ 540 h 540"/>
                <a:gd name="T2" fmla="*/ 0 w 1017"/>
                <a:gd name="T3" fmla="*/ 540 h 540"/>
                <a:gd name="T4" fmla="*/ 710 w 1017"/>
                <a:gd name="T5" fmla="*/ 26 h 540"/>
                <a:gd name="T6" fmla="*/ 745 w 1017"/>
                <a:gd name="T7" fmla="*/ 0 h 540"/>
                <a:gd name="T8" fmla="*/ 794 w 1017"/>
                <a:gd name="T9" fmla="*/ 98 h 540"/>
                <a:gd name="T10" fmla="*/ 879 w 1017"/>
                <a:gd name="T11" fmla="*/ 267 h 540"/>
                <a:gd name="T12" fmla="*/ 1017 w 1017"/>
                <a:gd name="T13" fmla="*/ 540 h 540"/>
              </a:gdLst>
              <a:ahLst/>
              <a:cxnLst>
                <a:cxn ang="0">
                  <a:pos x="T0" y="T1"/>
                </a:cxn>
                <a:cxn ang="0">
                  <a:pos x="T2" y="T3"/>
                </a:cxn>
                <a:cxn ang="0">
                  <a:pos x="T4" y="T5"/>
                </a:cxn>
                <a:cxn ang="0">
                  <a:pos x="T6" y="T7"/>
                </a:cxn>
                <a:cxn ang="0">
                  <a:pos x="T8" y="T9"/>
                </a:cxn>
                <a:cxn ang="0">
                  <a:pos x="T10" y="T11"/>
                </a:cxn>
                <a:cxn ang="0">
                  <a:pos x="T12" y="T13"/>
                </a:cxn>
              </a:cxnLst>
              <a:rect l="0" t="0" r="r" b="b"/>
              <a:pathLst>
                <a:path w="1017" h="540">
                  <a:moveTo>
                    <a:pt x="1017" y="540"/>
                  </a:moveTo>
                  <a:lnTo>
                    <a:pt x="0" y="540"/>
                  </a:lnTo>
                  <a:lnTo>
                    <a:pt x="710" y="26"/>
                  </a:lnTo>
                  <a:lnTo>
                    <a:pt x="745" y="0"/>
                  </a:lnTo>
                  <a:lnTo>
                    <a:pt x="794" y="98"/>
                  </a:lnTo>
                  <a:lnTo>
                    <a:pt x="879" y="267"/>
                  </a:lnTo>
                  <a:lnTo>
                    <a:pt x="1017" y="540"/>
                  </a:lnTo>
                  <a:close/>
                </a:path>
              </a:pathLst>
            </a:custGeom>
            <a:solidFill>
              <a:srgbClr val="23C6C8"/>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black"/>
                </a:solidFill>
                <a:effectLst/>
                <a:uLnTx/>
                <a:uFillTx/>
              </a:endParaRPr>
            </a:p>
          </p:txBody>
        </p:sp>
        <p:sp>
          <p:nvSpPr>
            <p:cNvPr id="141" name="Freeform 25">
              <a:extLst>
                <a:ext uri="{FF2B5EF4-FFF2-40B4-BE49-F238E27FC236}">
                  <a16:creationId xmlns:a16="http://schemas.microsoft.com/office/drawing/2014/main" id="{DB419B6A-E3BF-4111-92CA-D40ACD7AFF42}"/>
                </a:ext>
              </a:extLst>
            </p:cNvPr>
            <p:cNvSpPr>
              <a:spLocks/>
            </p:cNvSpPr>
            <p:nvPr/>
          </p:nvSpPr>
          <p:spPr bwMode="auto">
            <a:xfrm>
              <a:off x="2922" y="1564"/>
              <a:ext cx="919" cy="597"/>
            </a:xfrm>
            <a:custGeom>
              <a:avLst/>
              <a:gdLst>
                <a:gd name="T0" fmla="*/ 919 w 919"/>
                <a:gd name="T1" fmla="*/ 597 h 597"/>
                <a:gd name="T2" fmla="*/ 0 w 919"/>
                <a:gd name="T3" fmla="*/ 597 h 597"/>
                <a:gd name="T4" fmla="*/ 17 w 919"/>
                <a:gd name="T5" fmla="*/ 490 h 597"/>
                <a:gd name="T6" fmla="*/ 49 w 919"/>
                <a:gd name="T7" fmla="*/ 301 h 597"/>
                <a:gd name="T8" fmla="*/ 98 w 919"/>
                <a:gd name="T9" fmla="*/ 0 h 597"/>
                <a:gd name="T10" fmla="*/ 175 w 919"/>
                <a:gd name="T11" fmla="*/ 57 h 597"/>
                <a:gd name="T12" fmla="*/ 175 w 919"/>
                <a:gd name="T13" fmla="*/ 57 h 597"/>
                <a:gd name="T14" fmla="*/ 211 w 919"/>
                <a:gd name="T15" fmla="*/ 83 h 597"/>
                <a:gd name="T16" fmla="*/ 919 w 919"/>
                <a:gd name="T17"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9" h="597">
                  <a:moveTo>
                    <a:pt x="919" y="597"/>
                  </a:moveTo>
                  <a:lnTo>
                    <a:pt x="0" y="597"/>
                  </a:lnTo>
                  <a:lnTo>
                    <a:pt x="17" y="490"/>
                  </a:lnTo>
                  <a:lnTo>
                    <a:pt x="49" y="301"/>
                  </a:lnTo>
                  <a:lnTo>
                    <a:pt x="98" y="0"/>
                  </a:lnTo>
                  <a:lnTo>
                    <a:pt x="175" y="57"/>
                  </a:lnTo>
                  <a:lnTo>
                    <a:pt x="175" y="57"/>
                  </a:lnTo>
                  <a:lnTo>
                    <a:pt x="211" y="83"/>
                  </a:lnTo>
                  <a:lnTo>
                    <a:pt x="919" y="597"/>
                  </a:lnTo>
                  <a:close/>
                </a:path>
              </a:pathLst>
            </a:custGeom>
            <a:solidFill>
              <a:srgbClr val="F8AC59"/>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black"/>
                </a:solidFill>
                <a:effectLst/>
                <a:uLnTx/>
                <a:uFillTx/>
              </a:endParaRPr>
            </a:p>
          </p:txBody>
        </p:sp>
      </p:grpSp>
      <p:sp>
        <p:nvSpPr>
          <p:cNvPr id="142" name="Freeform: Shape 34">
            <a:extLst>
              <a:ext uri="{FF2B5EF4-FFF2-40B4-BE49-F238E27FC236}">
                <a16:creationId xmlns:a16="http://schemas.microsoft.com/office/drawing/2014/main" id="{0FFD994B-290C-4ACA-B1CB-E6A1DAA55E7F}"/>
              </a:ext>
            </a:extLst>
          </p:cNvPr>
          <p:cNvSpPr/>
          <p:nvPr/>
        </p:nvSpPr>
        <p:spPr>
          <a:xfrm>
            <a:off x="67178" y="2507963"/>
            <a:ext cx="1206504" cy="2413004"/>
          </a:xfrm>
          <a:custGeom>
            <a:avLst/>
            <a:gdLst>
              <a:gd name="connsiteX0" fmla="*/ 1 w 1484749"/>
              <a:gd name="connsiteY0" fmla="*/ 0 h 2969496"/>
              <a:gd name="connsiteX1" fmla="*/ 1484749 w 1484749"/>
              <a:gd name="connsiteY1" fmla="*/ 1484748 h 2969496"/>
              <a:gd name="connsiteX2" fmla="*/ 1 w 1484749"/>
              <a:gd name="connsiteY2" fmla="*/ 2969496 h 2969496"/>
              <a:gd name="connsiteX3" fmla="*/ 0 w 1484749"/>
              <a:gd name="connsiteY3" fmla="*/ 2969496 h 2969496"/>
              <a:gd name="connsiteX4" fmla="*/ 0 w 1484749"/>
              <a:gd name="connsiteY4" fmla="*/ 0 h 2969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749" h="2969496">
                <a:moveTo>
                  <a:pt x="1" y="0"/>
                </a:moveTo>
                <a:cubicBezTo>
                  <a:pt x="820005" y="0"/>
                  <a:pt x="1484749" y="664744"/>
                  <a:pt x="1484749" y="1484748"/>
                </a:cubicBezTo>
                <a:cubicBezTo>
                  <a:pt x="1484749" y="2304752"/>
                  <a:pt x="820005" y="2969496"/>
                  <a:pt x="1" y="2969496"/>
                </a:cubicBezTo>
                <a:lnTo>
                  <a:pt x="0" y="2969496"/>
                </a:lnTo>
                <a:lnTo>
                  <a:pt x="0" y="0"/>
                </a:lnTo>
                <a:close/>
              </a:path>
            </a:pathLst>
          </a:custGeom>
          <a:solidFill>
            <a:sysClr val="window" lastClr="FFFFFF">
              <a:alpha val="8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43" name="Group 66">
            <a:extLst>
              <a:ext uri="{FF2B5EF4-FFF2-40B4-BE49-F238E27FC236}">
                <a16:creationId xmlns:a16="http://schemas.microsoft.com/office/drawing/2014/main" id="{2C6CEBBE-F2EB-4C17-A1FE-D08F1EEDF0A9}"/>
              </a:ext>
            </a:extLst>
          </p:cNvPr>
          <p:cNvGrpSpPr/>
          <p:nvPr/>
        </p:nvGrpSpPr>
        <p:grpSpPr>
          <a:xfrm>
            <a:off x="1401003" y="4630725"/>
            <a:ext cx="396280" cy="392788"/>
            <a:chOff x="4840288" y="2513013"/>
            <a:chExt cx="360363" cy="357187"/>
          </a:xfrm>
          <a:solidFill>
            <a:sysClr val="window" lastClr="FFFFFF"/>
          </a:solidFill>
        </p:grpSpPr>
        <p:sp>
          <p:nvSpPr>
            <p:cNvPr id="144" name="Freeform 30">
              <a:extLst>
                <a:ext uri="{FF2B5EF4-FFF2-40B4-BE49-F238E27FC236}">
                  <a16:creationId xmlns:a16="http://schemas.microsoft.com/office/drawing/2014/main" id="{9ADAFBF4-6F19-4574-8D70-39BDD8772586}"/>
                </a:ext>
              </a:extLst>
            </p:cNvPr>
            <p:cNvSpPr>
              <a:spLocks/>
            </p:cNvSpPr>
            <p:nvPr/>
          </p:nvSpPr>
          <p:spPr bwMode="auto">
            <a:xfrm>
              <a:off x="4840288" y="2825750"/>
              <a:ext cx="165100" cy="44450"/>
            </a:xfrm>
            <a:custGeom>
              <a:avLst/>
              <a:gdLst>
                <a:gd name="T0" fmla="*/ 38 w 44"/>
                <a:gd name="T1" fmla="*/ 0 h 12"/>
                <a:gd name="T2" fmla="*/ 6 w 44"/>
                <a:gd name="T3" fmla="*/ 0 h 12"/>
                <a:gd name="T4" fmla="*/ 0 w 44"/>
                <a:gd name="T5" fmla="*/ 6 h 12"/>
                <a:gd name="T6" fmla="*/ 0 w 44"/>
                <a:gd name="T7" fmla="*/ 10 h 12"/>
                <a:gd name="T8" fmla="*/ 2 w 44"/>
                <a:gd name="T9" fmla="*/ 12 h 12"/>
                <a:gd name="T10" fmla="*/ 42 w 44"/>
                <a:gd name="T11" fmla="*/ 12 h 12"/>
                <a:gd name="T12" fmla="*/ 44 w 44"/>
                <a:gd name="T13" fmla="*/ 10 h 12"/>
                <a:gd name="T14" fmla="*/ 44 w 44"/>
                <a:gd name="T15" fmla="*/ 6 h 12"/>
                <a:gd name="T16" fmla="*/ 38 w 4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2">
                  <a:moveTo>
                    <a:pt x="38" y="0"/>
                  </a:moveTo>
                  <a:cubicBezTo>
                    <a:pt x="6" y="0"/>
                    <a:pt x="6" y="0"/>
                    <a:pt x="6" y="0"/>
                  </a:cubicBezTo>
                  <a:cubicBezTo>
                    <a:pt x="3" y="0"/>
                    <a:pt x="0" y="3"/>
                    <a:pt x="0" y="6"/>
                  </a:cubicBezTo>
                  <a:cubicBezTo>
                    <a:pt x="0" y="10"/>
                    <a:pt x="0" y="10"/>
                    <a:pt x="0" y="10"/>
                  </a:cubicBezTo>
                  <a:cubicBezTo>
                    <a:pt x="0" y="11"/>
                    <a:pt x="1" y="12"/>
                    <a:pt x="2" y="12"/>
                  </a:cubicBezTo>
                  <a:cubicBezTo>
                    <a:pt x="42" y="12"/>
                    <a:pt x="42" y="12"/>
                    <a:pt x="42" y="12"/>
                  </a:cubicBezTo>
                  <a:cubicBezTo>
                    <a:pt x="43" y="12"/>
                    <a:pt x="44" y="11"/>
                    <a:pt x="44" y="10"/>
                  </a:cubicBezTo>
                  <a:cubicBezTo>
                    <a:pt x="44" y="6"/>
                    <a:pt x="44" y="6"/>
                    <a:pt x="44" y="6"/>
                  </a:cubicBezTo>
                  <a:cubicBezTo>
                    <a:pt x="44" y="3"/>
                    <a:pt x="41"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45" name="Freeform 31">
              <a:extLst>
                <a:ext uri="{FF2B5EF4-FFF2-40B4-BE49-F238E27FC236}">
                  <a16:creationId xmlns:a16="http://schemas.microsoft.com/office/drawing/2014/main" id="{4719350A-EE3B-431C-B387-039A63B376E7}"/>
                </a:ext>
              </a:extLst>
            </p:cNvPr>
            <p:cNvSpPr>
              <a:spLocks/>
            </p:cNvSpPr>
            <p:nvPr/>
          </p:nvSpPr>
          <p:spPr bwMode="auto">
            <a:xfrm>
              <a:off x="4854576" y="2765425"/>
              <a:ext cx="134938" cy="44450"/>
            </a:xfrm>
            <a:custGeom>
              <a:avLst/>
              <a:gdLst>
                <a:gd name="T0" fmla="*/ 2 w 36"/>
                <a:gd name="T1" fmla="*/ 12 h 12"/>
                <a:gd name="T2" fmla="*/ 34 w 36"/>
                <a:gd name="T3" fmla="*/ 12 h 12"/>
                <a:gd name="T4" fmla="*/ 36 w 36"/>
                <a:gd name="T5" fmla="*/ 10 h 12"/>
                <a:gd name="T6" fmla="*/ 36 w 36"/>
                <a:gd name="T7" fmla="*/ 6 h 12"/>
                <a:gd name="T8" fmla="*/ 30 w 36"/>
                <a:gd name="T9" fmla="*/ 0 h 12"/>
                <a:gd name="T10" fmla="*/ 6 w 36"/>
                <a:gd name="T11" fmla="*/ 0 h 12"/>
                <a:gd name="T12" fmla="*/ 0 w 36"/>
                <a:gd name="T13" fmla="*/ 6 h 12"/>
                <a:gd name="T14" fmla="*/ 0 w 36"/>
                <a:gd name="T15" fmla="*/ 10 h 12"/>
                <a:gd name="T16" fmla="*/ 2 w 3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2">
                  <a:moveTo>
                    <a:pt x="2" y="12"/>
                  </a:moveTo>
                  <a:cubicBezTo>
                    <a:pt x="34" y="12"/>
                    <a:pt x="34" y="12"/>
                    <a:pt x="34" y="12"/>
                  </a:cubicBezTo>
                  <a:cubicBezTo>
                    <a:pt x="35" y="12"/>
                    <a:pt x="36" y="11"/>
                    <a:pt x="36" y="10"/>
                  </a:cubicBezTo>
                  <a:cubicBezTo>
                    <a:pt x="36" y="6"/>
                    <a:pt x="36" y="6"/>
                    <a:pt x="36" y="6"/>
                  </a:cubicBezTo>
                  <a:cubicBezTo>
                    <a:pt x="36" y="3"/>
                    <a:pt x="33" y="0"/>
                    <a:pt x="30" y="0"/>
                  </a:cubicBezTo>
                  <a:cubicBezTo>
                    <a:pt x="6" y="0"/>
                    <a:pt x="6" y="0"/>
                    <a:pt x="6" y="0"/>
                  </a:cubicBezTo>
                  <a:cubicBezTo>
                    <a:pt x="3" y="0"/>
                    <a:pt x="0" y="3"/>
                    <a:pt x="0" y="6"/>
                  </a:cubicBezTo>
                  <a:cubicBezTo>
                    <a:pt x="0" y="10"/>
                    <a:pt x="0" y="10"/>
                    <a:pt x="0" y="10"/>
                  </a:cubicBezTo>
                  <a:cubicBezTo>
                    <a:pt x="0" y="11"/>
                    <a:pt x="1" y="12"/>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46" name="Freeform 32">
              <a:extLst>
                <a:ext uri="{FF2B5EF4-FFF2-40B4-BE49-F238E27FC236}">
                  <a16:creationId xmlns:a16="http://schemas.microsoft.com/office/drawing/2014/main" id="{E4498CC5-68F0-4271-B63F-0C80095FAAC2}"/>
                </a:ext>
              </a:extLst>
            </p:cNvPr>
            <p:cNvSpPr>
              <a:spLocks/>
            </p:cNvSpPr>
            <p:nvPr/>
          </p:nvSpPr>
          <p:spPr bwMode="auto">
            <a:xfrm>
              <a:off x="4900613" y="2619375"/>
              <a:ext cx="119063" cy="112713"/>
            </a:xfrm>
            <a:custGeom>
              <a:avLst/>
              <a:gdLst>
                <a:gd name="T0" fmla="*/ 11 w 32"/>
                <a:gd name="T1" fmla="*/ 2 h 30"/>
                <a:gd name="T2" fmla="*/ 7 w 32"/>
                <a:gd name="T3" fmla="*/ 0 h 30"/>
                <a:gd name="T4" fmla="*/ 1 w 32"/>
                <a:gd name="T5" fmla="*/ 4 h 30"/>
                <a:gd name="T6" fmla="*/ 3 w 32"/>
                <a:gd name="T7" fmla="*/ 10 h 30"/>
                <a:gd name="T8" fmla="*/ 21 w 32"/>
                <a:gd name="T9" fmla="*/ 28 h 30"/>
                <a:gd name="T10" fmla="*/ 25 w 32"/>
                <a:gd name="T11" fmla="*/ 30 h 30"/>
                <a:gd name="T12" fmla="*/ 31 w 32"/>
                <a:gd name="T13" fmla="*/ 26 h 30"/>
                <a:gd name="T14" fmla="*/ 29 w 32"/>
                <a:gd name="T15" fmla="*/ 20 h 30"/>
                <a:gd name="T16" fmla="*/ 11 w 32"/>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11" y="2"/>
                  </a:moveTo>
                  <a:cubicBezTo>
                    <a:pt x="10" y="0"/>
                    <a:pt x="9" y="0"/>
                    <a:pt x="7" y="0"/>
                  </a:cubicBezTo>
                  <a:cubicBezTo>
                    <a:pt x="5" y="0"/>
                    <a:pt x="2" y="2"/>
                    <a:pt x="1" y="4"/>
                  </a:cubicBezTo>
                  <a:cubicBezTo>
                    <a:pt x="0" y="6"/>
                    <a:pt x="1" y="9"/>
                    <a:pt x="3" y="10"/>
                  </a:cubicBezTo>
                  <a:cubicBezTo>
                    <a:pt x="21" y="28"/>
                    <a:pt x="21" y="28"/>
                    <a:pt x="21" y="28"/>
                  </a:cubicBezTo>
                  <a:cubicBezTo>
                    <a:pt x="22" y="30"/>
                    <a:pt x="23" y="30"/>
                    <a:pt x="25" y="30"/>
                  </a:cubicBezTo>
                  <a:cubicBezTo>
                    <a:pt x="27" y="30"/>
                    <a:pt x="30" y="28"/>
                    <a:pt x="31" y="26"/>
                  </a:cubicBezTo>
                  <a:cubicBezTo>
                    <a:pt x="32" y="24"/>
                    <a:pt x="31" y="21"/>
                    <a:pt x="29" y="20"/>
                  </a:cubicBezTo>
                  <a:lnTo>
                    <a:pt x="1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47" name="Freeform 33">
              <a:extLst>
                <a:ext uri="{FF2B5EF4-FFF2-40B4-BE49-F238E27FC236}">
                  <a16:creationId xmlns:a16="http://schemas.microsoft.com/office/drawing/2014/main" id="{1BD6A47A-629F-4266-8B70-C1BE40E86833}"/>
                </a:ext>
              </a:extLst>
            </p:cNvPr>
            <p:cNvSpPr>
              <a:spLocks/>
            </p:cNvSpPr>
            <p:nvPr/>
          </p:nvSpPr>
          <p:spPr bwMode="auto">
            <a:xfrm>
              <a:off x="5005388" y="2513013"/>
              <a:ext cx="119063" cy="112713"/>
            </a:xfrm>
            <a:custGeom>
              <a:avLst/>
              <a:gdLst>
                <a:gd name="T0" fmla="*/ 21 w 32"/>
                <a:gd name="T1" fmla="*/ 28 h 30"/>
                <a:gd name="T2" fmla="*/ 25 w 32"/>
                <a:gd name="T3" fmla="*/ 30 h 30"/>
                <a:gd name="T4" fmla="*/ 31 w 32"/>
                <a:gd name="T5" fmla="*/ 26 h 30"/>
                <a:gd name="T6" fmla="*/ 29 w 32"/>
                <a:gd name="T7" fmla="*/ 20 h 30"/>
                <a:gd name="T8" fmla="*/ 11 w 32"/>
                <a:gd name="T9" fmla="*/ 2 h 30"/>
                <a:gd name="T10" fmla="*/ 7 w 32"/>
                <a:gd name="T11" fmla="*/ 0 h 30"/>
                <a:gd name="T12" fmla="*/ 1 w 32"/>
                <a:gd name="T13" fmla="*/ 4 h 30"/>
                <a:gd name="T14" fmla="*/ 3 w 32"/>
                <a:gd name="T15" fmla="*/ 10 h 30"/>
                <a:gd name="T16" fmla="*/ 21 w 32"/>
                <a:gd name="T1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21" y="28"/>
                  </a:moveTo>
                  <a:cubicBezTo>
                    <a:pt x="22" y="30"/>
                    <a:pt x="23" y="30"/>
                    <a:pt x="25" y="30"/>
                  </a:cubicBezTo>
                  <a:cubicBezTo>
                    <a:pt x="27" y="30"/>
                    <a:pt x="30" y="28"/>
                    <a:pt x="31" y="26"/>
                  </a:cubicBezTo>
                  <a:cubicBezTo>
                    <a:pt x="32" y="24"/>
                    <a:pt x="31" y="21"/>
                    <a:pt x="29" y="20"/>
                  </a:cubicBezTo>
                  <a:cubicBezTo>
                    <a:pt x="11" y="2"/>
                    <a:pt x="11" y="2"/>
                    <a:pt x="11" y="2"/>
                  </a:cubicBezTo>
                  <a:cubicBezTo>
                    <a:pt x="10" y="0"/>
                    <a:pt x="9" y="0"/>
                    <a:pt x="7" y="0"/>
                  </a:cubicBezTo>
                  <a:cubicBezTo>
                    <a:pt x="5" y="0"/>
                    <a:pt x="2" y="2"/>
                    <a:pt x="1" y="4"/>
                  </a:cubicBezTo>
                  <a:cubicBezTo>
                    <a:pt x="0" y="6"/>
                    <a:pt x="1" y="9"/>
                    <a:pt x="3" y="10"/>
                  </a:cubicBezTo>
                  <a:lnTo>
                    <a:pt x="2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48" name="Freeform 34">
              <a:extLst>
                <a:ext uri="{FF2B5EF4-FFF2-40B4-BE49-F238E27FC236}">
                  <a16:creationId xmlns:a16="http://schemas.microsoft.com/office/drawing/2014/main" id="{6A0FB30E-F34B-4016-822C-7A8D3FFEB1BA}"/>
                </a:ext>
              </a:extLst>
            </p:cNvPr>
            <p:cNvSpPr>
              <a:spLocks/>
            </p:cNvSpPr>
            <p:nvPr/>
          </p:nvSpPr>
          <p:spPr bwMode="auto">
            <a:xfrm>
              <a:off x="4956176" y="2565400"/>
              <a:ext cx="244475" cy="244475"/>
            </a:xfrm>
            <a:custGeom>
              <a:avLst/>
              <a:gdLst>
                <a:gd name="T0" fmla="*/ 64 w 65"/>
                <a:gd name="T1" fmla="*/ 58 h 65"/>
                <a:gd name="T2" fmla="*/ 26 w 65"/>
                <a:gd name="T3" fmla="*/ 21 h 65"/>
                <a:gd name="T4" fmla="*/ 30 w 65"/>
                <a:gd name="T5" fmla="*/ 17 h 65"/>
                <a:gd name="T6" fmla="*/ 30 w 65"/>
                <a:gd name="T7" fmla="*/ 14 h 65"/>
                <a:gd name="T8" fmla="*/ 16 w 65"/>
                <a:gd name="T9" fmla="*/ 0 h 65"/>
                <a:gd name="T10" fmla="*/ 13 w 65"/>
                <a:gd name="T11" fmla="*/ 0 h 65"/>
                <a:gd name="T12" fmla="*/ 0 w 65"/>
                <a:gd name="T13" fmla="*/ 13 h 65"/>
                <a:gd name="T14" fmla="*/ 0 w 65"/>
                <a:gd name="T15" fmla="*/ 16 h 65"/>
                <a:gd name="T16" fmla="*/ 14 w 65"/>
                <a:gd name="T17" fmla="*/ 30 h 65"/>
                <a:gd name="T18" fmla="*/ 16 w 65"/>
                <a:gd name="T19" fmla="*/ 30 h 65"/>
                <a:gd name="T20" fmla="*/ 17 w 65"/>
                <a:gd name="T21" fmla="*/ 30 h 65"/>
                <a:gd name="T22" fmla="*/ 21 w 65"/>
                <a:gd name="T23" fmla="*/ 26 h 65"/>
                <a:gd name="T24" fmla="*/ 58 w 65"/>
                <a:gd name="T25" fmla="*/ 64 h 65"/>
                <a:gd name="T26" fmla="*/ 61 w 65"/>
                <a:gd name="T27" fmla="*/ 65 h 65"/>
                <a:gd name="T28" fmla="*/ 64 w 65"/>
                <a:gd name="T29" fmla="*/ 64 h 65"/>
                <a:gd name="T30" fmla="*/ 64 w 65"/>
                <a:gd name="T3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65">
                  <a:moveTo>
                    <a:pt x="64" y="58"/>
                  </a:moveTo>
                  <a:cubicBezTo>
                    <a:pt x="26" y="21"/>
                    <a:pt x="26" y="21"/>
                    <a:pt x="26" y="21"/>
                  </a:cubicBezTo>
                  <a:cubicBezTo>
                    <a:pt x="30" y="17"/>
                    <a:pt x="30" y="17"/>
                    <a:pt x="30" y="17"/>
                  </a:cubicBezTo>
                  <a:cubicBezTo>
                    <a:pt x="30" y="16"/>
                    <a:pt x="30" y="15"/>
                    <a:pt x="30" y="14"/>
                  </a:cubicBezTo>
                  <a:cubicBezTo>
                    <a:pt x="16" y="0"/>
                    <a:pt x="16" y="0"/>
                    <a:pt x="16" y="0"/>
                  </a:cubicBezTo>
                  <a:cubicBezTo>
                    <a:pt x="15" y="0"/>
                    <a:pt x="13" y="0"/>
                    <a:pt x="13" y="0"/>
                  </a:cubicBezTo>
                  <a:cubicBezTo>
                    <a:pt x="0" y="13"/>
                    <a:pt x="0" y="13"/>
                    <a:pt x="0" y="13"/>
                  </a:cubicBezTo>
                  <a:cubicBezTo>
                    <a:pt x="0" y="14"/>
                    <a:pt x="0" y="15"/>
                    <a:pt x="0" y="16"/>
                  </a:cubicBezTo>
                  <a:cubicBezTo>
                    <a:pt x="14" y="30"/>
                    <a:pt x="14" y="30"/>
                    <a:pt x="14" y="30"/>
                  </a:cubicBezTo>
                  <a:cubicBezTo>
                    <a:pt x="15" y="30"/>
                    <a:pt x="15" y="30"/>
                    <a:pt x="16" y="30"/>
                  </a:cubicBezTo>
                  <a:cubicBezTo>
                    <a:pt x="16" y="30"/>
                    <a:pt x="17" y="30"/>
                    <a:pt x="17" y="30"/>
                  </a:cubicBezTo>
                  <a:cubicBezTo>
                    <a:pt x="21" y="26"/>
                    <a:pt x="21" y="26"/>
                    <a:pt x="21" y="26"/>
                  </a:cubicBezTo>
                  <a:cubicBezTo>
                    <a:pt x="58" y="64"/>
                    <a:pt x="58" y="64"/>
                    <a:pt x="58" y="64"/>
                  </a:cubicBezTo>
                  <a:cubicBezTo>
                    <a:pt x="59" y="65"/>
                    <a:pt x="60" y="65"/>
                    <a:pt x="61" y="65"/>
                  </a:cubicBezTo>
                  <a:cubicBezTo>
                    <a:pt x="62" y="65"/>
                    <a:pt x="63" y="65"/>
                    <a:pt x="64" y="64"/>
                  </a:cubicBezTo>
                  <a:cubicBezTo>
                    <a:pt x="65" y="62"/>
                    <a:pt x="65" y="60"/>
                    <a:pt x="6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grpSp>
        <p:nvGrpSpPr>
          <p:cNvPr id="149" name="Group 72">
            <a:extLst>
              <a:ext uri="{FF2B5EF4-FFF2-40B4-BE49-F238E27FC236}">
                <a16:creationId xmlns:a16="http://schemas.microsoft.com/office/drawing/2014/main" id="{0EDB5006-C86D-4F23-9FD7-0B5BDD7DE4C9}"/>
              </a:ext>
            </a:extLst>
          </p:cNvPr>
          <p:cNvGrpSpPr/>
          <p:nvPr/>
        </p:nvGrpSpPr>
        <p:grpSpPr>
          <a:xfrm>
            <a:off x="1401003" y="2405256"/>
            <a:ext cx="396280" cy="396280"/>
            <a:chOff x="6281738" y="2509838"/>
            <a:chExt cx="360363" cy="360363"/>
          </a:xfrm>
          <a:solidFill>
            <a:sysClr val="window" lastClr="FFFFFF"/>
          </a:solidFill>
        </p:grpSpPr>
        <p:sp>
          <p:nvSpPr>
            <p:cNvPr id="150" name="Freeform 181">
              <a:extLst>
                <a:ext uri="{FF2B5EF4-FFF2-40B4-BE49-F238E27FC236}">
                  <a16:creationId xmlns:a16="http://schemas.microsoft.com/office/drawing/2014/main" id="{6380548C-9239-4046-9D6C-58180CCD53F5}"/>
                </a:ext>
              </a:extLst>
            </p:cNvPr>
            <p:cNvSpPr>
              <a:spLocks noEditPoints="1"/>
            </p:cNvSpPr>
            <p:nvPr/>
          </p:nvSpPr>
          <p:spPr bwMode="auto">
            <a:xfrm>
              <a:off x="6529388" y="2509838"/>
              <a:ext cx="112713" cy="112713"/>
            </a:xfrm>
            <a:custGeom>
              <a:avLst/>
              <a:gdLst>
                <a:gd name="T0" fmla="*/ 2 w 30"/>
                <a:gd name="T1" fmla="*/ 30 h 30"/>
                <a:gd name="T2" fmla="*/ 3 w 30"/>
                <a:gd name="T3" fmla="*/ 29 h 30"/>
                <a:gd name="T4" fmla="*/ 15 w 30"/>
                <a:gd name="T5" fmla="*/ 18 h 30"/>
                <a:gd name="T6" fmla="*/ 20 w 30"/>
                <a:gd name="T7" fmla="*/ 20 h 30"/>
                <a:gd name="T8" fmla="*/ 30 w 30"/>
                <a:gd name="T9" fmla="*/ 10 h 30"/>
                <a:gd name="T10" fmla="*/ 20 w 30"/>
                <a:gd name="T11" fmla="*/ 0 h 30"/>
                <a:gd name="T12" fmla="*/ 10 w 30"/>
                <a:gd name="T13" fmla="*/ 10 h 30"/>
                <a:gd name="T14" fmla="*/ 12 w 30"/>
                <a:gd name="T15" fmla="*/ 16 h 30"/>
                <a:gd name="T16" fmla="*/ 1 w 30"/>
                <a:gd name="T17" fmla="*/ 27 h 30"/>
                <a:gd name="T18" fmla="*/ 1 w 30"/>
                <a:gd name="T19" fmla="*/ 29 h 30"/>
                <a:gd name="T20" fmla="*/ 2 w 30"/>
                <a:gd name="T21" fmla="*/ 30 h 30"/>
                <a:gd name="T22" fmla="*/ 20 w 30"/>
                <a:gd name="T23" fmla="*/ 4 h 30"/>
                <a:gd name="T24" fmla="*/ 26 w 30"/>
                <a:gd name="T25" fmla="*/ 10 h 30"/>
                <a:gd name="T26" fmla="*/ 20 w 30"/>
                <a:gd name="T27" fmla="*/ 16 h 30"/>
                <a:gd name="T28" fmla="*/ 14 w 30"/>
                <a:gd name="T29" fmla="*/ 10 h 30"/>
                <a:gd name="T30" fmla="*/ 20 w 30"/>
                <a:gd name="T3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2" y="30"/>
                  </a:moveTo>
                  <a:cubicBezTo>
                    <a:pt x="3" y="30"/>
                    <a:pt x="3" y="30"/>
                    <a:pt x="3" y="29"/>
                  </a:cubicBezTo>
                  <a:cubicBezTo>
                    <a:pt x="15" y="18"/>
                    <a:pt x="15" y="18"/>
                    <a:pt x="15" y="18"/>
                  </a:cubicBezTo>
                  <a:cubicBezTo>
                    <a:pt x="16" y="19"/>
                    <a:pt x="18" y="20"/>
                    <a:pt x="20" y="20"/>
                  </a:cubicBezTo>
                  <a:cubicBezTo>
                    <a:pt x="26" y="20"/>
                    <a:pt x="30" y="16"/>
                    <a:pt x="30" y="10"/>
                  </a:cubicBezTo>
                  <a:cubicBezTo>
                    <a:pt x="30" y="4"/>
                    <a:pt x="26" y="0"/>
                    <a:pt x="20" y="0"/>
                  </a:cubicBezTo>
                  <a:cubicBezTo>
                    <a:pt x="15" y="0"/>
                    <a:pt x="10" y="4"/>
                    <a:pt x="10" y="10"/>
                  </a:cubicBezTo>
                  <a:cubicBezTo>
                    <a:pt x="10" y="12"/>
                    <a:pt x="11" y="14"/>
                    <a:pt x="12" y="16"/>
                  </a:cubicBezTo>
                  <a:cubicBezTo>
                    <a:pt x="1" y="27"/>
                    <a:pt x="1" y="27"/>
                    <a:pt x="1" y="27"/>
                  </a:cubicBezTo>
                  <a:cubicBezTo>
                    <a:pt x="0" y="27"/>
                    <a:pt x="0" y="29"/>
                    <a:pt x="1" y="29"/>
                  </a:cubicBezTo>
                  <a:cubicBezTo>
                    <a:pt x="1" y="30"/>
                    <a:pt x="2" y="30"/>
                    <a:pt x="2" y="30"/>
                  </a:cubicBezTo>
                  <a:close/>
                  <a:moveTo>
                    <a:pt x="20" y="4"/>
                  </a:moveTo>
                  <a:cubicBezTo>
                    <a:pt x="23" y="4"/>
                    <a:pt x="26" y="7"/>
                    <a:pt x="26" y="10"/>
                  </a:cubicBezTo>
                  <a:cubicBezTo>
                    <a:pt x="26" y="13"/>
                    <a:pt x="23" y="16"/>
                    <a:pt x="20" y="16"/>
                  </a:cubicBezTo>
                  <a:cubicBezTo>
                    <a:pt x="17" y="16"/>
                    <a:pt x="14" y="13"/>
                    <a:pt x="14" y="10"/>
                  </a:cubicBezTo>
                  <a:cubicBezTo>
                    <a:pt x="14" y="7"/>
                    <a:pt x="17"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51" name="Freeform 182">
              <a:extLst>
                <a:ext uri="{FF2B5EF4-FFF2-40B4-BE49-F238E27FC236}">
                  <a16:creationId xmlns:a16="http://schemas.microsoft.com/office/drawing/2014/main" id="{18BBCDF6-484E-49D7-92BE-B1862691BE3C}"/>
                </a:ext>
              </a:extLst>
            </p:cNvPr>
            <p:cNvSpPr>
              <a:spLocks noEditPoints="1"/>
            </p:cNvSpPr>
            <p:nvPr/>
          </p:nvSpPr>
          <p:spPr bwMode="auto">
            <a:xfrm>
              <a:off x="6545263" y="2773363"/>
              <a:ext cx="96838" cy="96838"/>
            </a:xfrm>
            <a:custGeom>
              <a:avLst/>
              <a:gdLst>
                <a:gd name="T0" fmla="*/ 16 w 26"/>
                <a:gd name="T1" fmla="*/ 6 h 26"/>
                <a:gd name="T2" fmla="*/ 10 w 26"/>
                <a:gd name="T3" fmla="*/ 8 h 26"/>
                <a:gd name="T4" fmla="*/ 3 w 26"/>
                <a:gd name="T5" fmla="*/ 1 h 26"/>
                <a:gd name="T6" fmla="*/ 0 w 26"/>
                <a:gd name="T7" fmla="*/ 0 h 26"/>
                <a:gd name="T8" fmla="*/ 0 w 26"/>
                <a:gd name="T9" fmla="*/ 3 h 26"/>
                <a:gd name="T10" fmla="*/ 8 w 26"/>
                <a:gd name="T11" fmla="*/ 11 h 26"/>
                <a:gd name="T12" fmla="*/ 6 w 26"/>
                <a:gd name="T13" fmla="*/ 16 h 26"/>
                <a:gd name="T14" fmla="*/ 16 w 26"/>
                <a:gd name="T15" fmla="*/ 26 h 26"/>
                <a:gd name="T16" fmla="*/ 26 w 26"/>
                <a:gd name="T17" fmla="*/ 16 h 26"/>
                <a:gd name="T18" fmla="*/ 16 w 26"/>
                <a:gd name="T19" fmla="*/ 6 h 26"/>
                <a:gd name="T20" fmla="*/ 16 w 26"/>
                <a:gd name="T21" fmla="*/ 22 h 26"/>
                <a:gd name="T22" fmla="*/ 10 w 26"/>
                <a:gd name="T23" fmla="*/ 16 h 26"/>
                <a:gd name="T24" fmla="*/ 16 w 26"/>
                <a:gd name="T25" fmla="*/ 10 h 26"/>
                <a:gd name="T26" fmla="*/ 22 w 26"/>
                <a:gd name="T27" fmla="*/ 16 h 26"/>
                <a:gd name="T28" fmla="*/ 16 w 26"/>
                <a:gd name="T29"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6">
                  <a:moveTo>
                    <a:pt x="16" y="6"/>
                  </a:moveTo>
                  <a:cubicBezTo>
                    <a:pt x="14" y="6"/>
                    <a:pt x="12" y="7"/>
                    <a:pt x="10" y="8"/>
                  </a:cubicBezTo>
                  <a:cubicBezTo>
                    <a:pt x="3" y="1"/>
                    <a:pt x="3" y="1"/>
                    <a:pt x="3" y="1"/>
                  </a:cubicBezTo>
                  <a:cubicBezTo>
                    <a:pt x="3" y="0"/>
                    <a:pt x="1" y="0"/>
                    <a:pt x="0" y="0"/>
                  </a:cubicBezTo>
                  <a:cubicBezTo>
                    <a:pt x="0" y="1"/>
                    <a:pt x="0" y="3"/>
                    <a:pt x="0" y="3"/>
                  </a:cubicBezTo>
                  <a:cubicBezTo>
                    <a:pt x="8" y="11"/>
                    <a:pt x="8" y="11"/>
                    <a:pt x="8" y="11"/>
                  </a:cubicBezTo>
                  <a:cubicBezTo>
                    <a:pt x="7" y="12"/>
                    <a:pt x="6" y="14"/>
                    <a:pt x="6" y="16"/>
                  </a:cubicBezTo>
                  <a:cubicBezTo>
                    <a:pt x="6" y="22"/>
                    <a:pt x="11" y="26"/>
                    <a:pt x="16" y="26"/>
                  </a:cubicBezTo>
                  <a:cubicBezTo>
                    <a:pt x="22" y="26"/>
                    <a:pt x="26" y="22"/>
                    <a:pt x="26" y="16"/>
                  </a:cubicBezTo>
                  <a:cubicBezTo>
                    <a:pt x="26" y="10"/>
                    <a:pt x="22" y="6"/>
                    <a:pt x="16" y="6"/>
                  </a:cubicBezTo>
                  <a:close/>
                  <a:moveTo>
                    <a:pt x="16" y="22"/>
                  </a:moveTo>
                  <a:cubicBezTo>
                    <a:pt x="13" y="22"/>
                    <a:pt x="10" y="19"/>
                    <a:pt x="10" y="16"/>
                  </a:cubicBezTo>
                  <a:cubicBezTo>
                    <a:pt x="10" y="13"/>
                    <a:pt x="13" y="10"/>
                    <a:pt x="16" y="10"/>
                  </a:cubicBezTo>
                  <a:cubicBezTo>
                    <a:pt x="19" y="10"/>
                    <a:pt x="22" y="13"/>
                    <a:pt x="22" y="16"/>
                  </a:cubicBezTo>
                  <a:cubicBezTo>
                    <a:pt x="22" y="19"/>
                    <a:pt x="19" y="22"/>
                    <a:pt x="1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52" name="Freeform 183">
              <a:extLst>
                <a:ext uri="{FF2B5EF4-FFF2-40B4-BE49-F238E27FC236}">
                  <a16:creationId xmlns:a16="http://schemas.microsoft.com/office/drawing/2014/main" id="{2B7C8571-27EB-4541-8D6D-9269B536061C}"/>
                </a:ext>
              </a:extLst>
            </p:cNvPr>
            <p:cNvSpPr>
              <a:spLocks noEditPoints="1"/>
            </p:cNvSpPr>
            <p:nvPr/>
          </p:nvSpPr>
          <p:spPr bwMode="auto">
            <a:xfrm>
              <a:off x="6281738" y="2509838"/>
              <a:ext cx="112713" cy="112713"/>
            </a:xfrm>
            <a:custGeom>
              <a:avLst/>
              <a:gdLst>
                <a:gd name="T0" fmla="*/ 10 w 30"/>
                <a:gd name="T1" fmla="*/ 20 h 30"/>
                <a:gd name="T2" fmla="*/ 15 w 30"/>
                <a:gd name="T3" fmla="*/ 18 h 30"/>
                <a:gd name="T4" fmla="*/ 27 w 30"/>
                <a:gd name="T5" fmla="*/ 29 h 30"/>
                <a:gd name="T6" fmla="*/ 28 w 30"/>
                <a:gd name="T7" fmla="*/ 30 h 30"/>
                <a:gd name="T8" fmla="*/ 29 w 30"/>
                <a:gd name="T9" fmla="*/ 29 h 30"/>
                <a:gd name="T10" fmla="*/ 29 w 30"/>
                <a:gd name="T11" fmla="*/ 27 h 30"/>
                <a:gd name="T12" fmla="*/ 18 w 30"/>
                <a:gd name="T13" fmla="*/ 16 h 30"/>
                <a:gd name="T14" fmla="*/ 20 w 30"/>
                <a:gd name="T15" fmla="*/ 10 h 30"/>
                <a:gd name="T16" fmla="*/ 10 w 30"/>
                <a:gd name="T17" fmla="*/ 0 h 30"/>
                <a:gd name="T18" fmla="*/ 0 w 30"/>
                <a:gd name="T19" fmla="*/ 10 h 30"/>
                <a:gd name="T20" fmla="*/ 10 w 30"/>
                <a:gd name="T21" fmla="*/ 20 h 30"/>
                <a:gd name="T22" fmla="*/ 10 w 30"/>
                <a:gd name="T23" fmla="*/ 4 h 30"/>
                <a:gd name="T24" fmla="*/ 16 w 30"/>
                <a:gd name="T25" fmla="*/ 10 h 30"/>
                <a:gd name="T26" fmla="*/ 10 w 30"/>
                <a:gd name="T27" fmla="*/ 16 h 30"/>
                <a:gd name="T28" fmla="*/ 4 w 30"/>
                <a:gd name="T29" fmla="*/ 10 h 30"/>
                <a:gd name="T30" fmla="*/ 10 w 30"/>
                <a:gd name="T3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10" y="20"/>
                  </a:moveTo>
                  <a:cubicBezTo>
                    <a:pt x="12" y="20"/>
                    <a:pt x="14" y="19"/>
                    <a:pt x="15" y="18"/>
                  </a:cubicBezTo>
                  <a:cubicBezTo>
                    <a:pt x="27" y="29"/>
                    <a:pt x="27" y="29"/>
                    <a:pt x="27" y="29"/>
                  </a:cubicBezTo>
                  <a:cubicBezTo>
                    <a:pt x="27" y="30"/>
                    <a:pt x="28" y="30"/>
                    <a:pt x="28" y="30"/>
                  </a:cubicBezTo>
                  <a:cubicBezTo>
                    <a:pt x="29" y="30"/>
                    <a:pt x="29" y="30"/>
                    <a:pt x="29" y="29"/>
                  </a:cubicBezTo>
                  <a:cubicBezTo>
                    <a:pt x="30" y="29"/>
                    <a:pt x="30" y="27"/>
                    <a:pt x="29" y="27"/>
                  </a:cubicBezTo>
                  <a:cubicBezTo>
                    <a:pt x="18" y="16"/>
                    <a:pt x="18" y="16"/>
                    <a:pt x="18" y="16"/>
                  </a:cubicBezTo>
                  <a:cubicBezTo>
                    <a:pt x="19" y="14"/>
                    <a:pt x="20" y="12"/>
                    <a:pt x="20" y="10"/>
                  </a:cubicBezTo>
                  <a:cubicBezTo>
                    <a:pt x="20" y="4"/>
                    <a:pt x="16" y="0"/>
                    <a:pt x="10" y="0"/>
                  </a:cubicBezTo>
                  <a:cubicBezTo>
                    <a:pt x="5" y="0"/>
                    <a:pt x="0" y="4"/>
                    <a:pt x="0" y="10"/>
                  </a:cubicBezTo>
                  <a:cubicBezTo>
                    <a:pt x="0" y="16"/>
                    <a:pt x="5"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53" name="Freeform 184">
              <a:extLst>
                <a:ext uri="{FF2B5EF4-FFF2-40B4-BE49-F238E27FC236}">
                  <a16:creationId xmlns:a16="http://schemas.microsoft.com/office/drawing/2014/main" id="{6EA9BF2C-411C-472A-8325-4548F5177AF9}"/>
                </a:ext>
              </a:extLst>
            </p:cNvPr>
            <p:cNvSpPr>
              <a:spLocks noEditPoints="1"/>
            </p:cNvSpPr>
            <p:nvPr/>
          </p:nvSpPr>
          <p:spPr bwMode="auto">
            <a:xfrm>
              <a:off x="6281738" y="2773363"/>
              <a:ext cx="98425" cy="96838"/>
            </a:xfrm>
            <a:custGeom>
              <a:avLst/>
              <a:gdLst>
                <a:gd name="T0" fmla="*/ 23 w 26"/>
                <a:gd name="T1" fmla="*/ 1 h 26"/>
                <a:gd name="T2" fmla="*/ 16 w 26"/>
                <a:gd name="T3" fmla="*/ 8 h 26"/>
                <a:gd name="T4" fmla="*/ 10 w 26"/>
                <a:gd name="T5" fmla="*/ 6 h 26"/>
                <a:gd name="T6" fmla="*/ 0 w 26"/>
                <a:gd name="T7" fmla="*/ 16 h 26"/>
                <a:gd name="T8" fmla="*/ 10 w 26"/>
                <a:gd name="T9" fmla="*/ 26 h 26"/>
                <a:gd name="T10" fmla="*/ 20 w 26"/>
                <a:gd name="T11" fmla="*/ 16 h 26"/>
                <a:gd name="T12" fmla="*/ 18 w 26"/>
                <a:gd name="T13" fmla="*/ 11 h 26"/>
                <a:gd name="T14" fmla="*/ 26 w 26"/>
                <a:gd name="T15" fmla="*/ 3 h 26"/>
                <a:gd name="T16" fmla="*/ 26 w 26"/>
                <a:gd name="T17" fmla="*/ 0 h 26"/>
                <a:gd name="T18" fmla="*/ 23 w 26"/>
                <a:gd name="T19" fmla="*/ 1 h 26"/>
                <a:gd name="T20" fmla="*/ 10 w 26"/>
                <a:gd name="T21" fmla="*/ 22 h 26"/>
                <a:gd name="T22" fmla="*/ 4 w 26"/>
                <a:gd name="T23" fmla="*/ 16 h 26"/>
                <a:gd name="T24" fmla="*/ 10 w 26"/>
                <a:gd name="T25" fmla="*/ 10 h 26"/>
                <a:gd name="T26" fmla="*/ 16 w 26"/>
                <a:gd name="T27" fmla="*/ 16 h 26"/>
                <a:gd name="T28" fmla="*/ 10 w 26"/>
                <a:gd name="T29"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6">
                  <a:moveTo>
                    <a:pt x="23" y="1"/>
                  </a:moveTo>
                  <a:cubicBezTo>
                    <a:pt x="16" y="8"/>
                    <a:pt x="16" y="8"/>
                    <a:pt x="16" y="8"/>
                  </a:cubicBezTo>
                  <a:cubicBezTo>
                    <a:pt x="14" y="7"/>
                    <a:pt x="12" y="6"/>
                    <a:pt x="10" y="6"/>
                  </a:cubicBezTo>
                  <a:cubicBezTo>
                    <a:pt x="4" y="6"/>
                    <a:pt x="0" y="10"/>
                    <a:pt x="0" y="16"/>
                  </a:cubicBezTo>
                  <a:cubicBezTo>
                    <a:pt x="0" y="22"/>
                    <a:pt x="4" y="26"/>
                    <a:pt x="10" y="26"/>
                  </a:cubicBezTo>
                  <a:cubicBezTo>
                    <a:pt x="16" y="26"/>
                    <a:pt x="20" y="22"/>
                    <a:pt x="20" y="16"/>
                  </a:cubicBezTo>
                  <a:cubicBezTo>
                    <a:pt x="20" y="14"/>
                    <a:pt x="19" y="12"/>
                    <a:pt x="18" y="11"/>
                  </a:cubicBezTo>
                  <a:cubicBezTo>
                    <a:pt x="26" y="3"/>
                    <a:pt x="26" y="3"/>
                    <a:pt x="26" y="3"/>
                  </a:cubicBezTo>
                  <a:cubicBezTo>
                    <a:pt x="26" y="3"/>
                    <a:pt x="26" y="1"/>
                    <a:pt x="26" y="0"/>
                  </a:cubicBezTo>
                  <a:cubicBezTo>
                    <a:pt x="25" y="0"/>
                    <a:pt x="24" y="0"/>
                    <a:pt x="23" y="1"/>
                  </a:cubicBezTo>
                  <a:close/>
                  <a:moveTo>
                    <a:pt x="10" y="22"/>
                  </a:moveTo>
                  <a:cubicBezTo>
                    <a:pt x="7" y="22"/>
                    <a:pt x="4" y="19"/>
                    <a:pt x="4" y="16"/>
                  </a:cubicBezTo>
                  <a:cubicBezTo>
                    <a:pt x="4" y="13"/>
                    <a:pt x="7" y="10"/>
                    <a:pt x="10" y="10"/>
                  </a:cubicBezTo>
                  <a:cubicBezTo>
                    <a:pt x="13" y="10"/>
                    <a:pt x="16" y="13"/>
                    <a:pt x="16" y="16"/>
                  </a:cubicBezTo>
                  <a:cubicBezTo>
                    <a:pt x="16" y="19"/>
                    <a:pt x="13" y="22"/>
                    <a:pt x="1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54" name="Freeform 185">
              <a:extLst>
                <a:ext uri="{FF2B5EF4-FFF2-40B4-BE49-F238E27FC236}">
                  <a16:creationId xmlns:a16="http://schemas.microsoft.com/office/drawing/2014/main" id="{69D4A73F-37B5-4ECA-AF89-67D930ECDE51}"/>
                </a:ext>
              </a:extLst>
            </p:cNvPr>
            <p:cNvSpPr>
              <a:spLocks noEditPoints="1"/>
            </p:cNvSpPr>
            <p:nvPr/>
          </p:nvSpPr>
          <p:spPr bwMode="auto">
            <a:xfrm>
              <a:off x="6523038" y="2644775"/>
              <a:ext cx="119063" cy="74613"/>
            </a:xfrm>
            <a:custGeom>
              <a:avLst/>
              <a:gdLst>
                <a:gd name="T0" fmla="*/ 22 w 32"/>
                <a:gd name="T1" fmla="*/ 20 h 20"/>
                <a:gd name="T2" fmla="*/ 32 w 32"/>
                <a:gd name="T3" fmla="*/ 10 h 20"/>
                <a:gd name="T4" fmla="*/ 22 w 32"/>
                <a:gd name="T5" fmla="*/ 0 h 20"/>
                <a:gd name="T6" fmla="*/ 12 w 32"/>
                <a:gd name="T7" fmla="*/ 8 h 20"/>
                <a:gd name="T8" fmla="*/ 2 w 32"/>
                <a:gd name="T9" fmla="*/ 8 h 20"/>
                <a:gd name="T10" fmla="*/ 0 w 32"/>
                <a:gd name="T11" fmla="*/ 10 h 20"/>
                <a:gd name="T12" fmla="*/ 2 w 32"/>
                <a:gd name="T13" fmla="*/ 12 h 20"/>
                <a:gd name="T14" fmla="*/ 12 w 32"/>
                <a:gd name="T15" fmla="*/ 12 h 20"/>
                <a:gd name="T16" fmla="*/ 22 w 32"/>
                <a:gd name="T17" fmla="*/ 20 h 20"/>
                <a:gd name="T18" fmla="*/ 22 w 32"/>
                <a:gd name="T19" fmla="*/ 4 h 20"/>
                <a:gd name="T20" fmla="*/ 28 w 32"/>
                <a:gd name="T21" fmla="*/ 10 h 20"/>
                <a:gd name="T22" fmla="*/ 22 w 32"/>
                <a:gd name="T23" fmla="*/ 16 h 20"/>
                <a:gd name="T24" fmla="*/ 16 w 32"/>
                <a:gd name="T25" fmla="*/ 10 h 20"/>
                <a:gd name="T26" fmla="*/ 22 w 32"/>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0">
                  <a:moveTo>
                    <a:pt x="22" y="20"/>
                  </a:moveTo>
                  <a:cubicBezTo>
                    <a:pt x="28" y="20"/>
                    <a:pt x="32" y="16"/>
                    <a:pt x="32" y="10"/>
                  </a:cubicBezTo>
                  <a:cubicBezTo>
                    <a:pt x="32" y="4"/>
                    <a:pt x="28" y="0"/>
                    <a:pt x="22" y="0"/>
                  </a:cubicBezTo>
                  <a:cubicBezTo>
                    <a:pt x="17" y="0"/>
                    <a:pt x="13" y="3"/>
                    <a:pt x="12" y="8"/>
                  </a:cubicBezTo>
                  <a:cubicBezTo>
                    <a:pt x="2" y="8"/>
                    <a:pt x="2" y="8"/>
                    <a:pt x="2" y="8"/>
                  </a:cubicBezTo>
                  <a:cubicBezTo>
                    <a:pt x="1" y="8"/>
                    <a:pt x="0" y="9"/>
                    <a:pt x="0" y="10"/>
                  </a:cubicBezTo>
                  <a:cubicBezTo>
                    <a:pt x="0" y="11"/>
                    <a:pt x="1" y="12"/>
                    <a:pt x="2" y="12"/>
                  </a:cubicBezTo>
                  <a:cubicBezTo>
                    <a:pt x="12" y="12"/>
                    <a:pt x="12" y="12"/>
                    <a:pt x="12" y="12"/>
                  </a:cubicBezTo>
                  <a:cubicBezTo>
                    <a:pt x="13" y="17"/>
                    <a:pt x="17" y="20"/>
                    <a:pt x="22" y="20"/>
                  </a:cubicBezTo>
                  <a:close/>
                  <a:moveTo>
                    <a:pt x="22" y="4"/>
                  </a:moveTo>
                  <a:cubicBezTo>
                    <a:pt x="25" y="4"/>
                    <a:pt x="28" y="7"/>
                    <a:pt x="28" y="10"/>
                  </a:cubicBezTo>
                  <a:cubicBezTo>
                    <a:pt x="28" y="13"/>
                    <a:pt x="25" y="16"/>
                    <a:pt x="22" y="16"/>
                  </a:cubicBezTo>
                  <a:cubicBezTo>
                    <a:pt x="19" y="16"/>
                    <a:pt x="16" y="13"/>
                    <a:pt x="16" y="10"/>
                  </a:cubicBezTo>
                  <a:cubicBezTo>
                    <a:pt x="16" y="7"/>
                    <a:pt x="19" y="4"/>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55" name="Freeform 186">
              <a:extLst>
                <a:ext uri="{FF2B5EF4-FFF2-40B4-BE49-F238E27FC236}">
                  <a16:creationId xmlns:a16="http://schemas.microsoft.com/office/drawing/2014/main" id="{079CA830-9444-4650-87BD-EBDE846A25DB}"/>
                </a:ext>
              </a:extLst>
            </p:cNvPr>
            <p:cNvSpPr>
              <a:spLocks noEditPoints="1"/>
            </p:cNvSpPr>
            <p:nvPr/>
          </p:nvSpPr>
          <p:spPr bwMode="auto">
            <a:xfrm>
              <a:off x="6281738" y="2644775"/>
              <a:ext cx="120650" cy="74613"/>
            </a:xfrm>
            <a:custGeom>
              <a:avLst/>
              <a:gdLst>
                <a:gd name="T0" fmla="*/ 30 w 32"/>
                <a:gd name="T1" fmla="*/ 8 h 20"/>
                <a:gd name="T2" fmla="*/ 20 w 32"/>
                <a:gd name="T3" fmla="*/ 8 h 20"/>
                <a:gd name="T4" fmla="*/ 10 w 32"/>
                <a:gd name="T5" fmla="*/ 0 h 20"/>
                <a:gd name="T6" fmla="*/ 0 w 32"/>
                <a:gd name="T7" fmla="*/ 10 h 20"/>
                <a:gd name="T8" fmla="*/ 10 w 32"/>
                <a:gd name="T9" fmla="*/ 20 h 20"/>
                <a:gd name="T10" fmla="*/ 20 w 32"/>
                <a:gd name="T11" fmla="*/ 12 h 20"/>
                <a:gd name="T12" fmla="*/ 30 w 32"/>
                <a:gd name="T13" fmla="*/ 12 h 20"/>
                <a:gd name="T14" fmla="*/ 32 w 32"/>
                <a:gd name="T15" fmla="*/ 10 h 20"/>
                <a:gd name="T16" fmla="*/ 30 w 32"/>
                <a:gd name="T17" fmla="*/ 8 h 20"/>
                <a:gd name="T18" fmla="*/ 10 w 32"/>
                <a:gd name="T19" fmla="*/ 16 h 20"/>
                <a:gd name="T20" fmla="*/ 4 w 32"/>
                <a:gd name="T21" fmla="*/ 10 h 20"/>
                <a:gd name="T22" fmla="*/ 10 w 32"/>
                <a:gd name="T23" fmla="*/ 4 h 20"/>
                <a:gd name="T24" fmla="*/ 16 w 32"/>
                <a:gd name="T25" fmla="*/ 10 h 20"/>
                <a:gd name="T26" fmla="*/ 10 w 32"/>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0">
                  <a:moveTo>
                    <a:pt x="30" y="8"/>
                  </a:moveTo>
                  <a:cubicBezTo>
                    <a:pt x="20" y="8"/>
                    <a:pt x="20" y="8"/>
                    <a:pt x="20" y="8"/>
                  </a:cubicBezTo>
                  <a:cubicBezTo>
                    <a:pt x="19" y="3"/>
                    <a:pt x="15" y="0"/>
                    <a:pt x="10" y="0"/>
                  </a:cubicBezTo>
                  <a:cubicBezTo>
                    <a:pt x="5" y="0"/>
                    <a:pt x="0" y="4"/>
                    <a:pt x="0" y="10"/>
                  </a:cubicBezTo>
                  <a:cubicBezTo>
                    <a:pt x="0" y="16"/>
                    <a:pt x="5" y="20"/>
                    <a:pt x="10" y="20"/>
                  </a:cubicBezTo>
                  <a:cubicBezTo>
                    <a:pt x="15" y="20"/>
                    <a:pt x="19" y="17"/>
                    <a:pt x="20" y="12"/>
                  </a:cubicBezTo>
                  <a:cubicBezTo>
                    <a:pt x="30" y="12"/>
                    <a:pt x="30" y="12"/>
                    <a:pt x="30" y="12"/>
                  </a:cubicBezTo>
                  <a:cubicBezTo>
                    <a:pt x="31" y="12"/>
                    <a:pt x="32" y="11"/>
                    <a:pt x="32" y="10"/>
                  </a:cubicBezTo>
                  <a:cubicBezTo>
                    <a:pt x="32" y="9"/>
                    <a:pt x="31" y="8"/>
                    <a:pt x="30" y="8"/>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56" name="Freeform 187">
              <a:extLst>
                <a:ext uri="{FF2B5EF4-FFF2-40B4-BE49-F238E27FC236}">
                  <a16:creationId xmlns:a16="http://schemas.microsoft.com/office/drawing/2014/main" id="{5A98BDA3-A22F-49DC-AACB-EA60AFD02EFA}"/>
                </a:ext>
              </a:extLst>
            </p:cNvPr>
            <p:cNvSpPr>
              <a:spLocks/>
            </p:cNvSpPr>
            <p:nvPr/>
          </p:nvSpPr>
          <p:spPr bwMode="auto">
            <a:xfrm>
              <a:off x="6427788" y="2614613"/>
              <a:ext cx="68263" cy="150813"/>
            </a:xfrm>
            <a:custGeom>
              <a:avLst/>
              <a:gdLst>
                <a:gd name="T0" fmla="*/ 9 w 18"/>
                <a:gd name="T1" fmla="*/ 8 h 40"/>
                <a:gd name="T2" fmla="*/ 14 w 18"/>
                <a:gd name="T3" fmla="*/ 13 h 40"/>
                <a:gd name="T4" fmla="*/ 16 w 18"/>
                <a:gd name="T5" fmla="*/ 15 h 40"/>
                <a:gd name="T6" fmla="*/ 18 w 18"/>
                <a:gd name="T7" fmla="*/ 13 h 40"/>
                <a:gd name="T8" fmla="*/ 11 w 18"/>
                <a:gd name="T9" fmla="*/ 5 h 40"/>
                <a:gd name="T10" fmla="*/ 11 w 18"/>
                <a:gd name="T11" fmla="*/ 2 h 40"/>
                <a:gd name="T12" fmla="*/ 9 w 18"/>
                <a:gd name="T13" fmla="*/ 0 h 40"/>
                <a:gd name="T14" fmla="*/ 7 w 18"/>
                <a:gd name="T15" fmla="*/ 2 h 40"/>
                <a:gd name="T16" fmla="*/ 7 w 18"/>
                <a:gd name="T17" fmla="*/ 5 h 40"/>
                <a:gd name="T18" fmla="*/ 0 w 18"/>
                <a:gd name="T19" fmla="*/ 13 h 40"/>
                <a:gd name="T20" fmla="*/ 9 w 18"/>
                <a:gd name="T21" fmla="*/ 22 h 40"/>
                <a:gd name="T22" fmla="*/ 14 w 18"/>
                <a:gd name="T23" fmla="*/ 27 h 40"/>
                <a:gd name="T24" fmla="*/ 9 w 18"/>
                <a:gd name="T25" fmla="*/ 31 h 40"/>
                <a:gd name="T26" fmla="*/ 4 w 18"/>
                <a:gd name="T27" fmla="*/ 27 h 40"/>
                <a:gd name="T28" fmla="*/ 2 w 18"/>
                <a:gd name="T29" fmla="*/ 25 h 40"/>
                <a:gd name="T30" fmla="*/ 0 w 18"/>
                <a:gd name="T31" fmla="*/ 27 h 40"/>
                <a:gd name="T32" fmla="*/ 7 w 18"/>
                <a:gd name="T33" fmla="*/ 35 h 40"/>
                <a:gd name="T34" fmla="*/ 7 w 18"/>
                <a:gd name="T35" fmla="*/ 38 h 40"/>
                <a:gd name="T36" fmla="*/ 9 w 18"/>
                <a:gd name="T37" fmla="*/ 40 h 40"/>
                <a:gd name="T38" fmla="*/ 11 w 18"/>
                <a:gd name="T39" fmla="*/ 38 h 40"/>
                <a:gd name="T40" fmla="*/ 11 w 18"/>
                <a:gd name="T41" fmla="*/ 35 h 40"/>
                <a:gd name="T42" fmla="*/ 18 w 18"/>
                <a:gd name="T43" fmla="*/ 27 h 40"/>
                <a:gd name="T44" fmla="*/ 9 w 18"/>
                <a:gd name="T45" fmla="*/ 18 h 40"/>
                <a:gd name="T46" fmla="*/ 4 w 18"/>
                <a:gd name="T47" fmla="*/ 13 h 40"/>
                <a:gd name="T48" fmla="*/ 9 w 18"/>
                <a:gd name="T4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40">
                  <a:moveTo>
                    <a:pt x="9" y="8"/>
                  </a:moveTo>
                  <a:cubicBezTo>
                    <a:pt x="12" y="8"/>
                    <a:pt x="14" y="11"/>
                    <a:pt x="14" y="13"/>
                  </a:cubicBezTo>
                  <a:cubicBezTo>
                    <a:pt x="14" y="14"/>
                    <a:pt x="15" y="15"/>
                    <a:pt x="16" y="15"/>
                  </a:cubicBezTo>
                  <a:cubicBezTo>
                    <a:pt x="17" y="15"/>
                    <a:pt x="18" y="14"/>
                    <a:pt x="18" y="13"/>
                  </a:cubicBezTo>
                  <a:cubicBezTo>
                    <a:pt x="18" y="9"/>
                    <a:pt x="15" y="6"/>
                    <a:pt x="11" y="5"/>
                  </a:cubicBezTo>
                  <a:cubicBezTo>
                    <a:pt x="11" y="2"/>
                    <a:pt x="11" y="2"/>
                    <a:pt x="11" y="2"/>
                  </a:cubicBezTo>
                  <a:cubicBezTo>
                    <a:pt x="11" y="1"/>
                    <a:pt x="10" y="0"/>
                    <a:pt x="9" y="0"/>
                  </a:cubicBezTo>
                  <a:cubicBezTo>
                    <a:pt x="8" y="0"/>
                    <a:pt x="7" y="1"/>
                    <a:pt x="7" y="2"/>
                  </a:cubicBezTo>
                  <a:cubicBezTo>
                    <a:pt x="7" y="5"/>
                    <a:pt x="7" y="5"/>
                    <a:pt x="7" y="5"/>
                  </a:cubicBezTo>
                  <a:cubicBezTo>
                    <a:pt x="3" y="6"/>
                    <a:pt x="0" y="9"/>
                    <a:pt x="0" y="13"/>
                  </a:cubicBezTo>
                  <a:cubicBezTo>
                    <a:pt x="0" y="18"/>
                    <a:pt x="4" y="22"/>
                    <a:pt x="9" y="22"/>
                  </a:cubicBezTo>
                  <a:cubicBezTo>
                    <a:pt x="12" y="22"/>
                    <a:pt x="14" y="24"/>
                    <a:pt x="14" y="27"/>
                  </a:cubicBezTo>
                  <a:cubicBezTo>
                    <a:pt x="14" y="29"/>
                    <a:pt x="12" y="31"/>
                    <a:pt x="9" y="31"/>
                  </a:cubicBezTo>
                  <a:cubicBezTo>
                    <a:pt x="6" y="31"/>
                    <a:pt x="4" y="29"/>
                    <a:pt x="4" y="27"/>
                  </a:cubicBezTo>
                  <a:cubicBezTo>
                    <a:pt x="4" y="26"/>
                    <a:pt x="3" y="25"/>
                    <a:pt x="2" y="25"/>
                  </a:cubicBezTo>
                  <a:cubicBezTo>
                    <a:pt x="1" y="25"/>
                    <a:pt x="0" y="26"/>
                    <a:pt x="0" y="27"/>
                  </a:cubicBezTo>
                  <a:cubicBezTo>
                    <a:pt x="0" y="31"/>
                    <a:pt x="3" y="34"/>
                    <a:pt x="7" y="35"/>
                  </a:cubicBezTo>
                  <a:cubicBezTo>
                    <a:pt x="7" y="38"/>
                    <a:pt x="7" y="38"/>
                    <a:pt x="7" y="38"/>
                  </a:cubicBezTo>
                  <a:cubicBezTo>
                    <a:pt x="7" y="39"/>
                    <a:pt x="8" y="40"/>
                    <a:pt x="9" y="40"/>
                  </a:cubicBezTo>
                  <a:cubicBezTo>
                    <a:pt x="10" y="40"/>
                    <a:pt x="11" y="39"/>
                    <a:pt x="11" y="38"/>
                  </a:cubicBezTo>
                  <a:cubicBezTo>
                    <a:pt x="11" y="35"/>
                    <a:pt x="11" y="35"/>
                    <a:pt x="11" y="35"/>
                  </a:cubicBezTo>
                  <a:cubicBezTo>
                    <a:pt x="15" y="34"/>
                    <a:pt x="18" y="31"/>
                    <a:pt x="18" y="27"/>
                  </a:cubicBezTo>
                  <a:cubicBezTo>
                    <a:pt x="18" y="22"/>
                    <a:pt x="14" y="18"/>
                    <a:pt x="9" y="18"/>
                  </a:cubicBezTo>
                  <a:cubicBezTo>
                    <a:pt x="6" y="18"/>
                    <a:pt x="4" y="16"/>
                    <a:pt x="4" y="13"/>
                  </a:cubicBezTo>
                  <a:cubicBezTo>
                    <a:pt x="4" y="11"/>
                    <a:pt x="6" y="8"/>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sp>
        <p:nvSpPr>
          <p:cNvPr id="157" name="Freeform 188">
            <a:extLst>
              <a:ext uri="{FF2B5EF4-FFF2-40B4-BE49-F238E27FC236}">
                <a16:creationId xmlns:a16="http://schemas.microsoft.com/office/drawing/2014/main" id="{E9E52B92-450B-4CD0-8EC0-3AC5B40DB85F}"/>
              </a:ext>
            </a:extLst>
          </p:cNvPr>
          <p:cNvSpPr>
            <a:spLocks noEditPoints="1"/>
          </p:cNvSpPr>
          <p:nvPr/>
        </p:nvSpPr>
        <p:spPr bwMode="auto">
          <a:xfrm>
            <a:off x="1982436" y="3516324"/>
            <a:ext cx="296774" cy="396280"/>
          </a:xfrm>
          <a:custGeom>
            <a:avLst/>
            <a:gdLst>
              <a:gd name="T0" fmla="*/ 47 w 72"/>
              <a:gd name="T1" fmla="*/ 1 h 96"/>
              <a:gd name="T2" fmla="*/ 2 w 72"/>
              <a:gd name="T3" fmla="*/ 0 h 96"/>
              <a:gd name="T4" fmla="*/ 0 w 72"/>
              <a:gd name="T5" fmla="*/ 94 h 96"/>
              <a:gd name="T6" fmla="*/ 70 w 72"/>
              <a:gd name="T7" fmla="*/ 96 h 96"/>
              <a:gd name="T8" fmla="*/ 72 w 72"/>
              <a:gd name="T9" fmla="*/ 26 h 96"/>
              <a:gd name="T10" fmla="*/ 24 w 72"/>
              <a:gd name="T11" fmla="*/ 38 h 96"/>
              <a:gd name="T12" fmla="*/ 22 w 72"/>
              <a:gd name="T13" fmla="*/ 21 h 96"/>
              <a:gd name="T14" fmla="*/ 24 w 72"/>
              <a:gd name="T15" fmla="*/ 16 h 96"/>
              <a:gd name="T16" fmla="*/ 26 w 72"/>
              <a:gd name="T17" fmla="*/ 21 h 96"/>
              <a:gd name="T18" fmla="*/ 31 w 72"/>
              <a:gd name="T19" fmla="*/ 31 h 96"/>
              <a:gd name="T20" fmla="*/ 24 w 72"/>
              <a:gd name="T21" fmla="*/ 24 h 96"/>
              <a:gd name="T22" fmla="*/ 24 w 72"/>
              <a:gd name="T23" fmla="*/ 34 h 96"/>
              <a:gd name="T24" fmla="*/ 26 w 72"/>
              <a:gd name="T25" fmla="*/ 51 h 96"/>
              <a:gd name="T26" fmla="*/ 24 w 72"/>
              <a:gd name="T27" fmla="*/ 56 h 96"/>
              <a:gd name="T28" fmla="*/ 22 w 72"/>
              <a:gd name="T29" fmla="*/ 51 h 96"/>
              <a:gd name="T30" fmla="*/ 17 w 72"/>
              <a:gd name="T31" fmla="*/ 41 h 96"/>
              <a:gd name="T32" fmla="*/ 24 w 72"/>
              <a:gd name="T33" fmla="*/ 47 h 96"/>
              <a:gd name="T34" fmla="*/ 24 w 72"/>
              <a:gd name="T35" fmla="*/ 38 h 96"/>
              <a:gd name="T36" fmla="*/ 14 w 72"/>
              <a:gd name="T37" fmla="*/ 84 h 96"/>
              <a:gd name="T38" fmla="*/ 14 w 72"/>
              <a:gd name="T39" fmla="*/ 80 h 96"/>
              <a:gd name="T40" fmla="*/ 60 w 72"/>
              <a:gd name="T41" fmla="*/ 82 h 96"/>
              <a:gd name="T42" fmla="*/ 58 w 72"/>
              <a:gd name="T43" fmla="*/ 76 h 96"/>
              <a:gd name="T44" fmla="*/ 12 w 72"/>
              <a:gd name="T45" fmla="*/ 74 h 96"/>
              <a:gd name="T46" fmla="*/ 58 w 72"/>
              <a:gd name="T47" fmla="*/ 72 h 96"/>
              <a:gd name="T48" fmla="*/ 58 w 72"/>
              <a:gd name="T49" fmla="*/ 76 h 96"/>
              <a:gd name="T50" fmla="*/ 14 w 72"/>
              <a:gd name="T51" fmla="*/ 68 h 96"/>
              <a:gd name="T52" fmla="*/ 14 w 72"/>
              <a:gd name="T53" fmla="*/ 64 h 96"/>
              <a:gd name="T54" fmla="*/ 60 w 72"/>
              <a:gd name="T55" fmla="*/ 66 h 96"/>
              <a:gd name="T56" fmla="*/ 58 w 72"/>
              <a:gd name="T57" fmla="*/ 60 h 96"/>
              <a:gd name="T58" fmla="*/ 36 w 72"/>
              <a:gd name="T59" fmla="*/ 58 h 96"/>
              <a:gd name="T60" fmla="*/ 58 w 72"/>
              <a:gd name="T61" fmla="*/ 56 h 96"/>
              <a:gd name="T62" fmla="*/ 58 w 72"/>
              <a:gd name="T63" fmla="*/ 60 h 96"/>
              <a:gd name="T64" fmla="*/ 46 w 72"/>
              <a:gd name="T65" fmla="*/ 52 h 96"/>
              <a:gd name="T66" fmla="*/ 46 w 72"/>
              <a:gd name="T67" fmla="*/ 48 h 96"/>
              <a:gd name="T68" fmla="*/ 60 w 72"/>
              <a:gd name="T69" fmla="*/ 50 h 96"/>
              <a:gd name="T70" fmla="*/ 58 w 72"/>
              <a:gd name="T71" fmla="*/ 44 h 96"/>
              <a:gd name="T72" fmla="*/ 44 w 72"/>
              <a:gd name="T73" fmla="*/ 42 h 96"/>
              <a:gd name="T74" fmla="*/ 58 w 72"/>
              <a:gd name="T75" fmla="*/ 40 h 96"/>
              <a:gd name="T76" fmla="*/ 58 w 72"/>
              <a:gd name="T77" fmla="*/ 44 h 96"/>
              <a:gd name="T78" fmla="*/ 58 w 72"/>
              <a:gd name="T79" fmla="*/ 28 h 96"/>
              <a:gd name="T80" fmla="*/ 46 w 72"/>
              <a:gd name="T81" fmla="*/ 28 h 96"/>
              <a:gd name="T82" fmla="*/ 44 w 72"/>
              <a:gd name="T83" fmla="*/ 15 h 96"/>
              <a:gd name="T84" fmla="*/ 44 w 72"/>
              <a:gd name="T85" fmla="*/ 3 h 96"/>
              <a:gd name="T86" fmla="*/ 58 w 72"/>
              <a:gd name="T87" fmla="*/ 2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96">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24" y="38"/>
                </a:moveTo>
                <a:cubicBezTo>
                  <a:pt x="19" y="38"/>
                  <a:pt x="15" y="34"/>
                  <a:pt x="15" y="29"/>
                </a:cubicBezTo>
                <a:cubicBezTo>
                  <a:pt x="15" y="25"/>
                  <a:pt x="18" y="22"/>
                  <a:pt x="22" y="21"/>
                </a:cubicBezTo>
                <a:cubicBezTo>
                  <a:pt x="22" y="18"/>
                  <a:pt x="22" y="18"/>
                  <a:pt x="22" y="18"/>
                </a:cubicBezTo>
                <a:cubicBezTo>
                  <a:pt x="22" y="17"/>
                  <a:pt x="23" y="16"/>
                  <a:pt x="24" y="16"/>
                </a:cubicBezTo>
                <a:cubicBezTo>
                  <a:pt x="25" y="16"/>
                  <a:pt x="26" y="17"/>
                  <a:pt x="26" y="18"/>
                </a:cubicBezTo>
                <a:cubicBezTo>
                  <a:pt x="26" y="21"/>
                  <a:pt x="26" y="21"/>
                  <a:pt x="26" y="21"/>
                </a:cubicBezTo>
                <a:cubicBezTo>
                  <a:pt x="30" y="22"/>
                  <a:pt x="33" y="25"/>
                  <a:pt x="33" y="29"/>
                </a:cubicBezTo>
                <a:cubicBezTo>
                  <a:pt x="33" y="30"/>
                  <a:pt x="32" y="31"/>
                  <a:pt x="31" y="31"/>
                </a:cubicBezTo>
                <a:cubicBezTo>
                  <a:pt x="30" y="31"/>
                  <a:pt x="29" y="30"/>
                  <a:pt x="29" y="29"/>
                </a:cubicBezTo>
                <a:cubicBezTo>
                  <a:pt x="29" y="27"/>
                  <a:pt x="27" y="24"/>
                  <a:pt x="24" y="24"/>
                </a:cubicBezTo>
                <a:cubicBezTo>
                  <a:pt x="21" y="24"/>
                  <a:pt x="19" y="27"/>
                  <a:pt x="19" y="29"/>
                </a:cubicBezTo>
                <a:cubicBezTo>
                  <a:pt x="19" y="32"/>
                  <a:pt x="21" y="34"/>
                  <a:pt x="24" y="34"/>
                </a:cubicBezTo>
                <a:cubicBezTo>
                  <a:pt x="29" y="34"/>
                  <a:pt x="33" y="38"/>
                  <a:pt x="33" y="43"/>
                </a:cubicBezTo>
                <a:cubicBezTo>
                  <a:pt x="33" y="47"/>
                  <a:pt x="30" y="50"/>
                  <a:pt x="26" y="51"/>
                </a:cubicBezTo>
                <a:cubicBezTo>
                  <a:pt x="26" y="54"/>
                  <a:pt x="26" y="54"/>
                  <a:pt x="26" y="54"/>
                </a:cubicBezTo>
                <a:cubicBezTo>
                  <a:pt x="26" y="55"/>
                  <a:pt x="25" y="56"/>
                  <a:pt x="24" y="56"/>
                </a:cubicBezTo>
                <a:cubicBezTo>
                  <a:pt x="23" y="56"/>
                  <a:pt x="22" y="55"/>
                  <a:pt x="22" y="54"/>
                </a:cubicBezTo>
                <a:cubicBezTo>
                  <a:pt x="22" y="51"/>
                  <a:pt x="22" y="51"/>
                  <a:pt x="22" y="51"/>
                </a:cubicBezTo>
                <a:cubicBezTo>
                  <a:pt x="18" y="50"/>
                  <a:pt x="15" y="47"/>
                  <a:pt x="15" y="43"/>
                </a:cubicBezTo>
                <a:cubicBezTo>
                  <a:pt x="15" y="42"/>
                  <a:pt x="16" y="41"/>
                  <a:pt x="17" y="41"/>
                </a:cubicBezTo>
                <a:cubicBezTo>
                  <a:pt x="18" y="41"/>
                  <a:pt x="19" y="42"/>
                  <a:pt x="19" y="43"/>
                </a:cubicBezTo>
                <a:cubicBezTo>
                  <a:pt x="19" y="45"/>
                  <a:pt x="21" y="47"/>
                  <a:pt x="24" y="47"/>
                </a:cubicBezTo>
                <a:cubicBezTo>
                  <a:pt x="27" y="47"/>
                  <a:pt x="29" y="45"/>
                  <a:pt x="29" y="43"/>
                </a:cubicBezTo>
                <a:cubicBezTo>
                  <a:pt x="29" y="40"/>
                  <a:pt x="27" y="38"/>
                  <a:pt x="24" y="38"/>
                </a:cubicBezTo>
                <a:close/>
                <a:moveTo>
                  <a:pt x="58" y="84"/>
                </a:moveTo>
                <a:cubicBezTo>
                  <a:pt x="14" y="84"/>
                  <a:pt x="14" y="84"/>
                  <a:pt x="14" y="84"/>
                </a:cubicBezTo>
                <a:cubicBezTo>
                  <a:pt x="13" y="84"/>
                  <a:pt x="12" y="83"/>
                  <a:pt x="12" y="82"/>
                </a:cubicBezTo>
                <a:cubicBezTo>
                  <a:pt x="12" y="81"/>
                  <a:pt x="13" y="80"/>
                  <a:pt x="14" y="80"/>
                </a:cubicBezTo>
                <a:cubicBezTo>
                  <a:pt x="58" y="80"/>
                  <a:pt x="58" y="80"/>
                  <a:pt x="58" y="80"/>
                </a:cubicBezTo>
                <a:cubicBezTo>
                  <a:pt x="59" y="80"/>
                  <a:pt x="60" y="81"/>
                  <a:pt x="60" y="82"/>
                </a:cubicBezTo>
                <a:cubicBezTo>
                  <a:pt x="60" y="83"/>
                  <a:pt x="59" y="84"/>
                  <a:pt x="58" y="84"/>
                </a:cubicBezTo>
                <a:close/>
                <a:moveTo>
                  <a:pt x="58" y="76"/>
                </a:moveTo>
                <a:cubicBezTo>
                  <a:pt x="14" y="76"/>
                  <a:pt x="14" y="76"/>
                  <a:pt x="14" y="76"/>
                </a:cubicBezTo>
                <a:cubicBezTo>
                  <a:pt x="13" y="76"/>
                  <a:pt x="12" y="75"/>
                  <a:pt x="12" y="74"/>
                </a:cubicBezTo>
                <a:cubicBezTo>
                  <a:pt x="12" y="73"/>
                  <a:pt x="13" y="72"/>
                  <a:pt x="14" y="72"/>
                </a:cubicBezTo>
                <a:cubicBezTo>
                  <a:pt x="58" y="72"/>
                  <a:pt x="58" y="72"/>
                  <a:pt x="58" y="72"/>
                </a:cubicBezTo>
                <a:cubicBezTo>
                  <a:pt x="59" y="72"/>
                  <a:pt x="60" y="73"/>
                  <a:pt x="60" y="74"/>
                </a:cubicBezTo>
                <a:cubicBezTo>
                  <a:pt x="60" y="75"/>
                  <a:pt x="59" y="76"/>
                  <a:pt x="58" y="76"/>
                </a:cubicBezTo>
                <a:close/>
                <a:moveTo>
                  <a:pt x="58" y="68"/>
                </a:moveTo>
                <a:cubicBezTo>
                  <a:pt x="14" y="68"/>
                  <a:pt x="14" y="68"/>
                  <a:pt x="14" y="68"/>
                </a:cubicBezTo>
                <a:cubicBezTo>
                  <a:pt x="13" y="68"/>
                  <a:pt x="12" y="67"/>
                  <a:pt x="12" y="66"/>
                </a:cubicBezTo>
                <a:cubicBezTo>
                  <a:pt x="12" y="65"/>
                  <a:pt x="13" y="64"/>
                  <a:pt x="14" y="64"/>
                </a:cubicBezTo>
                <a:cubicBezTo>
                  <a:pt x="58" y="64"/>
                  <a:pt x="58" y="64"/>
                  <a:pt x="58" y="64"/>
                </a:cubicBezTo>
                <a:cubicBezTo>
                  <a:pt x="59" y="64"/>
                  <a:pt x="60" y="65"/>
                  <a:pt x="60" y="66"/>
                </a:cubicBezTo>
                <a:cubicBezTo>
                  <a:pt x="60" y="67"/>
                  <a:pt x="59" y="68"/>
                  <a:pt x="58" y="68"/>
                </a:cubicBezTo>
                <a:close/>
                <a:moveTo>
                  <a:pt x="58" y="60"/>
                </a:moveTo>
                <a:cubicBezTo>
                  <a:pt x="38" y="60"/>
                  <a:pt x="38" y="60"/>
                  <a:pt x="38" y="60"/>
                </a:cubicBezTo>
                <a:cubicBezTo>
                  <a:pt x="37" y="60"/>
                  <a:pt x="36" y="59"/>
                  <a:pt x="36" y="58"/>
                </a:cubicBezTo>
                <a:cubicBezTo>
                  <a:pt x="36" y="57"/>
                  <a:pt x="37" y="56"/>
                  <a:pt x="38" y="56"/>
                </a:cubicBezTo>
                <a:cubicBezTo>
                  <a:pt x="58" y="56"/>
                  <a:pt x="58" y="56"/>
                  <a:pt x="58" y="56"/>
                </a:cubicBezTo>
                <a:cubicBezTo>
                  <a:pt x="59" y="56"/>
                  <a:pt x="60" y="57"/>
                  <a:pt x="60" y="58"/>
                </a:cubicBezTo>
                <a:cubicBezTo>
                  <a:pt x="60" y="59"/>
                  <a:pt x="59" y="60"/>
                  <a:pt x="58" y="60"/>
                </a:cubicBezTo>
                <a:close/>
                <a:moveTo>
                  <a:pt x="58" y="52"/>
                </a:moveTo>
                <a:cubicBezTo>
                  <a:pt x="46" y="52"/>
                  <a:pt x="46" y="52"/>
                  <a:pt x="46" y="52"/>
                </a:cubicBezTo>
                <a:cubicBezTo>
                  <a:pt x="45" y="52"/>
                  <a:pt x="44" y="51"/>
                  <a:pt x="44" y="50"/>
                </a:cubicBezTo>
                <a:cubicBezTo>
                  <a:pt x="44" y="49"/>
                  <a:pt x="45" y="48"/>
                  <a:pt x="46" y="48"/>
                </a:cubicBezTo>
                <a:cubicBezTo>
                  <a:pt x="58" y="48"/>
                  <a:pt x="58" y="48"/>
                  <a:pt x="58" y="48"/>
                </a:cubicBezTo>
                <a:cubicBezTo>
                  <a:pt x="59" y="48"/>
                  <a:pt x="60" y="49"/>
                  <a:pt x="60" y="50"/>
                </a:cubicBezTo>
                <a:cubicBezTo>
                  <a:pt x="60" y="51"/>
                  <a:pt x="59" y="52"/>
                  <a:pt x="58" y="52"/>
                </a:cubicBezTo>
                <a:close/>
                <a:moveTo>
                  <a:pt x="58" y="44"/>
                </a:moveTo>
                <a:cubicBezTo>
                  <a:pt x="46" y="44"/>
                  <a:pt x="46" y="44"/>
                  <a:pt x="46" y="44"/>
                </a:cubicBezTo>
                <a:cubicBezTo>
                  <a:pt x="45" y="44"/>
                  <a:pt x="44" y="43"/>
                  <a:pt x="44" y="42"/>
                </a:cubicBezTo>
                <a:cubicBezTo>
                  <a:pt x="44" y="41"/>
                  <a:pt x="45" y="40"/>
                  <a:pt x="46" y="40"/>
                </a:cubicBezTo>
                <a:cubicBezTo>
                  <a:pt x="58" y="40"/>
                  <a:pt x="58" y="40"/>
                  <a:pt x="58" y="40"/>
                </a:cubicBezTo>
                <a:cubicBezTo>
                  <a:pt x="59" y="40"/>
                  <a:pt x="60" y="41"/>
                  <a:pt x="60" y="42"/>
                </a:cubicBezTo>
                <a:cubicBezTo>
                  <a:pt x="60" y="43"/>
                  <a:pt x="59" y="44"/>
                  <a:pt x="58" y="44"/>
                </a:cubicBezTo>
                <a:close/>
                <a:moveTo>
                  <a:pt x="58" y="28"/>
                </a:moveTo>
                <a:cubicBezTo>
                  <a:pt x="58" y="28"/>
                  <a:pt x="58" y="28"/>
                  <a:pt x="58" y="28"/>
                </a:cubicBezTo>
                <a:cubicBezTo>
                  <a:pt x="57" y="28"/>
                  <a:pt x="57" y="28"/>
                  <a:pt x="57" y="28"/>
                </a:cubicBezTo>
                <a:cubicBezTo>
                  <a:pt x="46" y="28"/>
                  <a:pt x="46" y="28"/>
                  <a:pt x="46" y="28"/>
                </a:cubicBezTo>
                <a:cubicBezTo>
                  <a:pt x="45" y="28"/>
                  <a:pt x="44" y="27"/>
                  <a:pt x="44" y="26"/>
                </a:cubicBezTo>
                <a:cubicBezTo>
                  <a:pt x="44" y="15"/>
                  <a:pt x="44" y="15"/>
                  <a:pt x="44" y="15"/>
                </a:cubicBezTo>
                <a:cubicBezTo>
                  <a:pt x="44" y="14"/>
                  <a:pt x="44" y="14"/>
                  <a:pt x="44" y="14"/>
                </a:cubicBezTo>
                <a:cubicBezTo>
                  <a:pt x="44" y="3"/>
                  <a:pt x="44" y="3"/>
                  <a:pt x="44" y="3"/>
                </a:cubicBezTo>
                <a:cubicBezTo>
                  <a:pt x="69" y="28"/>
                  <a:pt x="69" y="28"/>
                  <a:pt x="69" y="28"/>
                </a:cubicBezTo>
                <a:lnTo>
                  <a:pt x="58" y="2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nvGrpSpPr>
          <p:cNvPr id="158" name="Group 63">
            <a:extLst>
              <a:ext uri="{FF2B5EF4-FFF2-40B4-BE49-F238E27FC236}">
                <a16:creationId xmlns:a16="http://schemas.microsoft.com/office/drawing/2014/main" id="{079D738B-AA40-45D6-9535-A60D610497DE}"/>
              </a:ext>
            </a:extLst>
          </p:cNvPr>
          <p:cNvGrpSpPr/>
          <p:nvPr/>
        </p:nvGrpSpPr>
        <p:grpSpPr>
          <a:xfrm>
            <a:off x="422920" y="5383613"/>
            <a:ext cx="396280" cy="387550"/>
            <a:chOff x="2676526" y="4681538"/>
            <a:chExt cx="360363" cy="352425"/>
          </a:xfrm>
          <a:solidFill>
            <a:sysClr val="window" lastClr="FFFFFF"/>
          </a:solidFill>
        </p:grpSpPr>
        <p:sp>
          <p:nvSpPr>
            <p:cNvPr id="159" name="Freeform 26">
              <a:extLst>
                <a:ext uri="{FF2B5EF4-FFF2-40B4-BE49-F238E27FC236}">
                  <a16:creationId xmlns:a16="http://schemas.microsoft.com/office/drawing/2014/main" id="{55605F13-C2A2-4855-8145-6DAE5C268D09}"/>
                </a:ext>
              </a:extLst>
            </p:cNvPr>
            <p:cNvSpPr>
              <a:spLocks/>
            </p:cNvSpPr>
            <p:nvPr/>
          </p:nvSpPr>
          <p:spPr bwMode="auto">
            <a:xfrm>
              <a:off x="2676526" y="4794250"/>
              <a:ext cx="360363" cy="239713"/>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18 h 64"/>
                <a:gd name="T18" fmla="*/ 66 w 96"/>
                <a:gd name="T19" fmla="*/ 16 h 64"/>
                <a:gd name="T20" fmla="*/ 54 w 96"/>
                <a:gd name="T21" fmla="*/ 16 h 64"/>
                <a:gd name="T22" fmla="*/ 52 w 96"/>
                <a:gd name="T23" fmla="*/ 18 h 64"/>
                <a:gd name="T24" fmla="*/ 52 w 96"/>
                <a:gd name="T25" fmla="*/ 60 h 64"/>
                <a:gd name="T26" fmla="*/ 44 w 96"/>
                <a:gd name="T27" fmla="*/ 60 h 64"/>
                <a:gd name="T28" fmla="*/ 44 w 96"/>
                <a:gd name="T29" fmla="*/ 34 h 64"/>
                <a:gd name="T30" fmla="*/ 42 w 96"/>
                <a:gd name="T31" fmla="*/ 32 h 64"/>
                <a:gd name="T32" fmla="*/ 30 w 96"/>
                <a:gd name="T33" fmla="*/ 32 h 64"/>
                <a:gd name="T34" fmla="*/ 28 w 96"/>
                <a:gd name="T35" fmla="*/ 34 h 64"/>
                <a:gd name="T36" fmla="*/ 28 w 96"/>
                <a:gd name="T37" fmla="*/ 60 h 64"/>
                <a:gd name="T38" fmla="*/ 20 w 96"/>
                <a:gd name="T39" fmla="*/ 60 h 64"/>
                <a:gd name="T40" fmla="*/ 20 w 96"/>
                <a:gd name="T41" fmla="*/ 50 h 64"/>
                <a:gd name="T42" fmla="*/ 18 w 96"/>
                <a:gd name="T43" fmla="*/ 48 h 64"/>
                <a:gd name="T44" fmla="*/ 6 w 96"/>
                <a:gd name="T45" fmla="*/ 48 h 64"/>
                <a:gd name="T46" fmla="*/ 4 w 96"/>
                <a:gd name="T47" fmla="*/ 50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18"/>
                    <a:pt x="68" y="18"/>
                    <a:pt x="68" y="18"/>
                  </a:cubicBezTo>
                  <a:cubicBezTo>
                    <a:pt x="68" y="17"/>
                    <a:pt x="67" y="16"/>
                    <a:pt x="66" y="16"/>
                  </a:cubicBezTo>
                  <a:cubicBezTo>
                    <a:pt x="54" y="16"/>
                    <a:pt x="54" y="16"/>
                    <a:pt x="54" y="16"/>
                  </a:cubicBezTo>
                  <a:cubicBezTo>
                    <a:pt x="53" y="16"/>
                    <a:pt x="52" y="17"/>
                    <a:pt x="52" y="18"/>
                  </a:cubicBezTo>
                  <a:cubicBezTo>
                    <a:pt x="52" y="60"/>
                    <a:pt x="52" y="60"/>
                    <a:pt x="52" y="60"/>
                  </a:cubicBezTo>
                  <a:cubicBezTo>
                    <a:pt x="44" y="60"/>
                    <a:pt x="44" y="60"/>
                    <a:pt x="44" y="60"/>
                  </a:cubicBezTo>
                  <a:cubicBezTo>
                    <a:pt x="44" y="34"/>
                    <a:pt x="44" y="34"/>
                    <a:pt x="44" y="34"/>
                  </a:cubicBezTo>
                  <a:cubicBezTo>
                    <a:pt x="44" y="33"/>
                    <a:pt x="43" y="32"/>
                    <a:pt x="42" y="32"/>
                  </a:cubicBezTo>
                  <a:cubicBezTo>
                    <a:pt x="30" y="32"/>
                    <a:pt x="30" y="32"/>
                    <a:pt x="30" y="32"/>
                  </a:cubicBezTo>
                  <a:cubicBezTo>
                    <a:pt x="29" y="32"/>
                    <a:pt x="28" y="33"/>
                    <a:pt x="28" y="34"/>
                  </a:cubicBezTo>
                  <a:cubicBezTo>
                    <a:pt x="28" y="60"/>
                    <a:pt x="28" y="60"/>
                    <a:pt x="28" y="60"/>
                  </a:cubicBezTo>
                  <a:cubicBezTo>
                    <a:pt x="20" y="60"/>
                    <a:pt x="20" y="60"/>
                    <a:pt x="20" y="60"/>
                  </a:cubicBezTo>
                  <a:cubicBezTo>
                    <a:pt x="20" y="50"/>
                    <a:pt x="20" y="50"/>
                    <a:pt x="20" y="50"/>
                  </a:cubicBezTo>
                  <a:cubicBezTo>
                    <a:pt x="20" y="49"/>
                    <a:pt x="19" y="48"/>
                    <a:pt x="18" y="48"/>
                  </a:cubicBezTo>
                  <a:cubicBezTo>
                    <a:pt x="6" y="48"/>
                    <a:pt x="6" y="48"/>
                    <a:pt x="6" y="48"/>
                  </a:cubicBezTo>
                  <a:cubicBezTo>
                    <a:pt x="5" y="48"/>
                    <a:pt x="4" y="49"/>
                    <a:pt x="4" y="50"/>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60" name="Freeform 27">
              <a:extLst>
                <a:ext uri="{FF2B5EF4-FFF2-40B4-BE49-F238E27FC236}">
                  <a16:creationId xmlns:a16="http://schemas.microsoft.com/office/drawing/2014/main" id="{E837D099-49ED-49E1-B692-D3F333526A57}"/>
                </a:ext>
              </a:extLst>
            </p:cNvPr>
            <p:cNvSpPr>
              <a:spLocks/>
            </p:cNvSpPr>
            <p:nvPr/>
          </p:nvSpPr>
          <p:spPr bwMode="auto">
            <a:xfrm>
              <a:off x="2714626" y="4681538"/>
              <a:ext cx="285750" cy="203200"/>
            </a:xfrm>
            <a:custGeom>
              <a:avLst/>
              <a:gdLst>
                <a:gd name="T0" fmla="*/ 2 w 76"/>
                <a:gd name="T1" fmla="*/ 54 h 54"/>
                <a:gd name="T2" fmla="*/ 3 w 76"/>
                <a:gd name="T3" fmla="*/ 54 h 54"/>
                <a:gd name="T4" fmla="*/ 71 w 76"/>
                <a:gd name="T5" fmla="*/ 8 h 54"/>
                <a:gd name="T6" fmla="*/ 70 w 76"/>
                <a:gd name="T7" fmla="*/ 20 h 54"/>
                <a:gd name="T8" fmla="*/ 72 w 76"/>
                <a:gd name="T9" fmla="*/ 22 h 54"/>
                <a:gd name="T10" fmla="*/ 72 w 76"/>
                <a:gd name="T11" fmla="*/ 22 h 54"/>
                <a:gd name="T12" fmla="*/ 74 w 76"/>
                <a:gd name="T13" fmla="*/ 20 h 54"/>
                <a:gd name="T14" fmla="*/ 76 w 76"/>
                <a:gd name="T15" fmla="*/ 4 h 54"/>
                <a:gd name="T16" fmla="*/ 74 w 76"/>
                <a:gd name="T17" fmla="*/ 2 h 54"/>
                <a:gd name="T18" fmla="*/ 58 w 76"/>
                <a:gd name="T19" fmla="*/ 0 h 54"/>
                <a:gd name="T20" fmla="*/ 56 w 76"/>
                <a:gd name="T21" fmla="*/ 2 h 54"/>
                <a:gd name="T22" fmla="*/ 58 w 76"/>
                <a:gd name="T23" fmla="*/ 4 h 54"/>
                <a:gd name="T24" fmla="*/ 68 w 76"/>
                <a:gd name="T25" fmla="*/ 5 h 54"/>
                <a:gd name="T26" fmla="*/ 1 w 76"/>
                <a:gd name="T27" fmla="*/ 50 h 54"/>
                <a:gd name="T28" fmla="*/ 0 w 76"/>
                <a:gd name="T29" fmla="*/ 53 h 54"/>
                <a:gd name="T30" fmla="*/ 2 w 76"/>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54">
                  <a:moveTo>
                    <a:pt x="2" y="54"/>
                  </a:moveTo>
                  <a:cubicBezTo>
                    <a:pt x="2" y="54"/>
                    <a:pt x="3" y="54"/>
                    <a:pt x="3" y="54"/>
                  </a:cubicBezTo>
                  <a:cubicBezTo>
                    <a:pt x="71" y="8"/>
                    <a:pt x="71" y="8"/>
                    <a:pt x="71" y="8"/>
                  </a:cubicBezTo>
                  <a:cubicBezTo>
                    <a:pt x="70" y="20"/>
                    <a:pt x="70" y="20"/>
                    <a:pt x="70" y="20"/>
                  </a:cubicBezTo>
                  <a:cubicBezTo>
                    <a:pt x="70" y="21"/>
                    <a:pt x="71" y="22"/>
                    <a:pt x="72" y="22"/>
                  </a:cubicBezTo>
                  <a:cubicBezTo>
                    <a:pt x="72" y="22"/>
                    <a:pt x="72" y="22"/>
                    <a:pt x="72" y="22"/>
                  </a:cubicBezTo>
                  <a:cubicBezTo>
                    <a:pt x="73" y="22"/>
                    <a:pt x="74" y="21"/>
                    <a:pt x="74" y="20"/>
                  </a:cubicBezTo>
                  <a:cubicBezTo>
                    <a:pt x="76" y="4"/>
                    <a:pt x="76" y="4"/>
                    <a:pt x="76" y="4"/>
                  </a:cubicBezTo>
                  <a:cubicBezTo>
                    <a:pt x="76" y="3"/>
                    <a:pt x="75" y="2"/>
                    <a:pt x="74" y="2"/>
                  </a:cubicBezTo>
                  <a:cubicBezTo>
                    <a:pt x="74" y="2"/>
                    <a:pt x="58" y="0"/>
                    <a:pt x="58" y="0"/>
                  </a:cubicBezTo>
                  <a:cubicBezTo>
                    <a:pt x="57" y="0"/>
                    <a:pt x="56" y="1"/>
                    <a:pt x="56" y="2"/>
                  </a:cubicBezTo>
                  <a:cubicBezTo>
                    <a:pt x="56" y="3"/>
                    <a:pt x="57" y="4"/>
                    <a:pt x="58" y="4"/>
                  </a:cubicBezTo>
                  <a:cubicBezTo>
                    <a:pt x="68" y="5"/>
                    <a:pt x="68" y="5"/>
                    <a:pt x="68" y="5"/>
                  </a:cubicBezTo>
                  <a:cubicBezTo>
                    <a:pt x="1" y="50"/>
                    <a:pt x="1" y="50"/>
                    <a:pt x="1" y="50"/>
                  </a:cubicBezTo>
                  <a:cubicBezTo>
                    <a:pt x="0" y="51"/>
                    <a:pt x="0" y="52"/>
                    <a:pt x="0" y="53"/>
                  </a:cubicBezTo>
                  <a:cubicBezTo>
                    <a:pt x="1" y="54"/>
                    <a:pt x="1" y="54"/>
                    <a:pt x="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grpSp>
        <p:nvGrpSpPr>
          <p:cNvPr id="161" name="Group 81">
            <a:extLst>
              <a:ext uri="{FF2B5EF4-FFF2-40B4-BE49-F238E27FC236}">
                <a16:creationId xmlns:a16="http://schemas.microsoft.com/office/drawing/2014/main" id="{4A019D06-E575-4469-AD25-439A61214C11}"/>
              </a:ext>
            </a:extLst>
          </p:cNvPr>
          <p:cNvGrpSpPr/>
          <p:nvPr/>
        </p:nvGrpSpPr>
        <p:grpSpPr>
          <a:xfrm>
            <a:off x="431648" y="1657289"/>
            <a:ext cx="378822" cy="398024"/>
            <a:chOff x="4840288" y="5394325"/>
            <a:chExt cx="344488" cy="361950"/>
          </a:xfrm>
          <a:solidFill>
            <a:sysClr val="window" lastClr="FFFFFF"/>
          </a:solidFill>
        </p:grpSpPr>
        <p:sp>
          <p:nvSpPr>
            <p:cNvPr id="162" name="Freeform 193">
              <a:extLst>
                <a:ext uri="{FF2B5EF4-FFF2-40B4-BE49-F238E27FC236}">
                  <a16:creationId xmlns:a16="http://schemas.microsoft.com/office/drawing/2014/main" id="{E68A1E55-38D6-4682-96FA-4B1381DE455E}"/>
                </a:ext>
              </a:extLst>
            </p:cNvPr>
            <p:cNvSpPr>
              <a:spLocks/>
            </p:cNvSpPr>
            <p:nvPr/>
          </p:nvSpPr>
          <p:spPr bwMode="auto">
            <a:xfrm>
              <a:off x="4840288" y="5394325"/>
              <a:ext cx="344488" cy="46038"/>
            </a:xfrm>
            <a:custGeom>
              <a:avLst/>
              <a:gdLst>
                <a:gd name="T0" fmla="*/ 92 w 92"/>
                <a:gd name="T1" fmla="*/ 12 h 12"/>
                <a:gd name="T2" fmla="*/ 92 w 92"/>
                <a:gd name="T3" fmla="*/ 2 h 12"/>
                <a:gd name="T4" fmla="*/ 90 w 92"/>
                <a:gd name="T5" fmla="*/ 0 h 12"/>
                <a:gd name="T6" fmla="*/ 2 w 92"/>
                <a:gd name="T7" fmla="*/ 0 h 12"/>
                <a:gd name="T8" fmla="*/ 0 w 92"/>
                <a:gd name="T9" fmla="*/ 2 h 12"/>
                <a:gd name="T10" fmla="*/ 0 w 92"/>
                <a:gd name="T11" fmla="*/ 12 h 12"/>
                <a:gd name="T12" fmla="*/ 92 w 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2" h="12">
                  <a:moveTo>
                    <a:pt x="92" y="12"/>
                  </a:moveTo>
                  <a:cubicBezTo>
                    <a:pt x="92" y="2"/>
                    <a:pt x="92" y="2"/>
                    <a:pt x="92" y="2"/>
                  </a:cubicBezTo>
                  <a:cubicBezTo>
                    <a:pt x="92" y="1"/>
                    <a:pt x="91" y="0"/>
                    <a:pt x="90" y="0"/>
                  </a:cubicBezTo>
                  <a:cubicBezTo>
                    <a:pt x="2" y="0"/>
                    <a:pt x="2" y="0"/>
                    <a:pt x="2" y="0"/>
                  </a:cubicBezTo>
                  <a:cubicBezTo>
                    <a:pt x="1" y="0"/>
                    <a:pt x="0" y="1"/>
                    <a:pt x="0" y="2"/>
                  </a:cubicBezTo>
                  <a:cubicBezTo>
                    <a:pt x="0" y="12"/>
                    <a:pt x="0" y="12"/>
                    <a:pt x="0" y="12"/>
                  </a:cubicBezTo>
                  <a:lnTo>
                    <a:pt x="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163" name="Freeform 194">
              <a:extLst>
                <a:ext uri="{FF2B5EF4-FFF2-40B4-BE49-F238E27FC236}">
                  <a16:creationId xmlns:a16="http://schemas.microsoft.com/office/drawing/2014/main" id="{20EBC6DB-9780-44D2-8DCA-2A880D0982EE}"/>
                </a:ext>
              </a:extLst>
            </p:cNvPr>
            <p:cNvSpPr>
              <a:spLocks noEditPoints="1"/>
            </p:cNvSpPr>
            <p:nvPr/>
          </p:nvSpPr>
          <p:spPr bwMode="auto">
            <a:xfrm>
              <a:off x="4840288" y="5454650"/>
              <a:ext cx="344488" cy="301625"/>
            </a:xfrm>
            <a:custGeom>
              <a:avLst/>
              <a:gdLst>
                <a:gd name="T0" fmla="*/ 84 w 92"/>
                <a:gd name="T1" fmla="*/ 52 h 80"/>
                <a:gd name="T2" fmla="*/ 8 w 92"/>
                <a:gd name="T3" fmla="*/ 0 h 80"/>
                <a:gd name="T4" fmla="*/ 2 w 92"/>
                <a:gd name="T5" fmla="*/ 52 h 80"/>
                <a:gd name="T6" fmla="*/ 2 w 92"/>
                <a:gd name="T7" fmla="*/ 56 h 80"/>
                <a:gd name="T8" fmla="*/ 44 w 92"/>
                <a:gd name="T9" fmla="*/ 64 h 80"/>
                <a:gd name="T10" fmla="*/ 46 w 92"/>
                <a:gd name="T11" fmla="*/ 80 h 80"/>
                <a:gd name="T12" fmla="*/ 48 w 92"/>
                <a:gd name="T13" fmla="*/ 64 h 80"/>
                <a:gd name="T14" fmla="*/ 90 w 92"/>
                <a:gd name="T15" fmla="*/ 56 h 80"/>
                <a:gd name="T16" fmla="*/ 90 w 92"/>
                <a:gd name="T17" fmla="*/ 52 h 80"/>
                <a:gd name="T18" fmla="*/ 35 w 92"/>
                <a:gd name="T19" fmla="*/ 31 h 80"/>
                <a:gd name="T20" fmla="*/ 28 w 92"/>
                <a:gd name="T21" fmla="*/ 42 h 80"/>
                <a:gd name="T22" fmla="*/ 24 w 92"/>
                <a:gd name="T23" fmla="*/ 42 h 80"/>
                <a:gd name="T24" fmla="*/ 17 w 92"/>
                <a:gd name="T25" fmla="*/ 31 h 80"/>
                <a:gd name="T26" fmla="*/ 21 w 92"/>
                <a:gd name="T27" fmla="*/ 31 h 80"/>
                <a:gd name="T28" fmla="*/ 31 w 92"/>
                <a:gd name="T29" fmla="*/ 31 h 80"/>
                <a:gd name="T30" fmla="*/ 17 w 92"/>
                <a:gd name="T31" fmla="*/ 17 h 80"/>
                <a:gd name="T32" fmla="*/ 24 w 92"/>
                <a:gd name="T33" fmla="*/ 6 h 80"/>
                <a:gd name="T34" fmla="*/ 28 w 92"/>
                <a:gd name="T35" fmla="*/ 6 h 80"/>
                <a:gd name="T36" fmla="*/ 35 w 92"/>
                <a:gd name="T37" fmla="*/ 17 h 80"/>
                <a:gd name="T38" fmla="*/ 31 w 92"/>
                <a:gd name="T39" fmla="*/ 17 h 80"/>
                <a:gd name="T40" fmla="*/ 21 w 92"/>
                <a:gd name="T41" fmla="*/ 17 h 80"/>
                <a:gd name="T42" fmla="*/ 50 w 92"/>
                <a:gd name="T43" fmla="*/ 72 h 80"/>
                <a:gd name="T44" fmla="*/ 42 w 92"/>
                <a:gd name="T45" fmla="*/ 72 h 80"/>
                <a:gd name="T46" fmla="*/ 50 w 92"/>
                <a:gd name="T47" fmla="*/ 72 h 80"/>
                <a:gd name="T48" fmla="*/ 54 w 92"/>
                <a:gd name="T49" fmla="*/ 48 h 80"/>
                <a:gd name="T50" fmla="*/ 44 w 92"/>
                <a:gd name="T51" fmla="*/ 46 h 80"/>
                <a:gd name="T52" fmla="*/ 46 w 92"/>
                <a:gd name="T53" fmla="*/ 28 h 80"/>
                <a:gd name="T54" fmla="*/ 56 w 92"/>
                <a:gd name="T55" fmla="*/ 30 h 80"/>
                <a:gd name="T56" fmla="*/ 72 w 92"/>
                <a:gd name="T57" fmla="*/ 46 h 80"/>
                <a:gd name="T58" fmla="*/ 62 w 92"/>
                <a:gd name="T59" fmla="*/ 48 h 80"/>
                <a:gd name="T60" fmla="*/ 60 w 92"/>
                <a:gd name="T61" fmla="*/ 10 h 80"/>
                <a:gd name="T62" fmla="*/ 70 w 92"/>
                <a:gd name="T63" fmla="*/ 8 h 80"/>
                <a:gd name="T64" fmla="*/ 72 w 92"/>
                <a:gd name="T6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80">
                  <a:moveTo>
                    <a:pt x="90" y="52"/>
                  </a:moveTo>
                  <a:cubicBezTo>
                    <a:pt x="84" y="52"/>
                    <a:pt x="84" y="52"/>
                    <a:pt x="84" y="52"/>
                  </a:cubicBezTo>
                  <a:cubicBezTo>
                    <a:pt x="84" y="0"/>
                    <a:pt x="84" y="0"/>
                    <a:pt x="84" y="0"/>
                  </a:cubicBezTo>
                  <a:cubicBezTo>
                    <a:pt x="8" y="0"/>
                    <a:pt x="8" y="0"/>
                    <a:pt x="8" y="0"/>
                  </a:cubicBezTo>
                  <a:cubicBezTo>
                    <a:pt x="8" y="52"/>
                    <a:pt x="8" y="52"/>
                    <a:pt x="8" y="52"/>
                  </a:cubicBezTo>
                  <a:cubicBezTo>
                    <a:pt x="2" y="52"/>
                    <a:pt x="2" y="52"/>
                    <a:pt x="2" y="52"/>
                  </a:cubicBezTo>
                  <a:cubicBezTo>
                    <a:pt x="1" y="52"/>
                    <a:pt x="0" y="53"/>
                    <a:pt x="0" y="54"/>
                  </a:cubicBezTo>
                  <a:cubicBezTo>
                    <a:pt x="0" y="55"/>
                    <a:pt x="1" y="56"/>
                    <a:pt x="2" y="56"/>
                  </a:cubicBezTo>
                  <a:cubicBezTo>
                    <a:pt x="44" y="56"/>
                    <a:pt x="44" y="56"/>
                    <a:pt x="44" y="56"/>
                  </a:cubicBezTo>
                  <a:cubicBezTo>
                    <a:pt x="44" y="64"/>
                    <a:pt x="44" y="64"/>
                    <a:pt x="44" y="64"/>
                  </a:cubicBezTo>
                  <a:cubicBezTo>
                    <a:pt x="41" y="65"/>
                    <a:pt x="38" y="68"/>
                    <a:pt x="38" y="72"/>
                  </a:cubicBezTo>
                  <a:cubicBezTo>
                    <a:pt x="38" y="76"/>
                    <a:pt x="42" y="80"/>
                    <a:pt x="46" y="80"/>
                  </a:cubicBezTo>
                  <a:cubicBezTo>
                    <a:pt x="50" y="80"/>
                    <a:pt x="54" y="76"/>
                    <a:pt x="54" y="72"/>
                  </a:cubicBezTo>
                  <a:cubicBezTo>
                    <a:pt x="54" y="68"/>
                    <a:pt x="51" y="65"/>
                    <a:pt x="48" y="64"/>
                  </a:cubicBezTo>
                  <a:cubicBezTo>
                    <a:pt x="48" y="56"/>
                    <a:pt x="48" y="56"/>
                    <a:pt x="48" y="56"/>
                  </a:cubicBezTo>
                  <a:cubicBezTo>
                    <a:pt x="90" y="56"/>
                    <a:pt x="90" y="56"/>
                    <a:pt x="90" y="56"/>
                  </a:cubicBezTo>
                  <a:cubicBezTo>
                    <a:pt x="91" y="56"/>
                    <a:pt x="92" y="55"/>
                    <a:pt x="92" y="54"/>
                  </a:cubicBezTo>
                  <a:cubicBezTo>
                    <a:pt x="92" y="53"/>
                    <a:pt x="91" y="52"/>
                    <a:pt x="90" y="52"/>
                  </a:cubicBezTo>
                  <a:close/>
                  <a:moveTo>
                    <a:pt x="26" y="22"/>
                  </a:moveTo>
                  <a:cubicBezTo>
                    <a:pt x="31" y="22"/>
                    <a:pt x="35" y="26"/>
                    <a:pt x="35" y="31"/>
                  </a:cubicBezTo>
                  <a:cubicBezTo>
                    <a:pt x="35" y="35"/>
                    <a:pt x="32" y="38"/>
                    <a:pt x="28" y="39"/>
                  </a:cubicBezTo>
                  <a:cubicBezTo>
                    <a:pt x="28" y="42"/>
                    <a:pt x="28" y="42"/>
                    <a:pt x="28" y="42"/>
                  </a:cubicBezTo>
                  <a:cubicBezTo>
                    <a:pt x="28" y="43"/>
                    <a:pt x="27" y="44"/>
                    <a:pt x="26" y="44"/>
                  </a:cubicBezTo>
                  <a:cubicBezTo>
                    <a:pt x="25" y="44"/>
                    <a:pt x="24" y="43"/>
                    <a:pt x="24" y="42"/>
                  </a:cubicBezTo>
                  <a:cubicBezTo>
                    <a:pt x="24" y="39"/>
                    <a:pt x="24" y="39"/>
                    <a:pt x="24" y="39"/>
                  </a:cubicBezTo>
                  <a:cubicBezTo>
                    <a:pt x="20" y="38"/>
                    <a:pt x="17" y="35"/>
                    <a:pt x="17" y="31"/>
                  </a:cubicBezTo>
                  <a:cubicBezTo>
                    <a:pt x="17" y="30"/>
                    <a:pt x="18" y="29"/>
                    <a:pt x="19" y="29"/>
                  </a:cubicBezTo>
                  <a:cubicBezTo>
                    <a:pt x="20" y="29"/>
                    <a:pt x="21" y="30"/>
                    <a:pt x="21" y="31"/>
                  </a:cubicBezTo>
                  <a:cubicBezTo>
                    <a:pt x="21" y="33"/>
                    <a:pt x="23" y="35"/>
                    <a:pt x="26" y="35"/>
                  </a:cubicBezTo>
                  <a:cubicBezTo>
                    <a:pt x="29" y="35"/>
                    <a:pt x="31" y="33"/>
                    <a:pt x="31" y="31"/>
                  </a:cubicBezTo>
                  <a:cubicBezTo>
                    <a:pt x="31" y="28"/>
                    <a:pt x="29" y="26"/>
                    <a:pt x="26" y="26"/>
                  </a:cubicBezTo>
                  <a:cubicBezTo>
                    <a:pt x="21" y="26"/>
                    <a:pt x="17" y="22"/>
                    <a:pt x="17" y="17"/>
                  </a:cubicBezTo>
                  <a:cubicBezTo>
                    <a:pt x="17" y="13"/>
                    <a:pt x="20" y="10"/>
                    <a:pt x="24" y="9"/>
                  </a:cubicBezTo>
                  <a:cubicBezTo>
                    <a:pt x="24" y="6"/>
                    <a:pt x="24" y="6"/>
                    <a:pt x="24" y="6"/>
                  </a:cubicBezTo>
                  <a:cubicBezTo>
                    <a:pt x="24" y="5"/>
                    <a:pt x="25" y="4"/>
                    <a:pt x="26" y="4"/>
                  </a:cubicBezTo>
                  <a:cubicBezTo>
                    <a:pt x="27" y="4"/>
                    <a:pt x="28" y="5"/>
                    <a:pt x="28" y="6"/>
                  </a:cubicBezTo>
                  <a:cubicBezTo>
                    <a:pt x="28" y="9"/>
                    <a:pt x="28" y="9"/>
                    <a:pt x="28" y="9"/>
                  </a:cubicBezTo>
                  <a:cubicBezTo>
                    <a:pt x="32" y="10"/>
                    <a:pt x="35" y="13"/>
                    <a:pt x="35" y="17"/>
                  </a:cubicBezTo>
                  <a:cubicBezTo>
                    <a:pt x="35" y="18"/>
                    <a:pt x="34" y="19"/>
                    <a:pt x="33" y="19"/>
                  </a:cubicBezTo>
                  <a:cubicBezTo>
                    <a:pt x="32" y="19"/>
                    <a:pt x="31" y="18"/>
                    <a:pt x="31" y="17"/>
                  </a:cubicBezTo>
                  <a:cubicBezTo>
                    <a:pt x="31" y="15"/>
                    <a:pt x="29" y="12"/>
                    <a:pt x="26" y="12"/>
                  </a:cubicBezTo>
                  <a:cubicBezTo>
                    <a:pt x="23" y="12"/>
                    <a:pt x="21" y="15"/>
                    <a:pt x="21" y="17"/>
                  </a:cubicBezTo>
                  <a:cubicBezTo>
                    <a:pt x="21" y="20"/>
                    <a:pt x="23" y="22"/>
                    <a:pt x="26" y="22"/>
                  </a:cubicBezTo>
                  <a:close/>
                  <a:moveTo>
                    <a:pt x="50" y="72"/>
                  </a:moveTo>
                  <a:cubicBezTo>
                    <a:pt x="50" y="74"/>
                    <a:pt x="48" y="76"/>
                    <a:pt x="46" y="76"/>
                  </a:cubicBezTo>
                  <a:cubicBezTo>
                    <a:pt x="44" y="76"/>
                    <a:pt x="42" y="74"/>
                    <a:pt x="42" y="72"/>
                  </a:cubicBezTo>
                  <a:cubicBezTo>
                    <a:pt x="42" y="70"/>
                    <a:pt x="44" y="68"/>
                    <a:pt x="46" y="68"/>
                  </a:cubicBezTo>
                  <a:cubicBezTo>
                    <a:pt x="48" y="68"/>
                    <a:pt x="50" y="70"/>
                    <a:pt x="50" y="72"/>
                  </a:cubicBezTo>
                  <a:close/>
                  <a:moveTo>
                    <a:pt x="56" y="46"/>
                  </a:moveTo>
                  <a:cubicBezTo>
                    <a:pt x="56" y="47"/>
                    <a:pt x="55" y="48"/>
                    <a:pt x="54" y="48"/>
                  </a:cubicBezTo>
                  <a:cubicBezTo>
                    <a:pt x="46" y="48"/>
                    <a:pt x="46" y="48"/>
                    <a:pt x="46" y="48"/>
                  </a:cubicBezTo>
                  <a:cubicBezTo>
                    <a:pt x="45" y="48"/>
                    <a:pt x="44" y="47"/>
                    <a:pt x="44" y="46"/>
                  </a:cubicBezTo>
                  <a:cubicBezTo>
                    <a:pt x="44" y="30"/>
                    <a:pt x="44" y="30"/>
                    <a:pt x="44" y="30"/>
                  </a:cubicBezTo>
                  <a:cubicBezTo>
                    <a:pt x="44" y="29"/>
                    <a:pt x="45" y="28"/>
                    <a:pt x="46" y="28"/>
                  </a:cubicBezTo>
                  <a:cubicBezTo>
                    <a:pt x="54" y="28"/>
                    <a:pt x="54" y="28"/>
                    <a:pt x="54" y="28"/>
                  </a:cubicBezTo>
                  <a:cubicBezTo>
                    <a:pt x="55" y="28"/>
                    <a:pt x="56" y="29"/>
                    <a:pt x="56" y="30"/>
                  </a:cubicBezTo>
                  <a:lnTo>
                    <a:pt x="56" y="46"/>
                  </a:lnTo>
                  <a:close/>
                  <a:moveTo>
                    <a:pt x="72" y="46"/>
                  </a:moveTo>
                  <a:cubicBezTo>
                    <a:pt x="72" y="47"/>
                    <a:pt x="71" y="48"/>
                    <a:pt x="70" y="48"/>
                  </a:cubicBezTo>
                  <a:cubicBezTo>
                    <a:pt x="62" y="48"/>
                    <a:pt x="62" y="48"/>
                    <a:pt x="62" y="48"/>
                  </a:cubicBezTo>
                  <a:cubicBezTo>
                    <a:pt x="61" y="48"/>
                    <a:pt x="60" y="47"/>
                    <a:pt x="60" y="46"/>
                  </a:cubicBezTo>
                  <a:cubicBezTo>
                    <a:pt x="60" y="10"/>
                    <a:pt x="60" y="10"/>
                    <a:pt x="60" y="10"/>
                  </a:cubicBezTo>
                  <a:cubicBezTo>
                    <a:pt x="60" y="9"/>
                    <a:pt x="61" y="8"/>
                    <a:pt x="62" y="8"/>
                  </a:cubicBezTo>
                  <a:cubicBezTo>
                    <a:pt x="70" y="8"/>
                    <a:pt x="70" y="8"/>
                    <a:pt x="70" y="8"/>
                  </a:cubicBezTo>
                  <a:cubicBezTo>
                    <a:pt x="71" y="8"/>
                    <a:pt x="72" y="9"/>
                    <a:pt x="72" y="10"/>
                  </a:cubicBezTo>
                  <a:lnTo>
                    <a:pt x="7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sp>
        <p:nvSpPr>
          <p:cNvPr id="174" name="TextBox 35">
            <a:extLst>
              <a:ext uri="{FF2B5EF4-FFF2-40B4-BE49-F238E27FC236}">
                <a16:creationId xmlns:a16="http://schemas.microsoft.com/office/drawing/2014/main" id="{7E283F31-E8D1-4D96-A3EB-D697D9BF9BDF}"/>
              </a:ext>
            </a:extLst>
          </p:cNvPr>
          <p:cNvSpPr txBox="1"/>
          <p:nvPr/>
        </p:nvSpPr>
        <p:spPr>
          <a:xfrm>
            <a:off x="3868724" y="1417715"/>
            <a:ext cx="520809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rPr>
              <a:t>背景說明</a:t>
            </a:r>
            <a:endParaRPr kumimoji="0" lang="en-ID" sz="3600" b="1" i="0" u="none" strike="noStrike" kern="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endParaRPr>
          </a:p>
        </p:txBody>
      </p:sp>
      <p:sp>
        <p:nvSpPr>
          <p:cNvPr id="175" name="Rectangle 44">
            <a:extLst>
              <a:ext uri="{FF2B5EF4-FFF2-40B4-BE49-F238E27FC236}">
                <a16:creationId xmlns:a16="http://schemas.microsoft.com/office/drawing/2014/main" id="{512AE76A-6EE8-46CA-A5F7-479086970016}"/>
              </a:ext>
            </a:extLst>
          </p:cNvPr>
          <p:cNvSpPr/>
          <p:nvPr/>
        </p:nvSpPr>
        <p:spPr>
          <a:xfrm>
            <a:off x="3055904" y="1431257"/>
            <a:ext cx="656237" cy="656237"/>
          </a:xfrm>
          <a:prstGeom prst="rect">
            <a:avLst/>
          </a:prstGeom>
          <a:solidFill>
            <a:srgbClr val="F8AC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TW" altLang="en-US" sz="3600" b="1" dirty="0">
                <a:solidFill>
                  <a:schemeClr val="bg1"/>
                </a:solidFill>
                <a:latin typeface="微軟正黑體" panose="020B0604030504040204" pitchFamily="34" charset="-120"/>
                <a:ea typeface="微軟正黑體" panose="020B0604030504040204" pitchFamily="34" charset="-120"/>
              </a:rPr>
              <a:t>壹</a:t>
            </a:r>
            <a:endParaRPr kumimoji="0" lang="en-ID" sz="3600" b="1" i="1"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176" name="TextBox 47">
            <a:extLst>
              <a:ext uri="{FF2B5EF4-FFF2-40B4-BE49-F238E27FC236}">
                <a16:creationId xmlns:a16="http://schemas.microsoft.com/office/drawing/2014/main" id="{88CE5493-D2E0-46F5-A6C5-1B2BAC6FAE7A}"/>
              </a:ext>
            </a:extLst>
          </p:cNvPr>
          <p:cNvSpPr txBox="1"/>
          <p:nvPr/>
        </p:nvSpPr>
        <p:spPr>
          <a:xfrm>
            <a:off x="3868724" y="2683251"/>
            <a:ext cx="5275276" cy="646331"/>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kumimoji="0" sz="3600" b="1" i="0" u="none" strike="noStrike" kern="0" cap="none" spc="0" normalizeH="0" baseline="0">
                <a:ln>
                  <a:noFill/>
                </a:ln>
                <a:solidFill>
                  <a:srgbClr val="002060"/>
                </a:solidFill>
                <a:effectLst/>
                <a:uLnTx/>
                <a:uFillTx/>
                <a:latin typeface="微軟正黑體" panose="020B0604030504040204" pitchFamily="34" charset="-120"/>
                <a:ea typeface="微軟正黑體" panose="020B0604030504040204" pitchFamily="34" charset="-120"/>
              </a:defRPr>
            </a:lvl1pPr>
          </a:lstStyle>
          <a:p>
            <a:r>
              <a:rPr lang="zh-TW" altLang="en-US" dirty="0"/>
              <a:t>相關法規概要說明</a:t>
            </a:r>
          </a:p>
        </p:txBody>
      </p:sp>
      <p:sp>
        <p:nvSpPr>
          <p:cNvPr id="177" name="Rectangle 48">
            <a:extLst>
              <a:ext uri="{FF2B5EF4-FFF2-40B4-BE49-F238E27FC236}">
                <a16:creationId xmlns:a16="http://schemas.microsoft.com/office/drawing/2014/main" id="{ECAF69B5-A3BF-4388-9C7E-30CB454CA81A}"/>
              </a:ext>
            </a:extLst>
          </p:cNvPr>
          <p:cNvSpPr/>
          <p:nvPr/>
        </p:nvSpPr>
        <p:spPr>
          <a:xfrm>
            <a:off x="3055904" y="2647520"/>
            <a:ext cx="656237" cy="656237"/>
          </a:xfrm>
          <a:prstGeom prst="rect">
            <a:avLst/>
          </a:prstGeom>
          <a:solidFill>
            <a:srgbClr val="ED556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3600" b="1" dirty="0">
                <a:solidFill>
                  <a:schemeClr val="bg1"/>
                </a:solidFill>
                <a:latin typeface="微軟正黑體" panose="020B0604030504040204" pitchFamily="34" charset="-120"/>
                <a:ea typeface="微軟正黑體" panose="020B0604030504040204" pitchFamily="34" charset="-120"/>
              </a:rPr>
              <a:t>貳</a:t>
            </a:r>
            <a:endParaRPr kumimoji="0" lang="en-ID" sz="3600" b="1" i="1"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178" name="TextBox 50">
            <a:extLst>
              <a:ext uri="{FF2B5EF4-FFF2-40B4-BE49-F238E27FC236}">
                <a16:creationId xmlns:a16="http://schemas.microsoft.com/office/drawing/2014/main" id="{87405E72-B56F-446F-B5CF-9FB8C0AFB33D}"/>
              </a:ext>
            </a:extLst>
          </p:cNvPr>
          <p:cNvSpPr txBox="1"/>
          <p:nvPr/>
        </p:nvSpPr>
        <p:spPr>
          <a:xfrm>
            <a:off x="3919549" y="3840335"/>
            <a:ext cx="5266346" cy="646331"/>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kumimoji="0" sz="3600" b="1" i="0" u="none" strike="noStrike" kern="0" cap="none" spc="0" normalizeH="0" baseline="0">
                <a:ln>
                  <a:noFill/>
                </a:ln>
                <a:solidFill>
                  <a:srgbClr val="002060"/>
                </a:solidFill>
                <a:effectLst/>
                <a:uLnTx/>
                <a:uFillTx/>
                <a:latin typeface="微軟正黑體" panose="020B0604030504040204" pitchFamily="34" charset="-120"/>
                <a:ea typeface="微軟正黑體" panose="020B0604030504040204" pitchFamily="34" charset="-120"/>
              </a:defRPr>
            </a:lvl1pPr>
          </a:lstStyle>
          <a:p>
            <a:r>
              <a:rPr kumimoji="1" lang="zh-TW" altLang="en-US" dirty="0">
                <a:solidFill>
                  <a:srgbClr val="000066"/>
                </a:solidFill>
              </a:rPr>
              <a:t>其他注意事項</a:t>
            </a:r>
            <a:endParaRPr kumimoji="1" lang="zh-TW" altLang="en-US" sz="3600" dirty="0">
              <a:solidFill>
                <a:srgbClr val="000066"/>
              </a:solidFill>
              <a:latin typeface="微軟正黑體" panose="020B0604030504040204" pitchFamily="34" charset="-120"/>
              <a:ea typeface="微軟正黑體" panose="020B0604030504040204" pitchFamily="34" charset="-120"/>
            </a:endParaRPr>
          </a:p>
        </p:txBody>
      </p:sp>
      <p:sp>
        <p:nvSpPr>
          <p:cNvPr id="179" name="Rectangle 51">
            <a:extLst>
              <a:ext uri="{FF2B5EF4-FFF2-40B4-BE49-F238E27FC236}">
                <a16:creationId xmlns:a16="http://schemas.microsoft.com/office/drawing/2014/main" id="{11458877-2C27-4590-A74A-1B5F3A18D1AA}"/>
              </a:ext>
            </a:extLst>
          </p:cNvPr>
          <p:cNvSpPr/>
          <p:nvPr/>
        </p:nvSpPr>
        <p:spPr>
          <a:xfrm>
            <a:off x="3055904" y="3846699"/>
            <a:ext cx="656237" cy="656237"/>
          </a:xfrm>
          <a:prstGeom prst="rect">
            <a:avLst/>
          </a:prstGeom>
          <a:solidFill>
            <a:srgbClr val="1C84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3600" b="1" dirty="0">
                <a:solidFill>
                  <a:schemeClr val="bg1"/>
                </a:solidFill>
                <a:latin typeface="微軟正黑體" panose="020B0604030504040204" pitchFamily="34" charset="-120"/>
                <a:ea typeface="微軟正黑體" panose="020B0604030504040204" pitchFamily="34" charset="-120"/>
              </a:rPr>
              <a:t>參</a:t>
            </a:r>
            <a:endParaRPr kumimoji="0" lang="en-ID" sz="3600" b="1" i="1" u="none" strike="noStrike" kern="0" cap="none" spc="0" normalizeH="0" baseline="0" noProof="0" dirty="0">
              <a:ln>
                <a:noFill/>
              </a:ln>
              <a:solidFill>
                <a:schemeClr val="bg1"/>
              </a:solidFill>
              <a:effectLst/>
              <a:uLnTx/>
              <a:uFillTx/>
              <a:latin typeface="Calibri" panose="020F0502020204030204"/>
              <a:ea typeface="+mn-ea"/>
              <a:cs typeface="+mn-cs"/>
            </a:endParaRPr>
          </a:p>
        </p:txBody>
      </p:sp>
      <p:cxnSp>
        <p:nvCxnSpPr>
          <p:cNvPr id="180" name="Straight Connector 59">
            <a:extLst>
              <a:ext uri="{FF2B5EF4-FFF2-40B4-BE49-F238E27FC236}">
                <a16:creationId xmlns:a16="http://schemas.microsoft.com/office/drawing/2014/main" id="{A0B2006A-ECC5-45B1-811D-61A835224B9B}"/>
              </a:ext>
            </a:extLst>
          </p:cNvPr>
          <p:cNvCxnSpPr>
            <a:cxnSpLocks/>
          </p:cNvCxnSpPr>
          <p:nvPr/>
        </p:nvCxnSpPr>
        <p:spPr>
          <a:xfrm>
            <a:off x="3868724" y="2367507"/>
            <a:ext cx="2566663" cy="0"/>
          </a:xfrm>
          <a:prstGeom prst="line">
            <a:avLst/>
          </a:prstGeom>
          <a:noFill/>
          <a:ln w="6350" cap="flat" cmpd="sng" algn="ctr">
            <a:solidFill>
              <a:sysClr val="window" lastClr="FFFFFF">
                <a:lumMod val="85000"/>
              </a:sysClr>
            </a:solidFill>
            <a:prstDash val="solid"/>
            <a:miter lim="800000"/>
          </a:ln>
          <a:effectLst/>
        </p:spPr>
      </p:cxnSp>
      <p:cxnSp>
        <p:nvCxnSpPr>
          <p:cNvPr id="181" name="Straight Connector 60">
            <a:extLst>
              <a:ext uri="{FF2B5EF4-FFF2-40B4-BE49-F238E27FC236}">
                <a16:creationId xmlns:a16="http://schemas.microsoft.com/office/drawing/2014/main" id="{DC623EC7-EF50-42A7-9FDF-069E4E582AC9}"/>
              </a:ext>
            </a:extLst>
          </p:cNvPr>
          <p:cNvCxnSpPr>
            <a:cxnSpLocks/>
          </p:cNvCxnSpPr>
          <p:nvPr/>
        </p:nvCxnSpPr>
        <p:spPr>
          <a:xfrm>
            <a:off x="3868724" y="3566088"/>
            <a:ext cx="2566663" cy="0"/>
          </a:xfrm>
          <a:prstGeom prst="line">
            <a:avLst/>
          </a:prstGeom>
          <a:noFill/>
          <a:ln w="6350" cap="flat" cmpd="sng" algn="ctr">
            <a:solidFill>
              <a:sysClr val="window" lastClr="FFFFFF">
                <a:lumMod val="85000"/>
              </a:sysClr>
            </a:solidFill>
            <a:prstDash val="solid"/>
            <a:miter lim="800000"/>
          </a:ln>
          <a:effectLst/>
        </p:spPr>
      </p:cxnSp>
      <p:cxnSp>
        <p:nvCxnSpPr>
          <p:cNvPr id="182" name="Straight Connector 61">
            <a:extLst>
              <a:ext uri="{FF2B5EF4-FFF2-40B4-BE49-F238E27FC236}">
                <a16:creationId xmlns:a16="http://schemas.microsoft.com/office/drawing/2014/main" id="{AA236562-9FE2-458D-A220-D7694092CEBF}"/>
              </a:ext>
            </a:extLst>
          </p:cNvPr>
          <p:cNvCxnSpPr>
            <a:cxnSpLocks/>
          </p:cNvCxnSpPr>
          <p:nvPr/>
        </p:nvCxnSpPr>
        <p:spPr>
          <a:xfrm>
            <a:off x="3868724" y="4782949"/>
            <a:ext cx="2566663" cy="0"/>
          </a:xfrm>
          <a:prstGeom prst="line">
            <a:avLst/>
          </a:prstGeom>
          <a:noFill/>
          <a:ln w="6350" cap="flat" cmpd="sng" algn="ctr">
            <a:solidFill>
              <a:sysClr val="window" lastClr="FFFFFF">
                <a:lumMod val="85000"/>
              </a:sysClr>
            </a:solidFill>
            <a:prstDash val="solid"/>
            <a:miter lim="800000"/>
          </a:ln>
          <a:effectLst/>
        </p:spPr>
      </p:cxnSp>
      <p:sp>
        <p:nvSpPr>
          <p:cNvPr id="55" name="TextBox 50">
            <a:extLst>
              <a:ext uri="{FF2B5EF4-FFF2-40B4-BE49-F238E27FC236}">
                <a16:creationId xmlns:a16="http://schemas.microsoft.com/office/drawing/2014/main" id="{BC80A788-F213-4997-A990-5AD89571E191}"/>
              </a:ext>
            </a:extLst>
          </p:cNvPr>
          <p:cNvSpPr txBox="1"/>
          <p:nvPr/>
        </p:nvSpPr>
        <p:spPr>
          <a:xfrm>
            <a:off x="3919549" y="5064255"/>
            <a:ext cx="5266346" cy="646331"/>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kumimoji="0" sz="3600" b="1" i="0" u="none" strike="noStrike" kern="0" cap="none" spc="0" normalizeH="0" baseline="0">
                <a:ln>
                  <a:noFill/>
                </a:ln>
                <a:solidFill>
                  <a:srgbClr val="002060"/>
                </a:solidFill>
                <a:effectLst/>
                <a:uLnTx/>
                <a:uFillTx/>
                <a:latin typeface="微軟正黑體" panose="020B0604030504040204" pitchFamily="34" charset="-120"/>
                <a:ea typeface="微軟正黑體" panose="020B0604030504040204" pitchFamily="34" charset="-120"/>
              </a:defRPr>
            </a:lvl1pPr>
          </a:lstStyle>
          <a:p>
            <a:r>
              <a:rPr kumimoji="1" lang="zh-TW" altLang="en-US" sz="3600" dirty="0">
                <a:solidFill>
                  <a:srgbClr val="000066"/>
                </a:solidFill>
                <a:latin typeface="微軟正黑體" panose="020B0604030504040204" pitchFamily="34" charset="-120"/>
                <a:ea typeface="微軟正黑體" panose="020B0604030504040204" pitchFamily="34" charset="-120"/>
              </a:rPr>
              <a:t>結語</a:t>
            </a:r>
          </a:p>
        </p:txBody>
      </p:sp>
      <p:sp>
        <p:nvSpPr>
          <p:cNvPr id="56" name="Rectangle 51">
            <a:extLst>
              <a:ext uri="{FF2B5EF4-FFF2-40B4-BE49-F238E27FC236}">
                <a16:creationId xmlns:a16="http://schemas.microsoft.com/office/drawing/2014/main" id="{6B883DCC-A059-4172-B355-8BBCF99DA9F1}"/>
              </a:ext>
            </a:extLst>
          </p:cNvPr>
          <p:cNvSpPr/>
          <p:nvPr/>
        </p:nvSpPr>
        <p:spPr>
          <a:xfrm>
            <a:off x="3055904" y="5064255"/>
            <a:ext cx="656237" cy="656237"/>
          </a:xfrm>
          <a:prstGeom prst="rect">
            <a:avLst/>
          </a:prstGeom>
          <a:solidFill>
            <a:srgbClr val="08C0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3600" b="1" dirty="0">
                <a:solidFill>
                  <a:schemeClr val="bg1"/>
                </a:solidFill>
                <a:latin typeface="微軟正黑體" panose="020B0604030504040204" pitchFamily="34" charset="-120"/>
                <a:ea typeface="微軟正黑體" panose="020B0604030504040204" pitchFamily="34" charset="-120"/>
              </a:rPr>
              <a:t>肆</a:t>
            </a:r>
            <a:endParaRPr kumimoji="0" lang="en-ID" sz="3600" b="1" i="1" u="none" strike="noStrike" kern="0" cap="none" spc="0" normalizeH="0" baseline="0" noProof="0" dirty="0">
              <a:ln>
                <a:noFill/>
              </a:ln>
              <a:solidFill>
                <a:schemeClr val="bg1"/>
              </a:solidFill>
              <a:effectLst/>
              <a:uLnTx/>
              <a:uFillTx/>
              <a:latin typeface="Calibri" panose="020F0502020204030204"/>
              <a:ea typeface="+mn-ea"/>
              <a:cs typeface="+mn-cs"/>
            </a:endParaRPr>
          </a:p>
        </p:txBody>
      </p:sp>
      <p:cxnSp>
        <p:nvCxnSpPr>
          <p:cNvPr id="58" name="Straight Connector 61">
            <a:extLst>
              <a:ext uri="{FF2B5EF4-FFF2-40B4-BE49-F238E27FC236}">
                <a16:creationId xmlns:a16="http://schemas.microsoft.com/office/drawing/2014/main" id="{BE2E395B-DDDD-4D41-94C0-F345BE2BBB1D}"/>
              </a:ext>
            </a:extLst>
          </p:cNvPr>
          <p:cNvCxnSpPr>
            <a:cxnSpLocks/>
          </p:cNvCxnSpPr>
          <p:nvPr/>
        </p:nvCxnSpPr>
        <p:spPr>
          <a:xfrm>
            <a:off x="3868724" y="6000505"/>
            <a:ext cx="2566663" cy="0"/>
          </a:xfrm>
          <a:prstGeom prst="line">
            <a:avLst/>
          </a:prstGeom>
          <a:noFill/>
          <a:ln w="6350" cap="flat" cmpd="sng" algn="ctr">
            <a:solidFill>
              <a:sysClr val="window" lastClr="FFFFFF">
                <a:lumMod val="85000"/>
              </a:sysClr>
            </a:solidFill>
            <a:prstDash val="solid"/>
            <a:miter lim="800000"/>
          </a:ln>
          <a:effectLst/>
        </p:spPr>
      </p:cxnSp>
    </p:spTree>
    <p:extLst>
      <p:ext uri="{BB962C8B-B14F-4D97-AF65-F5344CB8AC3E}">
        <p14:creationId xmlns:p14="http://schemas.microsoft.com/office/powerpoint/2010/main" val="1777527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二、相關子法</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20</a:t>
            </a:fld>
            <a:endParaRPr lang="zh-TW" altLang="en-US" dirty="0"/>
          </a:p>
        </p:txBody>
      </p:sp>
      <p:sp>
        <p:nvSpPr>
          <p:cNvPr id="6" name="矩形 5">
            <a:extLst>
              <a:ext uri="{FF2B5EF4-FFF2-40B4-BE49-F238E27FC236}">
                <a16:creationId xmlns:a16="http://schemas.microsoft.com/office/drawing/2014/main" id="{5E6CF1FB-1AA9-49A2-A9C9-7F811BADB565}"/>
              </a:ext>
            </a:extLst>
          </p:cNvPr>
          <p:cNvSpPr>
            <a:spLocks noChangeArrowheads="1"/>
          </p:cNvSpPr>
          <p:nvPr/>
        </p:nvSpPr>
        <p:spPr bwMode="auto">
          <a:xfrm>
            <a:off x="0" y="1103486"/>
            <a:ext cx="7039155" cy="432000"/>
          </a:xfrm>
          <a:prstGeom prst="rect">
            <a:avLst/>
          </a:prstGeom>
          <a:noFill/>
          <a:ln w="9525">
            <a:noFill/>
            <a:miter lim="800000"/>
            <a:headEnd/>
            <a:tailEnd/>
          </a:ln>
        </p:spPr>
        <p:txBody>
          <a:bodyPr anchor="ctr"/>
          <a:lstStyle/>
          <a:p>
            <a:pPr lvl="0" defTabSz="914400" eaLnBrk="0" fontAlgn="base" hangingPunct="0">
              <a:spcBef>
                <a:spcPct val="0"/>
              </a:spcBef>
              <a:spcAft>
                <a:spcPct val="0"/>
              </a:spcAf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三</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公用天然氣導管承裝業管理辦法</a:t>
            </a:r>
            <a:endPar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p:txBody>
      </p:sp>
      <p:sp>
        <p:nvSpPr>
          <p:cNvPr id="5" name="內容版面配置區 4"/>
          <p:cNvSpPr txBox="1">
            <a:spLocks/>
          </p:cNvSpPr>
          <p:nvPr/>
        </p:nvSpPr>
        <p:spPr>
          <a:xfrm>
            <a:off x="457200" y="135108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400" kern="1200">
                <a:solidFill>
                  <a:schemeClr val="tx1"/>
                </a:solidFill>
                <a:latin typeface="Cambria" panose="02040503050406030204" pitchFamily="18" charset="0"/>
                <a:ea typeface="微軟正黑體" panose="020B0604030504040204" pitchFamily="34" charset="-120"/>
                <a:cs typeface="+mn-cs"/>
              </a:defRPr>
            </a:lvl1pPr>
            <a:lvl2pPr marL="548640" indent="-274320" algn="l" rtl="0" eaLnBrk="1" latinLnBrk="0" hangingPunct="1">
              <a:spcBef>
                <a:spcPts val="500"/>
              </a:spcBef>
              <a:buClr>
                <a:schemeClr val="accent2"/>
              </a:buClr>
              <a:buSzPct val="76000"/>
              <a:buFont typeface="Wingdings 3"/>
              <a:buChar char=""/>
              <a:defRPr kumimoji="0" sz="2000" kern="1200">
                <a:solidFill>
                  <a:schemeClr val="tx2"/>
                </a:solidFill>
                <a:latin typeface="Cambria" panose="02040503050406030204" pitchFamily="18" charset="0"/>
                <a:ea typeface="微軟正黑體" panose="020B0604030504040204" pitchFamily="34" charset="-120"/>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1600" kern="1200">
                <a:solidFill>
                  <a:schemeClr val="tx1"/>
                </a:solidFill>
                <a:latin typeface="Cambria" panose="02040503050406030204" pitchFamily="18" charset="0"/>
                <a:ea typeface="微軟正黑體" panose="020B0604030504040204" pitchFamily="34" charset="-120"/>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400" kern="1200">
                <a:solidFill>
                  <a:schemeClr val="tx1"/>
                </a:solidFill>
                <a:latin typeface="Cambria" panose="02040503050406030204" pitchFamily="18" charset="0"/>
                <a:ea typeface="微軟正黑體" panose="020B0604030504040204" pitchFamily="34" charset="-120"/>
                <a:cs typeface="+mn-cs"/>
              </a:defRPr>
            </a:lvl4pPr>
            <a:lvl5pPr marL="1143000" indent="0" algn="l" rtl="0" eaLnBrk="1" latinLnBrk="0" hangingPunct="1">
              <a:spcBef>
                <a:spcPts val="300"/>
              </a:spcBef>
              <a:buClr>
                <a:schemeClr val="accent2"/>
              </a:buClr>
              <a:buSzPct val="70000"/>
              <a:buFont typeface="Wingdings"/>
              <a:buNone/>
              <a:defRPr kumimoji="0" sz="1600" kern="1200">
                <a:solidFill>
                  <a:schemeClr val="tx1"/>
                </a:solidFill>
                <a:latin typeface="微軟正黑體" panose="020B0604030504040204" pitchFamily="34" charset="-120"/>
                <a:ea typeface="微軟正黑體" panose="020B0604030504040204" pitchFamily="34" charset="-12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r>
              <a:rPr kumimoji="0" lang="en-US" altLang="zh-TW"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01</a:t>
            </a:r>
            <a:r>
              <a:rPr kumimoji="0" lang="zh-TW" altLang="en-US"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公用天然氣導管承裝業</a:t>
            </a:r>
            <a:r>
              <a:rPr kumimoji="0" lang="zh-TW"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定義</a:t>
            </a:r>
            <a:endParaRPr kumimoji="0" lang="en-US"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719138"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r>
              <a:rPr kumimoji="0" lang="zh-TW" altLang="en-US"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承攬公用天然氣事業或其用戶使用之輸氣管線工程施作，及輸氣管線安全維護業務之事業。</a:t>
            </a:r>
            <a:endParaRPr kumimoji="0" lang="en-US" altLang="zh-TW"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r>
              <a:rPr kumimoji="0" lang="en-US" altLang="zh-TW"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02</a:t>
            </a:r>
            <a:r>
              <a:rPr kumimoji="0" lang="zh-TW" alt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公用天然氣導管承裝業分級及應具備條件</a:t>
            </a:r>
            <a:endParaRPr kumimoji="0" lang="en-US"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719138"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zh-TW" altLang="en-US"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p:txBody>
      </p:sp>
      <p:graphicFrame>
        <p:nvGraphicFramePr>
          <p:cNvPr id="7" name="表格 6"/>
          <p:cNvGraphicFramePr>
            <a:graphicFrameLocks noGrp="1"/>
          </p:cNvGraphicFramePr>
          <p:nvPr>
            <p:extLst>
              <p:ext uri="{D42A27DB-BD31-4B8C-83A1-F6EECF244321}">
                <p14:modId xmlns:p14="http://schemas.microsoft.com/office/powerpoint/2010/main" val="3728195584"/>
              </p:ext>
            </p:extLst>
          </p:nvPr>
        </p:nvGraphicFramePr>
        <p:xfrm>
          <a:off x="971600" y="3632888"/>
          <a:ext cx="7704856" cy="2664296"/>
        </p:xfrm>
        <a:graphic>
          <a:graphicData uri="http://schemas.openxmlformats.org/drawingml/2006/table">
            <a:tbl>
              <a:tblPr firstRow="1" bandRow="1"/>
              <a:tblGrid>
                <a:gridCol w="1235684">
                  <a:extLst>
                    <a:ext uri="{9D8B030D-6E8A-4147-A177-3AD203B41FA5}">
                      <a16:colId xmlns:a16="http://schemas.microsoft.com/office/drawing/2014/main" val="20000"/>
                    </a:ext>
                  </a:extLst>
                </a:gridCol>
                <a:gridCol w="3307273">
                  <a:extLst>
                    <a:ext uri="{9D8B030D-6E8A-4147-A177-3AD203B41FA5}">
                      <a16:colId xmlns:a16="http://schemas.microsoft.com/office/drawing/2014/main" val="20001"/>
                    </a:ext>
                  </a:extLst>
                </a:gridCol>
                <a:gridCol w="3161899">
                  <a:extLst>
                    <a:ext uri="{9D8B030D-6E8A-4147-A177-3AD203B41FA5}">
                      <a16:colId xmlns:a16="http://schemas.microsoft.com/office/drawing/2014/main" val="20002"/>
                    </a:ext>
                  </a:extLst>
                </a:gridCol>
              </a:tblGrid>
              <a:tr h="437064">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endParaRPr lang="zh-TW" altLang="en-US" sz="2000" dirty="0">
                        <a:latin typeface="微軟正黑體" panose="020B0604030504040204" pitchFamily="34" charset="-120"/>
                        <a:ea typeface="微軟正黑體" panose="020B0604030504040204" pitchFamily="34" charset="-12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lumMod val="75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甲級承裝業</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lumMod val="75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乙級承裝業</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lumMod val="75000"/>
                      </a:srgbClr>
                    </a:solidFill>
                  </a:tcPr>
                </a:tc>
                <a:extLst>
                  <a:ext uri="{0D108BD9-81ED-4DB2-BD59-A6C34878D82A}">
                    <a16:rowId xmlns:a16="http://schemas.microsoft.com/office/drawing/2014/main" val="10000"/>
                  </a:ext>
                </a:extLst>
              </a:tr>
              <a:tr h="862154">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r>
                        <a:rPr lang="zh-TW" altLang="en-US" sz="1600" dirty="0">
                          <a:latin typeface="微軟正黑體" panose="020B0604030504040204" pitchFamily="34" charset="-120"/>
                          <a:ea typeface="微軟正黑體" panose="020B0604030504040204" pitchFamily="34" charset="-120"/>
                        </a:rPr>
                        <a:t>業務範圍</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r>
                        <a:rPr lang="zh-TW" altLang="en-US" sz="1600" dirty="0">
                          <a:latin typeface="微軟正黑體" panose="020B0604030504040204" pitchFamily="34" charset="-120"/>
                          <a:ea typeface="微軟正黑體" panose="020B0604030504040204" pitchFamily="34" charset="-120"/>
                        </a:rPr>
                        <a:t>承攬公用天然氣事業或其用戶使用之輸氣管線工程施作，及其輸氣管線安全維護業務。</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r>
                        <a:rPr lang="zh-TW" altLang="en-US" sz="1600" dirty="0">
                          <a:latin typeface="微軟正黑體" panose="020B0604030504040204" pitchFamily="34" charset="-120"/>
                          <a:ea typeface="微軟正黑體" panose="020B0604030504040204" pitchFamily="34" charset="-120"/>
                        </a:rPr>
                        <a:t>承攬用戶表內管及表外管之管線設備工程施作，及其管線安全維護業務。</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40000"/>
                      </a:srgbClr>
                    </a:solidFill>
                  </a:tcPr>
                </a:tc>
                <a:extLst>
                  <a:ext uri="{0D108BD9-81ED-4DB2-BD59-A6C34878D82A}">
                    <a16:rowId xmlns:a16="http://schemas.microsoft.com/office/drawing/2014/main" val="10001"/>
                  </a:ext>
                </a:extLst>
              </a:tr>
              <a:tr h="1365078">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r>
                        <a:rPr lang="zh-TW" altLang="en-US" sz="1600" dirty="0">
                          <a:latin typeface="微軟正黑體" panose="020B0604030504040204" pitchFamily="34" charset="-120"/>
                          <a:ea typeface="微軟正黑體" panose="020B0604030504040204" pitchFamily="34" charset="-120"/>
                        </a:rPr>
                        <a:t>應具備條件</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r>
                        <a:rPr lang="zh-TW" altLang="en-US" sz="1600" dirty="0">
                          <a:latin typeface="微軟正黑體" panose="020B0604030504040204" pitchFamily="34" charset="-120"/>
                          <a:ea typeface="微軟正黑體" panose="020B0604030504040204" pitchFamily="34" charset="-120"/>
                        </a:rPr>
                        <a:t>（一）資本額新臺幣</a:t>
                      </a:r>
                      <a:r>
                        <a:rPr lang="zh-TW" altLang="en-US" sz="1600" b="1" dirty="0">
                          <a:latin typeface="微軟正黑體" panose="020B0604030504040204" pitchFamily="34" charset="-120"/>
                          <a:ea typeface="微軟正黑體" panose="020B0604030504040204" pitchFamily="34" charset="-120"/>
                        </a:rPr>
                        <a:t>二百萬</a:t>
                      </a:r>
                      <a:r>
                        <a:rPr lang="zh-TW" altLang="en-US" sz="1600" dirty="0">
                          <a:latin typeface="微軟正黑體" panose="020B0604030504040204" pitchFamily="34" charset="-120"/>
                          <a:ea typeface="微軟正黑體" panose="020B0604030504040204" pitchFamily="34" charset="-120"/>
                        </a:rPr>
                        <a:t>元以上。</a:t>
                      </a:r>
                    </a:p>
                    <a:p>
                      <a:pPr marL="623888" indent="-623888"/>
                      <a:r>
                        <a:rPr lang="zh-TW" altLang="en-US" sz="1600" dirty="0">
                          <a:latin typeface="微軟正黑體" panose="020B0604030504040204" pitchFamily="34" charset="-120"/>
                          <a:ea typeface="微軟正黑體" panose="020B0604030504040204" pitchFamily="34" charset="-120"/>
                        </a:rPr>
                        <a:t>（二）具有固定營業場所及</a:t>
                      </a:r>
                      <a:r>
                        <a:rPr lang="zh-TW" altLang="en-US" sz="1600" b="1" dirty="0">
                          <a:latin typeface="微軟正黑體" panose="020B0604030504040204" pitchFamily="34" charset="-120"/>
                          <a:ea typeface="微軟正黑體" panose="020B0604030504040204" pitchFamily="34" charset="-120"/>
                        </a:rPr>
                        <a:t>附表一</a:t>
                      </a:r>
                      <a:r>
                        <a:rPr lang="zh-TW" altLang="en-US" sz="1600" dirty="0">
                          <a:latin typeface="微軟正黑體" panose="020B0604030504040204" pitchFamily="34" charset="-120"/>
                          <a:ea typeface="微軟正黑體" panose="020B0604030504040204" pitchFamily="34" charset="-120"/>
                        </a:rPr>
                        <a:t>所定之工具設備。</a:t>
                      </a:r>
                    </a:p>
                    <a:p>
                      <a:pPr marL="623888" indent="-623888"/>
                      <a:r>
                        <a:rPr lang="zh-TW" altLang="en-US" sz="1600" dirty="0">
                          <a:latin typeface="微軟正黑體" panose="020B0604030504040204" pitchFamily="34" charset="-120"/>
                          <a:ea typeface="微軟正黑體" panose="020B0604030504040204" pitchFamily="34" charset="-120"/>
                        </a:rPr>
                        <a:t>（三）</a:t>
                      </a:r>
                      <a:r>
                        <a:rPr lang="zh-TW" altLang="en-US" sz="1600" b="0" dirty="0">
                          <a:latin typeface="微軟正黑體" panose="020B0604030504040204" pitchFamily="34" charset="-120"/>
                          <a:ea typeface="微軟正黑體" panose="020B0604030504040204" pitchFamily="34" charset="-120"/>
                        </a:rPr>
                        <a:t>僱有專業人員</a:t>
                      </a:r>
                      <a:r>
                        <a:rPr lang="zh-TW" altLang="en-US" sz="1600" b="1" dirty="0">
                          <a:latin typeface="微軟正黑體" panose="020B0604030504040204" pitchFamily="34" charset="-120"/>
                          <a:ea typeface="微軟正黑體" panose="020B0604030504040204" pitchFamily="34" charset="-120"/>
                        </a:rPr>
                        <a:t>四人</a:t>
                      </a:r>
                      <a:r>
                        <a:rPr lang="zh-TW" altLang="en-US" sz="1600" b="0" dirty="0">
                          <a:latin typeface="微軟正黑體" panose="020B0604030504040204" pitchFamily="34" charset="-120"/>
                          <a:ea typeface="微軟正黑體" panose="020B0604030504040204" pitchFamily="34" charset="-120"/>
                        </a:rPr>
                        <a:t>以上</a:t>
                      </a:r>
                      <a:r>
                        <a:rPr lang="zh-TW" altLang="en-US" sz="1600" dirty="0">
                          <a:latin typeface="微軟正黑體" panose="020B0604030504040204" pitchFamily="34" charset="-120"/>
                          <a:ea typeface="微軟正黑體" panose="020B0604030504040204" pitchFamily="34" charset="-120"/>
                        </a:rPr>
                        <a:t>，其中至少一人為甲級專業人員。</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623888" indent="-623888"/>
                      <a:r>
                        <a:rPr lang="zh-TW" altLang="en-US" sz="1600" dirty="0">
                          <a:latin typeface="微軟正黑體" panose="020B0604030504040204" pitchFamily="34" charset="-120"/>
                          <a:ea typeface="微軟正黑體" panose="020B0604030504040204" pitchFamily="34" charset="-120"/>
                        </a:rPr>
                        <a:t>（一）資本額新臺幣</a:t>
                      </a:r>
                      <a:r>
                        <a:rPr lang="zh-TW" altLang="en-US" sz="1600" b="1" dirty="0">
                          <a:latin typeface="微軟正黑體" panose="020B0604030504040204" pitchFamily="34" charset="-120"/>
                          <a:ea typeface="微軟正黑體" panose="020B0604030504040204" pitchFamily="34" charset="-120"/>
                        </a:rPr>
                        <a:t>一百萬</a:t>
                      </a:r>
                      <a:r>
                        <a:rPr lang="zh-TW" altLang="en-US" sz="1600" dirty="0">
                          <a:latin typeface="微軟正黑體" panose="020B0604030504040204" pitchFamily="34" charset="-120"/>
                          <a:ea typeface="微軟正黑體" panose="020B0604030504040204" pitchFamily="34" charset="-120"/>
                        </a:rPr>
                        <a:t>元以上。</a:t>
                      </a:r>
                    </a:p>
                    <a:p>
                      <a:pPr marL="623888" indent="-623888"/>
                      <a:r>
                        <a:rPr lang="zh-TW" altLang="en-US" sz="1600" dirty="0">
                          <a:latin typeface="微軟正黑體" panose="020B0604030504040204" pitchFamily="34" charset="-120"/>
                          <a:ea typeface="微軟正黑體" panose="020B0604030504040204" pitchFamily="34" charset="-120"/>
                        </a:rPr>
                        <a:t>（二）具有固定營業場所及</a:t>
                      </a:r>
                      <a:r>
                        <a:rPr lang="zh-TW" altLang="en-US" sz="1600" b="1" dirty="0">
                          <a:latin typeface="微軟正黑體" panose="020B0604030504040204" pitchFamily="34" charset="-120"/>
                          <a:ea typeface="微軟正黑體" panose="020B0604030504040204" pitchFamily="34" charset="-120"/>
                        </a:rPr>
                        <a:t>附表二</a:t>
                      </a:r>
                      <a:r>
                        <a:rPr lang="zh-TW" altLang="en-US" sz="1600" dirty="0">
                          <a:latin typeface="微軟正黑體" panose="020B0604030504040204" pitchFamily="34" charset="-120"/>
                          <a:ea typeface="微軟正黑體" panose="020B0604030504040204" pitchFamily="34" charset="-120"/>
                        </a:rPr>
                        <a:t>所定之工具設備。</a:t>
                      </a:r>
                    </a:p>
                    <a:p>
                      <a:pPr marL="623888" indent="-623888"/>
                      <a:r>
                        <a:rPr lang="zh-TW" altLang="en-US" sz="1600" dirty="0">
                          <a:latin typeface="微軟正黑體" panose="020B0604030504040204" pitchFamily="34" charset="-120"/>
                          <a:ea typeface="微軟正黑體" panose="020B0604030504040204" pitchFamily="34" charset="-120"/>
                        </a:rPr>
                        <a:t>（三）僱有專業人員</a:t>
                      </a:r>
                      <a:r>
                        <a:rPr lang="zh-TW" altLang="en-US" sz="1600" b="1" dirty="0">
                          <a:latin typeface="微軟正黑體" panose="020B0604030504040204" pitchFamily="34" charset="-120"/>
                          <a:ea typeface="微軟正黑體" panose="020B0604030504040204" pitchFamily="34" charset="-120"/>
                        </a:rPr>
                        <a:t>二人</a:t>
                      </a:r>
                      <a:r>
                        <a:rPr lang="zh-TW" altLang="en-US" sz="1600" dirty="0">
                          <a:latin typeface="微軟正黑體" panose="020B0604030504040204" pitchFamily="34" charset="-120"/>
                          <a:ea typeface="微軟正黑體" panose="020B0604030504040204" pitchFamily="34" charset="-120"/>
                        </a:rPr>
                        <a:t>以上。</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27683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二、相關子法</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21</a:t>
            </a:fld>
            <a:endParaRPr lang="zh-TW" altLang="en-US" dirty="0"/>
          </a:p>
        </p:txBody>
      </p:sp>
      <p:sp>
        <p:nvSpPr>
          <p:cNvPr id="6" name="矩形 5">
            <a:extLst>
              <a:ext uri="{FF2B5EF4-FFF2-40B4-BE49-F238E27FC236}">
                <a16:creationId xmlns:a16="http://schemas.microsoft.com/office/drawing/2014/main" id="{5E6CF1FB-1AA9-49A2-A9C9-7F811BADB565}"/>
              </a:ext>
            </a:extLst>
          </p:cNvPr>
          <p:cNvSpPr>
            <a:spLocks noChangeArrowheads="1"/>
          </p:cNvSpPr>
          <p:nvPr/>
        </p:nvSpPr>
        <p:spPr bwMode="auto">
          <a:xfrm>
            <a:off x="0" y="1103486"/>
            <a:ext cx="7039155" cy="432000"/>
          </a:xfrm>
          <a:prstGeom prst="rect">
            <a:avLst/>
          </a:prstGeom>
          <a:noFill/>
          <a:ln w="9525">
            <a:noFill/>
            <a:miter lim="800000"/>
            <a:headEnd/>
            <a:tailEnd/>
          </a:ln>
        </p:spPr>
        <p:txBody>
          <a:bodyPr anchor="ctr"/>
          <a:lstStyle/>
          <a:p>
            <a:pPr lvl="0" defTabSz="914400" eaLnBrk="0" fontAlgn="base" hangingPunct="0">
              <a:spcBef>
                <a:spcPct val="0"/>
              </a:spcBef>
              <a:spcAft>
                <a:spcPct val="0"/>
              </a:spcAf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三</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公用天然氣導管承裝業管理辦法</a:t>
            </a:r>
            <a:endPar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p:txBody>
      </p:sp>
      <p:sp>
        <p:nvSpPr>
          <p:cNvPr id="5" name="內容版面配置區 2"/>
          <p:cNvSpPr txBox="1">
            <a:spLocks/>
          </p:cNvSpPr>
          <p:nvPr/>
        </p:nvSpPr>
        <p:spPr>
          <a:xfrm>
            <a:off x="457200" y="1368664"/>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400" kern="1200">
                <a:solidFill>
                  <a:schemeClr val="tx1"/>
                </a:solidFill>
                <a:latin typeface="Cambria" panose="02040503050406030204" pitchFamily="18" charset="0"/>
                <a:ea typeface="微軟正黑體" panose="020B0604030504040204" pitchFamily="34" charset="-120"/>
                <a:cs typeface="+mn-cs"/>
              </a:defRPr>
            </a:lvl1pPr>
            <a:lvl2pPr marL="548640" indent="-274320" algn="l" rtl="0" eaLnBrk="1" latinLnBrk="0" hangingPunct="1">
              <a:spcBef>
                <a:spcPts val="500"/>
              </a:spcBef>
              <a:buClr>
                <a:schemeClr val="accent2"/>
              </a:buClr>
              <a:buSzPct val="76000"/>
              <a:buFont typeface="Wingdings 3"/>
              <a:buChar char=""/>
              <a:defRPr kumimoji="0" sz="2000" kern="1200">
                <a:solidFill>
                  <a:schemeClr val="tx2"/>
                </a:solidFill>
                <a:latin typeface="Cambria" panose="02040503050406030204" pitchFamily="18" charset="0"/>
                <a:ea typeface="微軟正黑體" panose="020B0604030504040204" pitchFamily="34" charset="-120"/>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1600" kern="1200">
                <a:solidFill>
                  <a:schemeClr val="tx1"/>
                </a:solidFill>
                <a:latin typeface="Cambria" panose="02040503050406030204" pitchFamily="18" charset="0"/>
                <a:ea typeface="微軟正黑體" panose="020B0604030504040204" pitchFamily="34" charset="-120"/>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400" kern="1200">
                <a:solidFill>
                  <a:schemeClr val="tx1"/>
                </a:solidFill>
                <a:latin typeface="Cambria" panose="02040503050406030204" pitchFamily="18" charset="0"/>
                <a:ea typeface="微軟正黑體" panose="020B0604030504040204" pitchFamily="34" charset="-120"/>
                <a:cs typeface="+mn-cs"/>
              </a:defRPr>
            </a:lvl4pPr>
            <a:lvl5pPr marL="1143000" indent="0" algn="l" rtl="0" eaLnBrk="1" latinLnBrk="0" hangingPunct="1">
              <a:spcBef>
                <a:spcPts val="300"/>
              </a:spcBef>
              <a:buClr>
                <a:schemeClr val="accent2"/>
              </a:buClr>
              <a:buSzPct val="70000"/>
              <a:buFont typeface="Wingdings"/>
              <a:buNone/>
              <a:defRPr kumimoji="0" sz="1600" kern="1200">
                <a:solidFill>
                  <a:schemeClr val="tx1"/>
                </a:solidFill>
                <a:latin typeface="微軟正黑體" panose="020B0604030504040204" pitchFamily="34" charset="-120"/>
                <a:ea typeface="微軟正黑體" panose="020B0604030504040204" pitchFamily="34" charset="-12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r>
              <a:rPr kumimoji="0" lang="en-US" altLang="zh-TW"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03</a:t>
            </a:r>
            <a:r>
              <a:rPr kumimoji="0" lang="zh-TW" altLang="en-US"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專業人員</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登記</a:t>
            </a:r>
            <a:r>
              <a:rPr kumimoji="0" lang="en-US" altLang="zh-TW" sz="2000" i="0" u="none" strike="noStrike" kern="1200" cap="none" spc="0" normalizeH="0" baseline="0" noProof="0" dirty="0">
                <a:ln>
                  <a:noFill/>
                </a:ln>
                <a:solidFill>
                  <a:srgbClr val="00B0F0"/>
                </a:solidFill>
                <a:effectLst/>
                <a:uLnTx/>
                <a:uFillTx/>
                <a:latin typeface="Cambria" panose="02040503050406030204" pitchFamily="18" charset="0"/>
                <a:ea typeface="微軟正黑體" panose="020B0604030504040204" pitchFamily="34" charset="-120"/>
                <a:cs typeface="+mn-cs"/>
              </a:rPr>
              <a:t>(</a:t>
            </a:r>
            <a:r>
              <a:rPr kumimoji="0" lang="zh-TW" altLang="en-US" sz="2000" i="0" u="none" strike="noStrike" kern="1200" cap="none" spc="0" normalizeH="0" baseline="0" noProof="0" dirty="0">
                <a:ln>
                  <a:noFill/>
                </a:ln>
                <a:solidFill>
                  <a:srgbClr val="00B0F0"/>
                </a:solidFill>
                <a:effectLst/>
                <a:uLnTx/>
                <a:uFillTx/>
                <a:latin typeface="Cambria" panose="02040503050406030204" pitchFamily="18" charset="0"/>
                <a:ea typeface="微軟正黑體" panose="020B0604030504040204" pitchFamily="34" charset="-120"/>
                <a:cs typeface="+mn-cs"/>
              </a:rPr>
              <a:t>同</a:t>
            </a:r>
            <a:r>
              <a:rPr kumimoji="1" lang="zh-TW" altLang="en-US" sz="2000" i="0" u="none" strike="noStrike" kern="1200" cap="none" spc="0" normalizeH="0" baseline="0" noProof="0" dirty="0">
                <a:ln>
                  <a:noFill/>
                </a:ln>
                <a:solidFill>
                  <a:srgbClr val="00B0F0"/>
                </a:solidFill>
                <a:effectLst/>
                <a:uLnTx/>
                <a:uFillTx/>
                <a:latin typeface="微軟正黑體" panose="020B0604030504040204" pitchFamily="34" charset="-120"/>
                <a:ea typeface="微軟正黑體" panose="020B0604030504040204" pitchFamily="34" charset="-120"/>
                <a:cs typeface="+mn-cs"/>
              </a:rPr>
              <a:t>天然氣導管配管專業人員管理辦法</a:t>
            </a:r>
            <a:r>
              <a:rPr kumimoji="0" lang="en-US" altLang="zh-TW" sz="2000" i="0" u="none" strike="noStrike" kern="1200" cap="none" spc="0" normalizeH="0" baseline="0" noProof="0" dirty="0">
                <a:ln>
                  <a:noFill/>
                </a:ln>
                <a:solidFill>
                  <a:srgbClr val="00B0F0"/>
                </a:solidFill>
                <a:effectLst/>
                <a:uLnTx/>
                <a:uFillTx/>
                <a:latin typeface="Cambria" panose="02040503050406030204" pitchFamily="18" charset="0"/>
                <a:ea typeface="微軟正黑體" panose="020B0604030504040204" pitchFamily="34" charset="-120"/>
                <a:cs typeface="+mn-cs"/>
              </a:rPr>
              <a:t>)</a:t>
            </a: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8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indent="0" defTabSz="914400">
              <a:buClr>
                <a:srgbClr val="A5B592"/>
              </a:buClr>
              <a:buNone/>
              <a:defRPr/>
            </a:pPr>
            <a:r>
              <a:rPr kumimoji="0" lang="en-US" altLang="zh-TW"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04</a:t>
            </a:r>
            <a:r>
              <a:rPr kumimoji="0" lang="zh-TW" altLang="en-US"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專業人員</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兼任限制</a:t>
            </a:r>
            <a:r>
              <a:rPr kumimoji="1" lang="en-US" altLang="zh-TW" sz="2000" dirty="0">
                <a:solidFill>
                  <a:srgbClr val="00B0F0"/>
                </a:solidFill>
                <a:latin typeface="微軟正黑體" panose="020B0604030504040204" pitchFamily="34" charset="-120"/>
              </a:rPr>
              <a:t>(</a:t>
            </a:r>
            <a:r>
              <a:rPr kumimoji="1" lang="zh-TW" altLang="en-US" sz="2000" dirty="0">
                <a:solidFill>
                  <a:srgbClr val="00B0F0"/>
                </a:solidFill>
                <a:latin typeface="微軟正黑體" panose="020B0604030504040204" pitchFamily="34" charset="-120"/>
              </a:rPr>
              <a:t>同天然氣導管配管專業人員管理辦法</a:t>
            </a:r>
            <a:r>
              <a:rPr kumimoji="1" lang="en-US" altLang="zh-TW" sz="2000" dirty="0">
                <a:solidFill>
                  <a:srgbClr val="00B0F0"/>
                </a:solidFill>
                <a:latin typeface="微軟正黑體" panose="020B0604030504040204" pitchFamily="34" charset="-120"/>
              </a:rPr>
              <a:t>)</a:t>
            </a: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11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r>
              <a:rPr kumimoji="0" lang="en-US" altLang="zh-TW"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05</a:t>
            </a:r>
            <a:r>
              <a:rPr kumimoji="0" lang="zh-TW" altLang="en-US"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專業人員</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執行業務</a:t>
            </a:r>
            <a:endParaRPr kumimoji="0" lang="zh-TW" altLang="en-US"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p:txBody>
      </p:sp>
      <p:sp>
        <p:nvSpPr>
          <p:cNvPr id="7" name="矩形 6"/>
          <p:cNvSpPr/>
          <p:nvPr/>
        </p:nvSpPr>
        <p:spPr>
          <a:xfrm>
            <a:off x="1259632" y="2120881"/>
            <a:ext cx="6768752" cy="1169551"/>
          </a:xfrm>
          <a:prstGeom prst="rect">
            <a:avLst/>
          </a:prstGeom>
          <a:solidFill>
            <a:srgbClr val="809EC2">
              <a:lumMod val="20000"/>
              <a:lumOff val="80000"/>
            </a:srgbClr>
          </a:solidFill>
        </p:spPr>
        <p:txBody>
          <a:bodyPr wrap="square">
            <a:spAutoFit/>
          </a:bodyPr>
          <a:lstStyle/>
          <a:p>
            <a:pPr marL="273050" marR="0" lvl="0" indent="-273050" defTabSz="914400" eaLnBrk="1" fontAlgn="auto" latinLnBrk="0" hangingPunct="1">
              <a:lnSpc>
                <a:spcPct val="100000"/>
              </a:lnSpc>
              <a:spcBef>
                <a:spcPts val="0"/>
              </a:spcBef>
              <a:spcAft>
                <a:spcPts val="1200"/>
              </a:spcAft>
              <a:buClr>
                <a:srgbClr val="A5B592"/>
              </a:buClr>
              <a:buSzPct val="76000"/>
              <a:buFont typeface="Wingdings 3"/>
              <a:buChar char=""/>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專業人員異動時應向地方主管機關</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申請變更登記</a:t>
            </a:r>
            <a:r>
              <a:rPr kumimoji="0" lang="zh-TW"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endPar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273050" marR="0" lvl="0" indent="-273050" defTabSz="914400" eaLnBrk="1" fontAlgn="auto" latinLnBrk="0" hangingPunct="1">
              <a:lnSpc>
                <a:spcPct val="100000"/>
              </a:lnSpc>
              <a:spcBef>
                <a:spcPts val="0"/>
              </a:spcBef>
              <a:spcAft>
                <a:spcPts val="1200"/>
              </a:spcAft>
              <a:buClr>
                <a:srgbClr val="A5B592"/>
              </a:buClr>
              <a:buSzPct val="76000"/>
              <a:buFont typeface="Wingdings 3"/>
              <a:buChar char=""/>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人員異動（含</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遴用</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更換</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及</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離職</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）皆應申請變更登記（規費</a:t>
            </a:r>
            <a:r>
              <a:rPr kumimoji="0" lang="en-US" altLang="zh-TW"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500</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元</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，辦理離職免規費）。</a:t>
            </a:r>
          </a:p>
        </p:txBody>
      </p:sp>
      <p:sp>
        <p:nvSpPr>
          <p:cNvPr id="8" name="矩形 7"/>
          <p:cNvSpPr/>
          <p:nvPr/>
        </p:nvSpPr>
        <p:spPr>
          <a:xfrm>
            <a:off x="1259632" y="4022706"/>
            <a:ext cx="6768752" cy="707886"/>
          </a:xfrm>
          <a:prstGeom prst="rect">
            <a:avLst/>
          </a:prstGeom>
          <a:solidFill>
            <a:srgbClr val="809EC2">
              <a:lumMod val="20000"/>
              <a:lumOff val="80000"/>
            </a:srgbClr>
          </a:solidFill>
        </p:spPr>
        <p:txBody>
          <a:bodyPr wrap="square">
            <a:spAutoFit/>
          </a:bodyPr>
          <a:lstStyle/>
          <a:p>
            <a:pPr marL="273050" lvl="0" indent="-273050" defTabSz="914400">
              <a:spcAft>
                <a:spcPts val="1200"/>
              </a:spcAft>
              <a:buClr>
                <a:srgbClr val="A5B592"/>
              </a:buClr>
              <a:buSzPct val="76000"/>
              <a:buFont typeface="Wingdings 3"/>
              <a:buChar char=""/>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專業人員</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不得同時擔任</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其他公用天然氣事業</a:t>
            </a:r>
            <a:r>
              <a:rPr lang="zh-TW" altLang="en-US" sz="2000" kern="0" dirty="0">
                <a:solidFill>
                  <a:prstClr val="black"/>
                </a:solidFill>
                <a:latin typeface="微軟正黑體" panose="020B0604030504040204" pitchFamily="34" charset="-120"/>
                <a:ea typeface="微軟正黑體" panose="020B0604030504040204" pitchFamily="34" charset="-120"/>
              </a:rPr>
              <a:t>或公用天然氣導管承</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裝業之專業人員。</a:t>
            </a:r>
          </a:p>
        </p:txBody>
      </p:sp>
      <p:sp>
        <p:nvSpPr>
          <p:cNvPr id="11" name="矩形 10"/>
          <p:cNvSpPr/>
          <p:nvPr/>
        </p:nvSpPr>
        <p:spPr>
          <a:xfrm>
            <a:off x="1259632" y="5482610"/>
            <a:ext cx="6768752" cy="400110"/>
          </a:xfrm>
          <a:prstGeom prst="rect">
            <a:avLst/>
          </a:prstGeom>
          <a:solidFill>
            <a:srgbClr val="809EC2">
              <a:lumMod val="20000"/>
              <a:lumOff val="80000"/>
            </a:srgbClr>
          </a:solidFill>
        </p:spPr>
        <p:txBody>
          <a:bodyPr wrap="square">
            <a:spAutoFit/>
          </a:bodyPr>
          <a:lstStyle/>
          <a:p>
            <a:pPr marL="273050" marR="0" lvl="0" indent="-273050" defTabSz="914400" eaLnBrk="1" fontAlgn="auto" latinLnBrk="0" hangingPunct="1">
              <a:lnSpc>
                <a:spcPct val="100000"/>
              </a:lnSpc>
              <a:spcBef>
                <a:spcPts val="0"/>
              </a:spcBef>
              <a:spcAft>
                <a:spcPts val="1200"/>
              </a:spcAft>
              <a:buClr>
                <a:srgbClr val="A5B592"/>
              </a:buClr>
              <a:buSzPct val="76000"/>
              <a:buFont typeface="Wingdings 3"/>
              <a:buChar char=""/>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專業人員於執行前項業務時，應主動</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出示資格證明文件</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240308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二、相關子法</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22</a:t>
            </a:fld>
            <a:endParaRPr lang="zh-TW" altLang="en-US" dirty="0"/>
          </a:p>
        </p:txBody>
      </p:sp>
      <p:sp>
        <p:nvSpPr>
          <p:cNvPr id="6" name="矩形 5">
            <a:extLst>
              <a:ext uri="{FF2B5EF4-FFF2-40B4-BE49-F238E27FC236}">
                <a16:creationId xmlns:a16="http://schemas.microsoft.com/office/drawing/2014/main" id="{5E6CF1FB-1AA9-49A2-A9C9-7F811BADB565}"/>
              </a:ext>
            </a:extLst>
          </p:cNvPr>
          <p:cNvSpPr>
            <a:spLocks noChangeArrowheads="1"/>
          </p:cNvSpPr>
          <p:nvPr/>
        </p:nvSpPr>
        <p:spPr bwMode="auto">
          <a:xfrm>
            <a:off x="0" y="1103486"/>
            <a:ext cx="7039155" cy="432000"/>
          </a:xfrm>
          <a:prstGeom prst="rect">
            <a:avLst/>
          </a:prstGeom>
          <a:noFill/>
          <a:ln w="9525">
            <a:noFill/>
            <a:miter lim="800000"/>
            <a:headEnd/>
            <a:tailEnd/>
          </a:ln>
        </p:spPr>
        <p:txBody>
          <a:bodyPr anchor="ctr"/>
          <a:lstStyle/>
          <a:p>
            <a:pPr lvl="0" defTabSz="914400" eaLnBrk="0" fontAlgn="base" hangingPunct="0">
              <a:spcBef>
                <a:spcPct val="0"/>
              </a:spcBef>
              <a:spcAft>
                <a:spcPct val="0"/>
              </a:spcAf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三</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公用天然氣導管承裝業管理辦法</a:t>
            </a:r>
            <a:endPar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p:txBody>
      </p:sp>
      <p:sp>
        <p:nvSpPr>
          <p:cNvPr id="5" name="內容版面配置區 2"/>
          <p:cNvSpPr txBox="1">
            <a:spLocks/>
          </p:cNvSpPr>
          <p:nvPr/>
        </p:nvSpPr>
        <p:spPr>
          <a:xfrm>
            <a:off x="457200" y="139504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400" kern="1200">
                <a:solidFill>
                  <a:schemeClr val="tx1"/>
                </a:solidFill>
                <a:latin typeface="Cambria" panose="02040503050406030204" pitchFamily="18" charset="0"/>
                <a:ea typeface="微軟正黑體" panose="020B0604030504040204" pitchFamily="34" charset="-120"/>
                <a:cs typeface="+mn-cs"/>
              </a:defRPr>
            </a:lvl1pPr>
            <a:lvl2pPr marL="548640" indent="-274320" algn="l" rtl="0" eaLnBrk="1" latinLnBrk="0" hangingPunct="1">
              <a:spcBef>
                <a:spcPts val="500"/>
              </a:spcBef>
              <a:buClr>
                <a:schemeClr val="accent2"/>
              </a:buClr>
              <a:buSzPct val="76000"/>
              <a:buFont typeface="Wingdings 3"/>
              <a:buChar char=""/>
              <a:defRPr kumimoji="0" sz="2000" kern="1200">
                <a:solidFill>
                  <a:schemeClr val="tx2"/>
                </a:solidFill>
                <a:latin typeface="Cambria" panose="02040503050406030204" pitchFamily="18" charset="0"/>
                <a:ea typeface="微軟正黑體" panose="020B0604030504040204" pitchFamily="34" charset="-120"/>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1600" kern="1200">
                <a:solidFill>
                  <a:schemeClr val="tx1"/>
                </a:solidFill>
                <a:latin typeface="Cambria" panose="02040503050406030204" pitchFamily="18" charset="0"/>
                <a:ea typeface="微軟正黑體" panose="020B0604030504040204" pitchFamily="34" charset="-120"/>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400" kern="1200">
                <a:solidFill>
                  <a:schemeClr val="tx1"/>
                </a:solidFill>
                <a:latin typeface="Cambria" panose="02040503050406030204" pitchFamily="18" charset="0"/>
                <a:ea typeface="微軟正黑體" panose="020B0604030504040204" pitchFamily="34" charset="-120"/>
                <a:cs typeface="+mn-cs"/>
              </a:defRPr>
            </a:lvl4pPr>
            <a:lvl5pPr marL="1143000" indent="0" algn="l" rtl="0" eaLnBrk="1" latinLnBrk="0" hangingPunct="1">
              <a:spcBef>
                <a:spcPts val="300"/>
              </a:spcBef>
              <a:buClr>
                <a:schemeClr val="accent2"/>
              </a:buClr>
              <a:buSzPct val="70000"/>
              <a:buFont typeface="Wingdings"/>
              <a:buNone/>
              <a:defRPr kumimoji="0" sz="1600" kern="1200">
                <a:solidFill>
                  <a:schemeClr val="tx1"/>
                </a:solidFill>
                <a:latin typeface="微軟正黑體" panose="020B0604030504040204" pitchFamily="34" charset="-120"/>
                <a:ea typeface="微軟正黑體" panose="020B0604030504040204" pitchFamily="34" charset="-12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defTabSz="914400">
              <a:buClr>
                <a:srgbClr val="A5B592"/>
              </a:buClr>
              <a:buNone/>
              <a:defRPr/>
            </a:pPr>
            <a:r>
              <a:rPr kumimoji="0" lang="en-US" altLang="zh-TW"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06</a:t>
            </a:r>
            <a:r>
              <a:rPr kumimoji="0" lang="zh-TW" altLang="en-US"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專業人員</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回訓</a:t>
            </a:r>
            <a:r>
              <a:rPr kumimoji="1" lang="en-US" altLang="zh-TW" sz="2000" dirty="0">
                <a:solidFill>
                  <a:srgbClr val="00B0F0"/>
                </a:solidFill>
                <a:latin typeface="微軟正黑體" panose="020B0604030504040204" pitchFamily="34" charset="-120"/>
              </a:rPr>
              <a:t>(</a:t>
            </a:r>
            <a:r>
              <a:rPr kumimoji="1" lang="zh-TW" altLang="en-US" sz="2000" dirty="0">
                <a:solidFill>
                  <a:srgbClr val="00B0F0"/>
                </a:solidFill>
                <a:latin typeface="微軟正黑體" panose="020B0604030504040204" pitchFamily="34" charset="-120"/>
              </a:rPr>
              <a:t>同天然氣導管配管專業人員管理辦法</a:t>
            </a:r>
            <a:r>
              <a:rPr kumimoji="1" lang="en-US" altLang="zh-TW" sz="2000" dirty="0">
                <a:solidFill>
                  <a:srgbClr val="00B0F0"/>
                </a:solidFill>
                <a:latin typeface="微軟正黑體" panose="020B0604030504040204" pitchFamily="34" charset="-120"/>
              </a:rPr>
              <a:t>)</a:t>
            </a: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2400" b="0"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p:txBody>
      </p:sp>
      <p:sp>
        <p:nvSpPr>
          <p:cNvPr id="7" name="矩形 6"/>
          <p:cNvSpPr/>
          <p:nvPr/>
        </p:nvSpPr>
        <p:spPr>
          <a:xfrm>
            <a:off x="1259632" y="2236688"/>
            <a:ext cx="6768752" cy="1631216"/>
          </a:xfrm>
          <a:prstGeom prst="rect">
            <a:avLst/>
          </a:prstGeom>
          <a:solidFill>
            <a:srgbClr val="809EC2">
              <a:lumMod val="20000"/>
              <a:lumOff val="80000"/>
            </a:srgbClr>
          </a:solidFill>
        </p:spPr>
        <p:txBody>
          <a:bodyPr wrap="square">
            <a:spAutoFit/>
          </a:bodyPr>
          <a:lstStyle/>
          <a:p>
            <a:pPr marL="273050" marR="0" lvl="0" indent="-273050" defTabSz="914400" eaLnBrk="1" fontAlgn="auto" latinLnBrk="0" hangingPunct="1">
              <a:lnSpc>
                <a:spcPct val="150000"/>
              </a:lnSpc>
              <a:spcBef>
                <a:spcPts val="0"/>
              </a:spcBef>
              <a:spcAft>
                <a:spcPts val="1200"/>
              </a:spcAft>
              <a:buClr>
                <a:srgbClr val="A5B592"/>
              </a:buClr>
              <a:buSzPct val="76000"/>
              <a:buFont typeface="Wingdings 3"/>
              <a:buChar char=""/>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專業人員</a:t>
            </a:r>
            <a:r>
              <a:rPr kumimoji="0" lang="zh-TW" altLang="en-US" sz="2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每五年</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應參加講習訓練，並取得合格證明文件。</a:t>
            </a:r>
          </a:p>
          <a:p>
            <a:pPr marL="273050" marR="0" lvl="0" indent="-273050" defTabSz="914400" eaLnBrk="1" fontAlgn="auto" latinLnBrk="0" hangingPunct="0">
              <a:lnSpc>
                <a:spcPct val="150000"/>
              </a:lnSpc>
              <a:spcBef>
                <a:spcPts val="0"/>
              </a:spcBef>
              <a:spcAft>
                <a:spcPts val="1200"/>
              </a:spcAft>
              <a:buClr>
                <a:srgbClr val="A5B592"/>
              </a:buClr>
              <a:buSzPct val="76000"/>
              <a:buFont typeface="Wingdings 3"/>
              <a:buChar char=""/>
              <a:tabLst/>
              <a:defRPr/>
            </a:pP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自</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114</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年</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12</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月</a:t>
            </a:r>
            <a:r>
              <a:rPr kumimoji="0" lang="en-US" altLang="zh-TW"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9</a:t>
            </a:r>
            <a:r>
              <a:rPr kumimoji="0" lang="zh-TW" altLang="en-US" sz="20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日起，除取得資格未滿五年者外，專業人員應取得講習訓練合格證明文件，始得擔任。</a:t>
            </a:r>
          </a:p>
        </p:txBody>
      </p:sp>
      <p:sp>
        <p:nvSpPr>
          <p:cNvPr id="8" name="圓角矩形 7"/>
          <p:cNvSpPr/>
          <p:nvPr/>
        </p:nvSpPr>
        <p:spPr>
          <a:xfrm>
            <a:off x="647696" y="5276235"/>
            <a:ext cx="1620112" cy="360000"/>
          </a:xfrm>
          <a:prstGeom prst="roundRect">
            <a:avLst/>
          </a:prstGeom>
          <a:solidFill>
            <a:srgbClr val="F3A447">
              <a:lumMod val="40000"/>
              <a:lumOff val="60000"/>
            </a:srgbClr>
          </a:solidFill>
          <a:ln w="19050" cap="flat" cmpd="sng" algn="ctr">
            <a:solidFill>
              <a:srgbClr val="A5B592">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新進專業人員</a:t>
            </a:r>
            <a:endParaRPr kumimoji="0" lang="en-US" altLang="zh-TW"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sp>
        <p:nvSpPr>
          <p:cNvPr id="9" name="圓角矩形 8"/>
          <p:cNvSpPr/>
          <p:nvPr/>
        </p:nvSpPr>
        <p:spPr>
          <a:xfrm>
            <a:off x="647696" y="4414379"/>
            <a:ext cx="1620112" cy="594565"/>
          </a:xfrm>
          <a:prstGeom prst="roundRect">
            <a:avLst/>
          </a:prstGeom>
          <a:solidFill>
            <a:srgbClr val="F3A447">
              <a:lumMod val="40000"/>
              <a:lumOff val="60000"/>
            </a:srgbClr>
          </a:solidFill>
          <a:ln w="19050" cap="flat" cmpd="sng" algn="ctr">
            <a:solidFill>
              <a:srgbClr val="A5B592">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已取得資格</a:t>
            </a:r>
            <a:endParaRPr kumimoji="0" lang="en-US" altLang="zh-TW"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專業人員</a:t>
            </a:r>
            <a:endParaRPr kumimoji="0" lang="en-US" altLang="zh-TW"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cxnSp>
        <p:nvCxnSpPr>
          <p:cNvPr id="10" name="直線單箭頭接點 9">
            <a:extLst>
              <a:ext uri="{FF2B5EF4-FFF2-40B4-BE49-F238E27FC236}">
                <a16:creationId xmlns:a16="http://schemas.microsoft.com/office/drawing/2014/main" id="{D82F262E-2CCB-4137-9C36-79A133123E50}"/>
              </a:ext>
            </a:extLst>
          </p:cNvPr>
          <p:cNvCxnSpPr>
            <a:cxnSpLocks/>
          </p:cNvCxnSpPr>
          <p:nvPr/>
        </p:nvCxnSpPr>
        <p:spPr>
          <a:xfrm flipV="1">
            <a:off x="2267808" y="4730735"/>
            <a:ext cx="828000" cy="0"/>
          </a:xfrm>
          <a:prstGeom prst="straightConnector1">
            <a:avLst/>
          </a:prstGeom>
          <a:noFill/>
          <a:ln w="50800" cap="flat" cmpd="sng" algn="ctr">
            <a:solidFill>
              <a:srgbClr val="0000CC"/>
            </a:solidFill>
            <a:prstDash val="solid"/>
            <a:tailEnd type="triangle"/>
          </a:ln>
          <a:effectLst/>
        </p:spPr>
      </p:cxnSp>
      <p:cxnSp>
        <p:nvCxnSpPr>
          <p:cNvPr id="11" name="直線單箭頭接點 10">
            <a:extLst>
              <a:ext uri="{FF2B5EF4-FFF2-40B4-BE49-F238E27FC236}">
                <a16:creationId xmlns:a16="http://schemas.microsoft.com/office/drawing/2014/main" id="{D82F262E-2CCB-4137-9C36-79A133123E50}"/>
              </a:ext>
            </a:extLst>
          </p:cNvPr>
          <p:cNvCxnSpPr>
            <a:cxnSpLocks/>
          </p:cNvCxnSpPr>
          <p:nvPr/>
        </p:nvCxnSpPr>
        <p:spPr>
          <a:xfrm flipV="1">
            <a:off x="2281798" y="5456235"/>
            <a:ext cx="828000" cy="0"/>
          </a:xfrm>
          <a:prstGeom prst="straightConnector1">
            <a:avLst/>
          </a:prstGeom>
          <a:noFill/>
          <a:ln w="50800" cap="flat" cmpd="sng" algn="ctr">
            <a:solidFill>
              <a:srgbClr val="0000CC"/>
            </a:solidFill>
            <a:prstDash val="solid"/>
            <a:tailEnd type="triangle"/>
          </a:ln>
          <a:effectLst/>
        </p:spPr>
      </p:cxnSp>
      <p:sp>
        <p:nvSpPr>
          <p:cNvPr id="12" name="圓角矩形 4"/>
          <p:cNvSpPr/>
          <p:nvPr/>
        </p:nvSpPr>
        <p:spPr>
          <a:xfrm>
            <a:off x="3131840" y="5170515"/>
            <a:ext cx="1296144" cy="594565"/>
          </a:xfrm>
          <a:prstGeom prst="rect">
            <a:avLst/>
          </a:prstGeom>
          <a:solidFill>
            <a:srgbClr val="444D26">
              <a:lumMod val="40000"/>
              <a:lumOff val="60000"/>
            </a:srgbClr>
          </a:solidFill>
          <a:ln>
            <a:noFill/>
          </a:ln>
          <a:effectLst/>
          <a:scene3d>
            <a:camera prst="orthographicFront"/>
            <a:lightRig rig="threePt" dir="t"/>
          </a:scene3d>
          <a:sp3d>
            <a:bevelT/>
          </a:sp3d>
        </p:spPr>
        <p:txBody>
          <a:bodyPr spcFirstLastPara="0" vert="horz" wrap="square" lIns="106680" tIns="106680" rIns="106680" bIns="106680" numCol="1" spcCol="1270" anchor="ctr" anchorCtr="0">
            <a:noAutofit/>
          </a:bodyPr>
          <a:lstStyle/>
          <a:p>
            <a:pPr marL="0" marR="0" lvl="0" indent="0" algn="ctr" defTabSz="12446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取得資格</a:t>
            </a:r>
            <a:endParaRPr kumimoji="0" lang="en-US" altLang="zh-TW"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12446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滿</a:t>
            </a:r>
            <a:r>
              <a:rPr kumimoji="0" lang="en-US" altLang="zh-TW"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5</a:t>
            </a: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a:t>
            </a:r>
          </a:p>
        </p:txBody>
      </p:sp>
      <p:sp>
        <p:nvSpPr>
          <p:cNvPr id="13" name="圓角矩形 4"/>
          <p:cNvSpPr/>
          <p:nvPr/>
        </p:nvSpPr>
        <p:spPr>
          <a:xfrm>
            <a:off x="5220072" y="4414379"/>
            <a:ext cx="867673" cy="1350701"/>
          </a:xfrm>
          <a:prstGeom prst="rect">
            <a:avLst/>
          </a:prstGeom>
          <a:solidFill>
            <a:srgbClr val="FFCCFF"/>
          </a:solidFill>
          <a:ln>
            <a:noFill/>
          </a:ln>
          <a:effectLst/>
          <a:scene3d>
            <a:camera prst="orthographicFront"/>
            <a:lightRig rig="threePt" dir="t"/>
          </a:scene3d>
          <a:sp3d>
            <a:bevelT/>
          </a:sp3d>
        </p:spPr>
        <p:txBody>
          <a:bodyPr spcFirstLastPara="0" vert="horz" wrap="square" lIns="106680" tIns="106680" rIns="106680" bIns="106680" numCol="1" spcCol="1270" anchor="ctr"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zh-TW" altLang="en-US" sz="1800" b="1" i="0" u="none" strike="noStrike" kern="0" cap="none" spc="0" normalizeH="0" baseline="0" noProof="0" dirty="0">
                <a:ln>
                  <a:noFill/>
                </a:ln>
                <a:solidFill>
                  <a:prstClr val="black">
                    <a:hueOff val="0"/>
                    <a:satOff val="0"/>
                    <a:lumOff val="0"/>
                    <a:alphaOff val="0"/>
                  </a:prstClr>
                </a:solidFill>
                <a:effectLst/>
                <a:uLnTx/>
                <a:uFillTx/>
                <a:latin typeface="微軟正黑體" panose="020B0604030504040204" pitchFamily="34" charset="-120"/>
                <a:ea typeface="微軟正黑體" panose="020B0604030504040204" pitchFamily="34" charset="-120"/>
                <a:cs typeface="+mn-cs"/>
              </a:rPr>
              <a:t>取得回訓合格證書</a:t>
            </a:r>
          </a:p>
        </p:txBody>
      </p:sp>
      <p:sp>
        <p:nvSpPr>
          <p:cNvPr id="14" name="圓角矩形 13"/>
          <p:cNvSpPr/>
          <p:nvPr/>
        </p:nvSpPr>
        <p:spPr>
          <a:xfrm>
            <a:off x="6948264" y="4414379"/>
            <a:ext cx="1872208" cy="1350701"/>
          </a:xfrm>
          <a:prstGeom prst="roundRect">
            <a:avLst/>
          </a:prstGeom>
          <a:solidFill>
            <a:srgbClr val="FEFAC9">
              <a:lumMod val="90000"/>
            </a:srgbClr>
          </a:solidFill>
          <a:ln w="19050" cap="flat" cmpd="sng" algn="ctr">
            <a:solidFill>
              <a:srgbClr val="A5B592">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直轄市、縣（市）主管機關</a:t>
            </a:r>
            <a:endParaRPr kumimoji="0" lang="en-US" altLang="zh-TW" sz="1600" b="1"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p:txBody>
      </p:sp>
      <p:cxnSp>
        <p:nvCxnSpPr>
          <p:cNvPr id="15" name="直線單箭頭接點 14">
            <a:extLst>
              <a:ext uri="{FF2B5EF4-FFF2-40B4-BE49-F238E27FC236}">
                <a16:creationId xmlns:a16="http://schemas.microsoft.com/office/drawing/2014/main" id="{D82F262E-2CCB-4137-9C36-79A133123E50}"/>
              </a:ext>
            </a:extLst>
          </p:cNvPr>
          <p:cNvCxnSpPr>
            <a:cxnSpLocks/>
          </p:cNvCxnSpPr>
          <p:nvPr/>
        </p:nvCxnSpPr>
        <p:spPr>
          <a:xfrm>
            <a:off x="6120264" y="5096812"/>
            <a:ext cx="828000" cy="5838"/>
          </a:xfrm>
          <a:prstGeom prst="straightConnector1">
            <a:avLst/>
          </a:prstGeom>
          <a:noFill/>
          <a:ln w="50800" cap="flat" cmpd="sng" algn="ctr">
            <a:solidFill>
              <a:srgbClr val="D092A7"/>
            </a:solidFill>
            <a:prstDash val="solid"/>
            <a:tailEnd type="triangle"/>
          </a:ln>
          <a:effectLst/>
        </p:spPr>
      </p:cxnSp>
      <p:sp>
        <p:nvSpPr>
          <p:cNvPr id="16" name="文字方塊 15"/>
          <p:cNvSpPr txBox="1"/>
          <p:nvPr/>
        </p:nvSpPr>
        <p:spPr>
          <a:xfrm>
            <a:off x="6156256" y="5045000"/>
            <a:ext cx="720000" cy="99263"/>
          </a:xfrm>
          <a:prstGeom prst="rect">
            <a:avLst/>
          </a:prstGeom>
          <a:noFill/>
        </p:spPr>
        <p:txBody>
          <a:bodyPr wrap="square" rtlCol="0" anchor="ctr" anchorCtr="1">
            <a:noAutofit/>
          </a:bodyPr>
          <a:lstStyle/>
          <a:p>
            <a:pPr algn="ctr" defTabSz="914400"/>
            <a:r>
              <a:rPr lang="zh-TW" altLang="en-US" sz="1600" b="1" dirty="0">
                <a:solidFill>
                  <a:srgbClr val="FF0000"/>
                </a:solidFill>
                <a:latin typeface="微軟正黑體" panose="020B0604030504040204" pitchFamily="34" charset="-120"/>
                <a:ea typeface="微軟正黑體" panose="020B0604030504040204" pitchFamily="34" charset="-120"/>
              </a:rPr>
              <a:t>申請</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gn="ctr" defTabSz="914400"/>
            <a:r>
              <a:rPr lang="zh-TW" altLang="en-US" sz="1600" b="1" dirty="0">
                <a:solidFill>
                  <a:srgbClr val="FF0000"/>
                </a:solidFill>
                <a:latin typeface="微軟正黑體" panose="020B0604030504040204" pitchFamily="34" charset="-120"/>
                <a:ea typeface="微軟正黑體" panose="020B0604030504040204" pitchFamily="34" charset="-120"/>
              </a:rPr>
              <a:t>登記</a:t>
            </a:r>
          </a:p>
        </p:txBody>
      </p:sp>
      <p:sp>
        <p:nvSpPr>
          <p:cNvPr id="17" name="圓角矩形 4"/>
          <p:cNvSpPr/>
          <p:nvPr/>
        </p:nvSpPr>
        <p:spPr>
          <a:xfrm>
            <a:off x="3059832" y="4414379"/>
            <a:ext cx="1440160" cy="594565"/>
          </a:xfrm>
          <a:prstGeom prst="rect">
            <a:avLst/>
          </a:prstGeom>
          <a:solidFill>
            <a:srgbClr val="444D26">
              <a:lumMod val="40000"/>
              <a:lumOff val="60000"/>
            </a:srgbClr>
          </a:solidFill>
          <a:ln>
            <a:noFill/>
          </a:ln>
          <a:effectLst/>
          <a:scene3d>
            <a:camera prst="orthographicFront"/>
            <a:lightRig rig="threePt" dir="t"/>
          </a:scene3d>
          <a:sp3d>
            <a:bevelT/>
          </a:sp3d>
        </p:spPr>
        <p:txBody>
          <a:bodyPr spcFirstLastPara="0" vert="horz" wrap="square" lIns="106680" tIns="106680" rIns="106680" bIns="106680" numCol="1" spcCol="1270" anchor="ctr" anchorCtr="0">
            <a:noAutofit/>
          </a:bodyPr>
          <a:lstStyle/>
          <a:p>
            <a:pPr marL="0" marR="0" lvl="0" indent="0" algn="ctr" defTabSz="12446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109.12.9</a:t>
            </a: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起</a:t>
            </a:r>
            <a:r>
              <a:rPr kumimoji="0" lang="en-US" altLang="zh-TW"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5</a:t>
            </a:r>
            <a:r>
              <a:rPr kumimoji="0" lang="zh-TW" altLang="en-US" sz="1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年內</a:t>
            </a:r>
          </a:p>
        </p:txBody>
      </p:sp>
      <p:cxnSp>
        <p:nvCxnSpPr>
          <p:cNvPr id="18" name="直線單箭頭接點 17">
            <a:extLst>
              <a:ext uri="{FF2B5EF4-FFF2-40B4-BE49-F238E27FC236}">
                <a16:creationId xmlns:a16="http://schemas.microsoft.com/office/drawing/2014/main" id="{D82F262E-2CCB-4137-9C36-79A133123E50}"/>
              </a:ext>
            </a:extLst>
          </p:cNvPr>
          <p:cNvCxnSpPr>
            <a:cxnSpLocks/>
            <a:stCxn id="17" idx="3"/>
          </p:cNvCxnSpPr>
          <p:nvPr/>
        </p:nvCxnSpPr>
        <p:spPr>
          <a:xfrm flipV="1">
            <a:off x="4499992" y="4711661"/>
            <a:ext cx="719992" cy="1"/>
          </a:xfrm>
          <a:prstGeom prst="straightConnector1">
            <a:avLst/>
          </a:prstGeom>
          <a:noFill/>
          <a:ln w="50800" cap="flat" cmpd="sng" algn="ctr">
            <a:solidFill>
              <a:srgbClr val="0000CC"/>
            </a:solidFill>
            <a:prstDash val="solid"/>
            <a:tailEnd type="triangle"/>
          </a:ln>
          <a:effectLst/>
        </p:spPr>
      </p:cxnSp>
      <p:cxnSp>
        <p:nvCxnSpPr>
          <p:cNvPr id="19" name="直線單箭頭接點 18">
            <a:extLst>
              <a:ext uri="{FF2B5EF4-FFF2-40B4-BE49-F238E27FC236}">
                <a16:creationId xmlns:a16="http://schemas.microsoft.com/office/drawing/2014/main" id="{D82F262E-2CCB-4137-9C36-79A133123E50}"/>
              </a:ext>
            </a:extLst>
          </p:cNvPr>
          <p:cNvCxnSpPr>
            <a:cxnSpLocks/>
          </p:cNvCxnSpPr>
          <p:nvPr/>
        </p:nvCxnSpPr>
        <p:spPr>
          <a:xfrm flipV="1">
            <a:off x="4427984" y="5449364"/>
            <a:ext cx="792000" cy="0"/>
          </a:xfrm>
          <a:prstGeom prst="straightConnector1">
            <a:avLst/>
          </a:prstGeom>
          <a:noFill/>
          <a:ln w="50800" cap="flat" cmpd="sng" algn="ctr">
            <a:solidFill>
              <a:srgbClr val="0000CC"/>
            </a:solidFill>
            <a:prstDash val="solid"/>
            <a:tailEnd type="triangle"/>
          </a:ln>
          <a:effectLst/>
        </p:spPr>
      </p:cxnSp>
    </p:spTree>
    <p:extLst>
      <p:ext uri="{BB962C8B-B14F-4D97-AF65-F5344CB8AC3E}">
        <p14:creationId xmlns:p14="http://schemas.microsoft.com/office/powerpoint/2010/main" val="1240308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二、相關子法</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23</a:t>
            </a:fld>
            <a:endParaRPr lang="zh-TW" altLang="en-US" dirty="0"/>
          </a:p>
        </p:txBody>
      </p:sp>
      <p:sp>
        <p:nvSpPr>
          <p:cNvPr id="6" name="矩形 5">
            <a:extLst>
              <a:ext uri="{FF2B5EF4-FFF2-40B4-BE49-F238E27FC236}">
                <a16:creationId xmlns:a16="http://schemas.microsoft.com/office/drawing/2014/main" id="{5E6CF1FB-1AA9-49A2-A9C9-7F811BADB565}"/>
              </a:ext>
            </a:extLst>
          </p:cNvPr>
          <p:cNvSpPr>
            <a:spLocks noChangeArrowheads="1"/>
          </p:cNvSpPr>
          <p:nvPr/>
        </p:nvSpPr>
        <p:spPr bwMode="auto">
          <a:xfrm>
            <a:off x="0" y="1103486"/>
            <a:ext cx="7039155" cy="432000"/>
          </a:xfrm>
          <a:prstGeom prst="rect">
            <a:avLst/>
          </a:prstGeom>
          <a:noFill/>
          <a:ln w="9525">
            <a:noFill/>
            <a:miter lim="800000"/>
            <a:headEnd/>
            <a:tailEnd/>
          </a:ln>
        </p:spPr>
        <p:txBody>
          <a:bodyPr anchor="ctr"/>
          <a:lstStyle/>
          <a:p>
            <a:pPr lvl="0" defTabSz="914400" eaLnBrk="0" fontAlgn="base" hangingPunct="0">
              <a:spcBef>
                <a:spcPct val="0"/>
              </a:spcBef>
              <a:spcAft>
                <a:spcPct val="0"/>
              </a:spcAf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三</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公用天然氣導管承裝業管理辦法</a:t>
            </a:r>
            <a:endPar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endParaRPr>
          </a:p>
        </p:txBody>
      </p:sp>
      <p:sp>
        <p:nvSpPr>
          <p:cNvPr id="5" name="內容版面配置區 4"/>
          <p:cNvSpPr txBox="1">
            <a:spLocks/>
          </p:cNvSpPr>
          <p:nvPr/>
        </p:nvSpPr>
        <p:spPr>
          <a:xfrm>
            <a:off x="457200" y="1359872"/>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400" kern="1200">
                <a:solidFill>
                  <a:schemeClr val="tx1"/>
                </a:solidFill>
                <a:latin typeface="Cambria" panose="02040503050406030204" pitchFamily="18" charset="0"/>
                <a:ea typeface="微軟正黑體" panose="020B0604030504040204" pitchFamily="34" charset="-120"/>
                <a:cs typeface="+mn-cs"/>
              </a:defRPr>
            </a:lvl1pPr>
            <a:lvl2pPr marL="548640" indent="-274320" algn="l" rtl="0" eaLnBrk="1" latinLnBrk="0" hangingPunct="1">
              <a:spcBef>
                <a:spcPts val="500"/>
              </a:spcBef>
              <a:buClr>
                <a:schemeClr val="accent2"/>
              </a:buClr>
              <a:buSzPct val="76000"/>
              <a:buFont typeface="Wingdings 3"/>
              <a:buChar char=""/>
              <a:defRPr kumimoji="0" sz="2000" kern="1200">
                <a:solidFill>
                  <a:schemeClr val="tx2"/>
                </a:solidFill>
                <a:latin typeface="Cambria" panose="02040503050406030204" pitchFamily="18" charset="0"/>
                <a:ea typeface="微軟正黑體" panose="020B0604030504040204" pitchFamily="34" charset="-120"/>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1600" kern="1200">
                <a:solidFill>
                  <a:schemeClr val="tx1"/>
                </a:solidFill>
                <a:latin typeface="Cambria" panose="02040503050406030204" pitchFamily="18" charset="0"/>
                <a:ea typeface="微軟正黑體" panose="020B0604030504040204" pitchFamily="34" charset="-120"/>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400" kern="1200">
                <a:solidFill>
                  <a:schemeClr val="tx1"/>
                </a:solidFill>
                <a:latin typeface="Cambria" panose="02040503050406030204" pitchFamily="18" charset="0"/>
                <a:ea typeface="微軟正黑體" panose="020B0604030504040204" pitchFamily="34" charset="-120"/>
                <a:cs typeface="+mn-cs"/>
              </a:defRPr>
            </a:lvl4pPr>
            <a:lvl5pPr marL="1143000" indent="0" algn="l" rtl="0" eaLnBrk="1" latinLnBrk="0" hangingPunct="1">
              <a:spcBef>
                <a:spcPts val="300"/>
              </a:spcBef>
              <a:buClr>
                <a:schemeClr val="accent2"/>
              </a:buClr>
              <a:buSzPct val="70000"/>
              <a:buFont typeface="Wingdings"/>
              <a:buNone/>
              <a:defRPr kumimoji="0" sz="1600" kern="1200">
                <a:solidFill>
                  <a:schemeClr val="tx1"/>
                </a:solidFill>
                <a:latin typeface="微軟正黑體" panose="020B0604030504040204" pitchFamily="34" charset="-120"/>
                <a:ea typeface="微軟正黑體" panose="020B0604030504040204" pitchFamily="34" charset="-12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r>
              <a:rPr kumimoji="0" lang="en-US" altLang="zh-TW"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07</a:t>
            </a:r>
            <a:r>
              <a:rPr kumimoji="0" lang="zh-TW" alt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主管機關應命公用天然氣導管承裝業限期改善</a:t>
            </a:r>
            <a:endParaRPr kumimoji="0" lang="en-US"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274320" marR="0" lvl="0" indent="-274320" algn="l" defTabSz="914400" rtl="0" eaLnBrk="1" fontAlgn="auto" latinLnBrk="0" hangingPunct="1">
              <a:lnSpc>
                <a:spcPct val="100000"/>
              </a:lnSpc>
              <a:spcBef>
                <a:spcPts val="600"/>
              </a:spcBef>
              <a:spcAft>
                <a:spcPts val="0"/>
              </a:spcAft>
              <a:buClr>
                <a:srgbClr val="A5B592"/>
              </a:buClr>
              <a:buSzPct val="76000"/>
              <a:buFont typeface="Wingdings 3"/>
              <a:buChar char=""/>
              <a:tabLst/>
              <a:defRPr/>
            </a:pPr>
            <a:endPar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p:txBody>
      </p:sp>
      <p:graphicFrame>
        <p:nvGraphicFramePr>
          <p:cNvPr id="7" name="資料庫圖表 6"/>
          <p:cNvGraphicFramePr/>
          <p:nvPr>
            <p:extLst>
              <p:ext uri="{D42A27DB-BD31-4B8C-83A1-F6EECF244321}">
                <p14:modId xmlns:p14="http://schemas.microsoft.com/office/powerpoint/2010/main" val="3918271979"/>
              </p:ext>
            </p:extLst>
          </p:nvPr>
        </p:nvGraphicFramePr>
        <p:xfrm>
          <a:off x="755576" y="2489552"/>
          <a:ext cx="7992888" cy="384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0308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1">
            <a:extLst>
              <a:ext uri="{FF2B5EF4-FFF2-40B4-BE49-F238E27FC236}">
                <a16:creationId xmlns:a16="http://schemas.microsoft.com/office/drawing/2014/main" id="{1B07CB0E-1CE5-4BBD-9BD6-B7DF15ECE4C7}"/>
              </a:ext>
            </a:extLst>
          </p:cNvPr>
          <p:cNvGrpSpPr>
            <a:grpSpLocks/>
          </p:cNvGrpSpPr>
          <p:nvPr/>
        </p:nvGrpSpPr>
        <p:grpSpPr bwMode="auto">
          <a:xfrm>
            <a:off x="0" y="-2"/>
            <a:ext cx="9156701" cy="857251"/>
            <a:chOff x="-1" y="196"/>
            <a:chExt cx="5768" cy="635"/>
          </a:xfrm>
        </p:grpSpPr>
        <p:sp>
          <p:nvSpPr>
            <p:cNvPr id="14" name="Rectangle 12">
              <a:extLst>
                <a:ext uri="{FF2B5EF4-FFF2-40B4-BE49-F238E27FC236}">
                  <a16:creationId xmlns:a16="http://schemas.microsoft.com/office/drawing/2014/main" id="{FC1C249D-F303-4A7F-B04F-2AD4FCC369BD}"/>
                </a:ext>
              </a:extLst>
            </p:cNvPr>
            <p:cNvSpPr>
              <a:spLocks noChangeArrowheads="1"/>
            </p:cNvSpPr>
            <p:nvPr userDrawn="1"/>
          </p:nvSpPr>
          <p:spPr bwMode="gray">
            <a:xfrm>
              <a:off x="1" y="196"/>
              <a:ext cx="5766" cy="635"/>
            </a:xfrm>
            <a:prstGeom prst="rect">
              <a:avLst/>
            </a:prstGeom>
            <a:gradFill rotWithShape="1">
              <a:gsLst>
                <a:gs pos="0">
                  <a:srgbClr val="0099CC"/>
                </a:gs>
                <a:gs pos="100000">
                  <a:srgbClr val="1D528D"/>
                </a:gs>
              </a:gsLst>
              <a:lin ang="0" scaled="1"/>
            </a:gradFill>
            <a:ln>
              <a:noFill/>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1D528D"/>
                </a:solidFill>
                <a:effectLst/>
                <a:uLnTx/>
                <a:uFillTx/>
                <a:latin typeface="Arial" pitchFamily="34" charset="0"/>
                <a:ea typeface="新細明體" pitchFamily="18" charset="-120"/>
                <a:cs typeface="+mn-cs"/>
              </a:endParaRPr>
            </a:p>
          </p:txBody>
        </p:sp>
        <p:sp>
          <p:nvSpPr>
            <p:cNvPr id="15" name="Freeform 13">
              <a:extLst>
                <a:ext uri="{FF2B5EF4-FFF2-40B4-BE49-F238E27FC236}">
                  <a16:creationId xmlns:a16="http://schemas.microsoft.com/office/drawing/2014/main" id="{84B83B69-4345-41D0-83BF-652F8AF277C9}"/>
                </a:ext>
              </a:extLst>
            </p:cNvPr>
            <p:cNvSpPr>
              <a:spLocks/>
            </p:cNvSpPr>
            <p:nvPr userDrawn="1"/>
          </p:nvSpPr>
          <p:spPr bwMode="gray">
            <a:xfrm flipH="1" flipV="1">
              <a:off x="2265" y="196"/>
              <a:ext cx="3497" cy="226"/>
            </a:xfrm>
            <a:custGeom>
              <a:avLst/>
              <a:gdLst>
                <a:gd name="T0" fmla="*/ 2147483646 w 1497"/>
                <a:gd name="T1" fmla="*/ 0 h 590"/>
                <a:gd name="T2" fmla="*/ 2147483646 w 1497"/>
                <a:gd name="T3" fmla="*/ 0 h 590"/>
                <a:gd name="T4" fmla="*/ 0 w 1497"/>
                <a:gd name="T5" fmla="*/ 0 h 590"/>
                <a:gd name="T6" fmla="*/ 0 w 1497"/>
                <a:gd name="T7" fmla="*/ 0 h 590"/>
                <a:gd name="T8" fmla="*/ 0 60000 65536"/>
                <a:gd name="T9" fmla="*/ 0 60000 65536"/>
                <a:gd name="T10" fmla="*/ 0 60000 65536"/>
                <a:gd name="T11" fmla="*/ 0 60000 65536"/>
                <a:gd name="T12" fmla="*/ 0 w 1497"/>
                <a:gd name="T13" fmla="*/ 0 h 590"/>
                <a:gd name="T14" fmla="*/ 1497 w 1497"/>
                <a:gd name="T15" fmla="*/ 590 h 590"/>
              </a:gdLst>
              <a:ahLst/>
              <a:cxnLst>
                <a:cxn ang="T8">
                  <a:pos x="T0" y="T1"/>
                </a:cxn>
                <a:cxn ang="T9">
                  <a:pos x="T2" y="T3"/>
                </a:cxn>
                <a:cxn ang="T10">
                  <a:pos x="T4" y="T5"/>
                </a:cxn>
                <a:cxn ang="T11">
                  <a:pos x="T6" y="T7"/>
                </a:cxn>
              </a:cxnLst>
              <a:rect l="T12" t="T13" r="T14" b="T15"/>
              <a:pathLst>
                <a:path w="1497" h="590">
                  <a:moveTo>
                    <a:pt x="45" y="590"/>
                  </a:moveTo>
                  <a:lnTo>
                    <a:pt x="1497" y="590"/>
                  </a:lnTo>
                  <a:lnTo>
                    <a:pt x="0" y="0"/>
                  </a:lnTo>
                  <a:lnTo>
                    <a:pt x="0" y="590"/>
                  </a:lnTo>
                </a:path>
              </a:pathLst>
            </a:custGeom>
            <a:gradFill rotWithShape="1">
              <a:gsLst>
                <a:gs pos="0">
                  <a:srgbClr val="1D528D"/>
                </a:gs>
                <a:gs pos="100000">
                  <a:srgbClr val="0D2641"/>
                </a:gs>
              </a:gsLst>
              <a:lin ang="18900000" scaled="1"/>
            </a:gradFill>
            <a:ln w="9525">
              <a:noFill/>
              <a:round/>
              <a:headEnd/>
              <a:tailEnd/>
            </a:ln>
          </p:spPr>
          <p:txBody>
            <a:bodyPr rot="108000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1D528D"/>
                </a:solidFill>
                <a:effectLst/>
                <a:uLnTx/>
                <a:uFillTx/>
                <a:latin typeface="Arial" pitchFamily="34" charset="0"/>
                <a:ea typeface="新細明體" panose="02020500000000000000" pitchFamily="18" charset="-120"/>
                <a:cs typeface="+mn-cs"/>
              </a:endParaRPr>
            </a:p>
          </p:txBody>
        </p:sp>
        <p:sp>
          <p:nvSpPr>
            <p:cNvPr id="16" name="Freeform 14">
              <a:extLst>
                <a:ext uri="{FF2B5EF4-FFF2-40B4-BE49-F238E27FC236}">
                  <a16:creationId xmlns:a16="http://schemas.microsoft.com/office/drawing/2014/main" id="{6581783D-9B08-430F-B232-9C08AF38695E}"/>
                </a:ext>
              </a:extLst>
            </p:cNvPr>
            <p:cNvSpPr>
              <a:spLocks/>
            </p:cNvSpPr>
            <p:nvPr userDrawn="1"/>
          </p:nvSpPr>
          <p:spPr bwMode="gray">
            <a:xfrm>
              <a:off x="-1" y="514"/>
              <a:ext cx="3702" cy="314"/>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rgbClr val="0099CC"/>
                </a:gs>
                <a:gs pos="100000">
                  <a:srgbClr val="0099CC">
                    <a:gamma/>
                    <a:shade val="46275"/>
                    <a:invGamma/>
                  </a:srgbClr>
                </a:gs>
              </a:gsLst>
              <a:lin ang="189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1D528D"/>
                </a:solidFill>
                <a:effectLst/>
                <a:uLnTx/>
                <a:uFillTx/>
                <a:latin typeface="Arial" pitchFamily="34" charset="0"/>
                <a:ea typeface="新細明體" panose="02020500000000000000" pitchFamily="18" charset="-120"/>
                <a:cs typeface="+mn-cs"/>
              </a:endParaRPr>
            </a:p>
          </p:txBody>
        </p:sp>
      </p:grpSp>
      <p:sp>
        <p:nvSpPr>
          <p:cNvPr id="10" name="Rectangle 2">
            <a:extLst>
              <a:ext uri="{FF2B5EF4-FFF2-40B4-BE49-F238E27FC236}">
                <a16:creationId xmlns:a16="http://schemas.microsoft.com/office/drawing/2014/main" id="{65D9AAF4-6700-4051-AEB0-BBAA9E264FA0}"/>
              </a:ext>
            </a:extLst>
          </p:cNvPr>
          <p:cNvSpPr txBox="1">
            <a:spLocks noChangeArrowheads="1"/>
          </p:cNvSpPr>
          <p:nvPr/>
        </p:nvSpPr>
        <p:spPr>
          <a:xfrm>
            <a:off x="0" y="0"/>
            <a:ext cx="9144000" cy="864000"/>
          </a:xfrm>
          <a:prstGeom prst="rect">
            <a:avLst/>
          </a:prstGeom>
        </p:spPr>
        <p:txBody>
          <a:bodyPr anchor="ctr" anchorCtr="1"/>
          <a:lstStyle>
            <a:defPPr>
              <a:defRPr lang="en-US"/>
            </a:defPPr>
            <a:lvl1pPr algn="ctr" defTabSz="914400" eaLnBrk="0" fontAlgn="base" hangingPunct="0">
              <a:spcBef>
                <a:spcPct val="0"/>
              </a:spcBef>
              <a:spcAft>
                <a:spcPct val="0"/>
              </a:spcAft>
              <a:defRPr sz="4000" b="1" kern="0">
                <a:solidFill>
                  <a:srgbClr val="FFFFFF"/>
                </a:solidFill>
                <a:latin typeface="微軟正黑體" panose="020B0604030504040204" pitchFamily="34" charset="-120"/>
                <a:ea typeface="微軟正黑體" panose="020B0604030504040204" pitchFamily="34" charset="-120"/>
                <a:cs typeface="+mj-cs"/>
              </a:defRPr>
            </a:lvl1pPr>
            <a:lvl2pPr eaLnBrk="0" fontAlgn="base" hangingPunct="0">
              <a:spcBef>
                <a:spcPct val="0"/>
              </a:spcBef>
              <a:spcAft>
                <a:spcPct val="0"/>
              </a:spcAft>
              <a:defRPr sz="4000">
                <a:solidFill>
                  <a:schemeClr val="bg1"/>
                </a:solidFill>
                <a:latin typeface="Arial" pitchFamily="34" charset="0"/>
              </a:defRPr>
            </a:lvl2pPr>
            <a:lvl3pPr eaLnBrk="0" fontAlgn="base" hangingPunct="0">
              <a:spcBef>
                <a:spcPct val="0"/>
              </a:spcBef>
              <a:spcAft>
                <a:spcPct val="0"/>
              </a:spcAft>
              <a:defRPr sz="4000">
                <a:solidFill>
                  <a:schemeClr val="bg1"/>
                </a:solidFill>
                <a:latin typeface="Arial" pitchFamily="34" charset="0"/>
              </a:defRPr>
            </a:lvl3pPr>
            <a:lvl4pPr eaLnBrk="0" fontAlgn="base" hangingPunct="0">
              <a:spcBef>
                <a:spcPct val="0"/>
              </a:spcBef>
              <a:spcAft>
                <a:spcPct val="0"/>
              </a:spcAft>
              <a:defRPr sz="4000">
                <a:solidFill>
                  <a:schemeClr val="bg1"/>
                </a:solidFill>
                <a:latin typeface="Arial" pitchFamily="34" charset="0"/>
              </a:defRPr>
            </a:lvl4pPr>
            <a:lvl5pPr eaLnBrk="0" fontAlgn="base" hangingPunct="0">
              <a:spcBef>
                <a:spcPct val="0"/>
              </a:spcBef>
              <a:spcAft>
                <a:spcPct val="0"/>
              </a:spcAft>
              <a:defRPr sz="4000">
                <a:solidFill>
                  <a:schemeClr val="bg1"/>
                </a:solidFill>
                <a:latin typeface="Arial" pitchFamily="34" charset="0"/>
              </a:defRPr>
            </a:lvl5pPr>
            <a:lvl6pPr marL="457200" fontAlgn="base">
              <a:spcBef>
                <a:spcPct val="0"/>
              </a:spcBef>
              <a:spcAft>
                <a:spcPct val="0"/>
              </a:spcAft>
              <a:defRPr sz="4000">
                <a:solidFill>
                  <a:schemeClr val="bg1"/>
                </a:solidFill>
                <a:latin typeface="Arial" pitchFamily="34" charset="0"/>
              </a:defRPr>
            </a:lvl6pPr>
            <a:lvl7pPr marL="914400" fontAlgn="base">
              <a:spcBef>
                <a:spcPct val="0"/>
              </a:spcBef>
              <a:spcAft>
                <a:spcPct val="0"/>
              </a:spcAft>
              <a:defRPr sz="4000">
                <a:solidFill>
                  <a:schemeClr val="bg1"/>
                </a:solidFill>
                <a:latin typeface="Arial" pitchFamily="34" charset="0"/>
              </a:defRPr>
            </a:lvl7pPr>
            <a:lvl8pPr marL="1371600" fontAlgn="base">
              <a:spcBef>
                <a:spcPct val="0"/>
              </a:spcBef>
              <a:spcAft>
                <a:spcPct val="0"/>
              </a:spcAft>
              <a:defRPr sz="4000">
                <a:solidFill>
                  <a:schemeClr val="bg1"/>
                </a:solidFill>
                <a:latin typeface="Arial" pitchFamily="34" charset="0"/>
              </a:defRPr>
            </a:lvl8pPr>
            <a:lvl9pPr marL="1828800" fontAlgn="base">
              <a:spcBef>
                <a:spcPct val="0"/>
              </a:spcBef>
              <a:spcAft>
                <a:spcPct val="0"/>
              </a:spcAft>
              <a:defRPr sz="4000">
                <a:solidFill>
                  <a:schemeClr val="bg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zh-TW" altLang="en-US" sz="4800" dirty="0"/>
              <a:t>參</a:t>
            </a:r>
            <a:r>
              <a:rPr kumimoji="0" lang="zh-TW" altLang="en-US" sz="48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j-cs"/>
              </a:rPr>
              <a:t>、其他注意事項</a:t>
            </a:r>
          </a:p>
        </p:txBody>
      </p:sp>
      <p:sp>
        <p:nvSpPr>
          <p:cNvPr id="32" name="TextBox 5">
            <a:extLst>
              <a:ext uri="{FF2B5EF4-FFF2-40B4-BE49-F238E27FC236}">
                <a16:creationId xmlns:a16="http://schemas.microsoft.com/office/drawing/2014/main" id="{0D596CFC-B742-4AC0-A863-40645AB06690}"/>
              </a:ext>
            </a:extLst>
          </p:cNvPr>
          <p:cNvSpPr txBox="1"/>
          <p:nvPr/>
        </p:nvSpPr>
        <p:spPr>
          <a:xfrm>
            <a:off x="4507067" y="988201"/>
            <a:ext cx="1531549" cy="1107996"/>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5B9BD5">
                    <a:lumMod val="50000"/>
                  </a:srgbClr>
                </a:solidFill>
                <a:effectLst/>
                <a:uLnTx/>
                <a:uFillTx/>
                <a:latin typeface="微軟正黑體" panose="020B0604030504040204" pitchFamily="34" charset="-120"/>
                <a:ea typeface="微軟正黑體" panose="020B0604030504040204" pitchFamily="34" charset="-120"/>
                <a:cs typeface="+mn-cs"/>
              </a:rPr>
              <a:t>一</a:t>
            </a:r>
            <a:endParaRPr kumimoji="0" lang="ko-KR" altLang="en-US" sz="6600" b="1" i="0" u="none" strike="noStrike" kern="1200" cap="none" spc="0" normalizeH="0" baseline="0" noProof="0" dirty="0">
              <a:ln>
                <a:noFill/>
              </a:ln>
              <a:solidFill>
                <a:srgbClr val="5B9BD5">
                  <a:lumMod val="50000"/>
                </a:srgbClr>
              </a:solidFill>
              <a:effectLst/>
              <a:uLnTx/>
              <a:uFillTx/>
              <a:latin typeface="微軟正黑體" panose="020B0604030504040204" pitchFamily="34" charset="-120"/>
              <a:ea typeface="맑은 고딕" panose="020B0503020000020004" pitchFamily="34" charset="-127"/>
              <a:cs typeface="+mn-cs"/>
            </a:endParaRPr>
          </a:p>
        </p:txBody>
      </p:sp>
      <p:sp>
        <p:nvSpPr>
          <p:cNvPr id="33" name="TextBox 9">
            <a:extLst>
              <a:ext uri="{FF2B5EF4-FFF2-40B4-BE49-F238E27FC236}">
                <a16:creationId xmlns:a16="http://schemas.microsoft.com/office/drawing/2014/main" id="{7C368621-A206-49E0-9334-20CEBF0ED2E2}"/>
              </a:ext>
            </a:extLst>
          </p:cNvPr>
          <p:cNvSpPr txBox="1"/>
          <p:nvPr/>
        </p:nvSpPr>
        <p:spPr>
          <a:xfrm>
            <a:off x="4507067" y="2042352"/>
            <a:ext cx="1531549" cy="1107996"/>
          </a:xfrm>
          <a:prstGeom prst="rect">
            <a:avLst/>
          </a:prstGeom>
          <a:noFill/>
        </p:spPr>
        <p:txBody>
          <a:bodyPr wrap="square" rtlCol="0" anchor="ctr">
            <a:spAutoFit/>
          </a:bodyPr>
          <a:lstStyle>
            <a:defPPr>
              <a:defRPr lang="en-US"/>
            </a:defPPr>
            <a:lvl1pPr algn="ctr">
              <a:defRPr sz="6600" b="1">
                <a:solidFill>
                  <a:schemeClr val="accent5">
                    <a:lumMod val="50000"/>
                  </a:schemeClr>
                </a:solidFill>
                <a:effectLst/>
                <a:latin typeface="微軟正黑體" panose="020B0604030504040204" pitchFamily="34" charset="-120"/>
                <a:ea typeface="微軟正黑體" panose="020B0604030504040204" pitchFamily="34" charset="-12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5B9BD5">
                    <a:lumMod val="50000"/>
                  </a:srgbClr>
                </a:solidFill>
                <a:effectLst/>
                <a:uLnTx/>
                <a:uFillTx/>
                <a:latin typeface="微軟正黑體" panose="020B0604030504040204" pitchFamily="34" charset="-120"/>
                <a:ea typeface="微軟正黑體" panose="020B0604030504040204" pitchFamily="34" charset="-120"/>
                <a:cs typeface="+mn-cs"/>
              </a:rPr>
              <a:t>二</a:t>
            </a:r>
            <a:endParaRPr kumimoji="0" lang="ko-KR" altLang="en-US" sz="6600" b="1" i="0" u="none" strike="noStrike" kern="1200" cap="none" spc="0" normalizeH="0" baseline="0" noProof="0" dirty="0">
              <a:ln>
                <a:noFill/>
              </a:ln>
              <a:solidFill>
                <a:srgbClr val="5B9BD5">
                  <a:lumMod val="50000"/>
                </a:srgbClr>
              </a:solidFill>
              <a:effectLst/>
              <a:uLnTx/>
              <a:uFillTx/>
              <a:latin typeface="微軟正黑體" panose="020B0604030504040204" pitchFamily="34" charset="-120"/>
              <a:cs typeface="+mn-cs"/>
            </a:endParaRPr>
          </a:p>
        </p:txBody>
      </p:sp>
      <p:sp>
        <p:nvSpPr>
          <p:cNvPr id="36" name="文字方塊 35">
            <a:extLst>
              <a:ext uri="{FF2B5EF4-FFF2-40B4-BE49-F238E27FC236}">
                <a16:creationId xmlns:a16="http://schemas.microsoft.com/office/drawing/2014/main" id="{157F5CD4-F0FD-4421-A5BB-30895718FE20}"/>
              </a:ext>
            </a:extLst>
          </p:cNvPr>
          <p:cNvSpPr txBox="1"/>
          <p:nvPr/>
        </p:nvSpPr>
        <p:spPr>
          <a:xfrm>
            <a:off x="5929462" y="1176057"/>
            <a:ext cx="2973615" cy="646331"/>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rPr>
              <a:t>業務範疇</a:t>
            </a:r>
          </a:p>
        </p:txBody>
      </p:sp>
      <p:sp>
        <p:nvSpPr>
          <p:cNvPr id="37" name="文字方塊 36">
            <a:extLst>
              <a:ext uri="{FF2B5EF4-FFF2-40B4-BE49-F238E27FC236}">
                <a16:creationId xmlns:a16="http://schemas.microsoft.com/office/drawing/2014/main" id="{0988FB08-2C31-406C-9644-7AB2ABA565F8}"/>
              </a:ext>
            </a:extLst>
          </p:cNvPr>
          <p:cNvSpPr txBox="1"/>
          <p:nvPr/>
        </p:nvSpPr>
        <p:spPr>
          <a:xfrm>
            <a:off x="5929462" y="2233520"/>
            <a:ext cx="2960914" cy="646331"/>
          </a:xfrm>
          <a:prstGeom prst="rect">
            <a:avLst/>
          </a:prstGeom>
          <a:noFill/>
        </p:spPr>
        <p:txBody>
          <a:bodyPr wrap="square">
            <a:spAutoFit/>
          </a:bodyPr>
          <a:lstStyle>
            <a:defPPr>
              <a:defRPr lang="en-US"/>
            </a:defPPr>
            <a:lvl1pPr fontAlgn="auto">
              <a:spcBef>
                <a:spcPct val="0"/>
              </a:spcBef>
              <a:spcAft>
                <a:spcPts val="0"/>
              </a:spcAft>
              <a:buClrTx/>
              <a:defRPr kumimoji="0" sz="3600" b="1">
                <a:solidFill>
                  <a:prstClr val="black"/>
                </a:solidFill>
                <a:latin typeface="微軟正黑體" pitchFamily="34" charset="-120"/>
                <a:ea typeface="微軟正黑體" pitchFamily="34" charset="-12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rPr>
              <a:t>作業程序</a:t>
            </a:r>
          </a:p>
        </p:txBody>
      </p:sp>
      <p:sp>
        <p:nvSpPr>
          <p:cNvPr id="17" name="投影片編號版面配置區 3">
            <a:extLst>
              <a:ext uri="{FF2B5EF4-FFF2-40B4-BE49-F238E27FC236}">
                <a16:creationId xmlns:a16="http://schemas.microsoft.com/office/drawing/2014/main" id="{F3B603F3-3F80-40A8-BBDD-8E4801040533}"/>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0" name="圖片 19">
            <a:extLst>
              <a:ext uri="{FF2B5EF4-FFF2-40B4-BE49-F238E27FC236}">
                <a16:creationId xmlns:a16="http://schemas.microsoft.com/office/drawing/2014/main" id="{835EDF0C-8374-49BC-9A6A-C210FE8E9B3C}"/>
              </a:ext>
            </a:extLst>
          </p:cNvPr>
          <p:cNvPicPr>
            <a:picLocks noChangeAspect="1"/>
          </p:cNvPicPr>
          <p:nvPr/>
        </p:nvPicPr>
        <p:blipFill rotWithShape="1">
          <a:blip r:embed="rId2"/>
          <a:srcRect l="10198"/>
          <a:stretch/>
        </p:blipFill>
        <p:spPr>
          <a:xfrm>
            <a:off x="1" y="853382"/>
            <a:ext cx="4507066" cy="6004618"/>
          </a:xfrm>
          <a:prstGeom prst="rect">
            <a:avLst/>
          </a:prstGeom>
        </p:spPr>
      </p:pic>
      <p:sp>
        <p:nvSpPr>
          <p:cNvPr id="21" name="Frame 31">
            <a:extLst>
              <a:ext uri="{FF2B5EF4-FFF2-40B4-BE49-F238E27FC236}">
                <a16:creationId xmlns:a16="http://schemas.microsoft.com/office/drawing/2014/main" id="{7A262236-5AA2-4D02-A966-AEE55A6413FE}"/>
              </a:ext>
            </a:extLst>
          </p:cNvPr>
          <p:cNvSpPr/>
          <p:nvPr/>
        </p:nvSpPr>
        <p:spPr>
          <a:xfrm>
            <a:off x="161085" y="1148529"/>
            <a:ext cx="4188069" cy="5324510"/>
          </a:xfrm>
          <a:prstGeom prst="frame">
            <a:avLst>
              <a:gd name="adj1" fmla="val 7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5">
            <a:extLst>
              <a:ext uri="{FF2B5EF4-FFF2-40B4-BE49-F238E27FC236}">
                <a16:creationId xmlns:a16="http://schemas.microsoft.com/office/drawing/2014/main" id="{136050D2-51E3-4AD0-ACCC-C58457EDEDF8}"/>
              </a:ext>
            </a:extLst>
          </p:cNvPr>
          <p:cNvSpPr txBox="1"/>
          <p:nvPr/>
        </p:nvSpPr>
        <p:spPr>
          <a:xfrm>
            <a:off x="4528210" y="3349398"/>
            <a:ext cx="1531549" cy="1107996"/>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5B9BD5">
                    <a:lumMod val="50000"/>
                  </a:srgbClr>
                </a:solidFill>
                <a:effectLst/>
                <a:uLnTx/>
                <a:uFillTx/>
                <a:latin typeface="微軟正黑體" panose="020B0604030504040204" pitchFamily="34" charset="-120"/>
                <a:ea typeface="微軟正黑體" panose="020B0604030504040204" pitchFamily="34" charset="-120"/>
                <a:cs typeface="+mn-cs"/>
              </a:rPr>
              <a:t>三</a:t>
            </a:r>
            <a:endParaRPr kumimoji="0" lang="ko-KR" altLang="en-US" sz="6600" b="1" i="0" u="none" strike="noStrike" kern="1200" cap="none" spc="0" normalizeH="0" baseline="0" noProof="0" dirty="0">
              <a:ln>
                <a:noFill/>
              </a:ln>
              <a:solidFill>
                <a:srgbClr val="5B9BD5">
                  <a:lumMod val="50000"/>
                </a:srgbClr>
              </a:solidFill>
              <a:effectLst/>
              <a:uLnTx/>
              <a:uFillTx/>
              <a:latin typeface="微軟正黑體" panose="020B0604030504040204" pitchFamily="34" charset="-120"/>
              <a:ea typeface="맑은 고딕" panose="020B0503020000020004" pitchFamily="34" charset="-127"/>
              <a:cs typeface="+mn-cs"/>
            </a:endParaRPr>
          </a:p>
        </p:txBody>
      </p:sp>
      <p:sp>
        <p:nvSpPr>
          <p:cNvPr id="19" name="TextBox 9">
            <a:extLst>
              <a:ext uri="{FF2B5EF4-FFF2-40B4-BE49-F238E27FC236}">
                <a16:creationId xmlns:a16="http://schemas.microsoft.com/office/drawing/2014/main" id="{2A3953D1-4351-4E0E-93A2-32540A92D34F}"/>
              </a:ext>
            </a:extLst>
          </p:cNvPr>
          <p:cNvSpPr txBox="1"/>
          <p:nvPr/>
        </p:nvSpPr>
        <p:spPr>
          <a:xfrm>
            <a:off x="4579938" y="4570671"/>
            <a:ext cx="1531549" cy="1107996"/>
          </a:xfrm>
          <a:prstGeom prst="rect">
            <a:avLst/>
          </a:prstGeom>
          <a:noFill/>
        </p:spPr>
        <p:txBody>
          <a:bodyPr wrap="square" rtlCol="0" anchor="ctr">
            <a:spAutoFit/>
          </a:bodyPr>
          <a:lstStyle>
            <a:defPPr>
              <a:defRPr lang="en-US"/>
            </a:defPPr>
            <a:lvl1pPr algn="ctr">
              <a:defRPr sz="6600" b="1">
                <a:solidFill>
                  <a:schemeClr val="accent5">
                    <a:lumMod val="50000"/>
                  </a:schemeClr>
                </a:solidFill>
                <a:effectLst/>
                <a:latin typeface="微軟正黑體" panose="020B0604030504040204" pitchFamily="34" charset="-120"/>
                <a:ea typeface="微軟正黑體" panose="020B0604030504040204" pitchFamily="34" charset="-12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5B9BD5">
                    <a:lumMod val="50000"/>
                  </a:srgbClr>
                </a:solidFill>
                <a:effectLst/>
                <a:uLnTx/>
                <a:uFillTx/>
                <a:latin typeface="微軟正黑體" panose="020B0604030504040204" pitchFamily="34" charset="-120"/>
                <a:ea typeface="微軟正黑體" panose="020B0604030504040204" pitchFamily="34" charset="-120"/>
                <a:cs typeface="+mn-cs"/>
              </a:rPr>
              <a:t>四</a:t>
            </a:r>
            <a:endParaRPr kumimoji="0" lang="ko-KR" altLang="en-US" sz="6600" b="1" i="0" u="none" strike="noStrike" kern="1200" cap="none" spc="0" normalizeH="0" baseline="0" noProof="0" dirty="0">
              <a:ln>
                <a:noFill/>
              </a:ln>
              <a:solidFill>
                <a:srgbClr val="5B9BD5">
                  <a:lumMod val="50000"/>
                </a:srgbClr>
              </a:solidFill>
              <a:effectLst/>
              <a:uLnTx/>
              <a:uFillTx/>
              <a:latin typeface="微軟正黑體" panose="020B0604030504040204" pitchFamily="34" charset="-120"/>
              <a:cs typeface="+mn-cs"/>
            </a:endParaRPr>
          </a:p>
        </p:txBody>
      </p:sp>
      <p:sp>
        <p:nvSpPr>
          <p:cNvPr id="22" name="文字方塊 21">
            <a:extLst>
              <a:ext uri="{FF2B5EF4-FFF2-40B4-BE49-F238E27FC236}">
                <a16:creationId xmlns:a16="http://schemas.microsoft.com/office/drawing/2014/main" id="{0409221D-666C-4160-91D9-1570387B161D}"/>
              </a:ext>
            </a:extLst>
          </p:cNvPr>
          <p:cNvSpPr txBox="1"/>
          <p:nvPr/>
        </p:nvSpPr>
        <p:spPr>
          <a:xfrm>
            <a:off x="5953329" y="3547126"/>
            <a:ext cx="2973615" cy="646331"/>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rPr>
              <a:t>收費相關</a:t>
            </a:r>
          </a:p>
        </p:txBody>
      </p:sp>
      <p:sp>
        <p:nvSpPr>
          <p:cNvPr id="25" name="文字方塊 24">
            <a:extLst>
              <a:ext uri="{FF2B5EF4-FFF2-40B4-BE49-F238E27FC236}">
                <a16:creationId xmlns:a16="http://schemas.microsoft.com/office/drawing/2014/main" id="{9B7281C9-3A59-4FFB-99BF-A70E210FA0D9}"/>
              </a:ext>
            </a:extLst>
          </p:cNvPr>
          <p:cNvSpPr txBox="1"/>
          <p:nvPr/>
        </p:nvSpPr>
        <p:spPr>
          <a:xfrm>
            <a:off x="6059759" y="4801503"/>
            <a:ext cx="2960914" cy="646331"/>
          </a:xfrm>
          <a:prstGeom prst="rect">
            <a:avLst/>
          </a:prstGeom>
          <a:noFill/>
        </p:spPr>
        <p:txBody>
          <a:bodyPr wrap="square">
            <a:spAutoFit/>
          </a:bodyPr>
          <a:lstStyle>
            <a:defPPr>
              <a:defRPr lang="en-US"/>
            </a:defPPr>
            <a:lvl1pPr fontAlgn="auto">
              <a:spcBef>
                <a:spcPct val="0"/>
              </a:spcBef>
              <a:spcAft>
                <a:spcPts val="0"/>
              </a:spcAft>
              <a:buClrTx/>
              <a:defRPr kumimoji="0" sz="3600" b="1">
                <a:solidFill>
                  <a:prstClr val="black"/>
                </a:solidFill>
                <a:latin typeface="微軟正黑體" pitchFamily="34" charset="-120"/>
                <a:ea typeface="微軟正黑體" pitchFamily="34" charset="-12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微軟正黑體" pitchFamily="34" charset="-120"/>
                <a:ea typeface="微軟正黑體" pitchFamily="34" charset="-120"/>
                <a:cs typeface="+mn-cs"/>
              </a:rPr>
              <a:t>其他</a:t>
            </a:r>
          </a:p>
        </p:txBody>
      </p:sp>
    </p:spTree>
    <p:extLst>
      <p:ext uri="{BB962C8B-B14F-4D97-AF65-F5344CB8AC3E}">
        <p14:creationId xmlns:p14="http://schemas.microsoft.com/office/powerpoint/2010/main" val="3195932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一、業務範疇</a:t>
            </a:r>
          </a:p>
        </p:txBody>
      </p:sp>
      <p:sp>
        <p:nvSpPr>
          <p:cNvPr id="38" name="投影片編號版面配置區 3">
            <a:extLst>
              <a:ext uri="{FF2B5EF4-FFF2-40B4-BE49-F238E27FC236}">
                <a16:creationId xmlns:a16="http://schemas.microsoft.com/office/drawing/2014/main" id="{F3B603F3-3F80-40A8-BBDD-8E4801040533}"/>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7" name="群組 6">
            <a:extLst>
              <a:ext uri="{FF2B5EF4-FFF2-40B4-BE49-F238E27FC236}">
                <a16:creationId xmlns:a16="http://schemas.microsoft.com/office/drawing/2014/main" id="{067C673F-AD84-4D4A-8FC5-1E07AD961D2F}"/>
              </a:ext>
            </a:extLst>
          </p:cNvPr>
          <p:cNvGrpSpPr/>
          <p:nvPr/>
        </p:nvGrpSpPr>
        <p:grpSpPr>
          <a:xfrm>
            <a:off x="1013254" y="1008596"/>
            <a:ext cx="7587282" cy="3161487"/>
            <a:chOff x="1187624" y="1122909"/>
            <a:chExt cx="7128792" cy="4613919"/>
          </a:xfrm>
        </p:grpSpPr>
        <p:grpSp>
          <p:nvGrpSpPr>
            <p:cNvPr id="8" name="群組 7">
              <a:extLst>
                <a:ext uri="{FF2B5EF4-FFF2-40B4-BE49-F238E27FC236}">
                  <a16:creationId xmlns:a16="http://schemas.microsoft.com/office/drawing/2014/main" id="{13D87B74-E1F8-46A0-BABD-7A1D9AF8F2E1}"/>
                </a:ext>
              </a:extLst>
            </p:cNvPr>
            <p:cNvGrpSpPr/>
            <p:nvPr/>
          </p:nvGrpSpPr>
          <p:grpSpPr>
            <a:xfrm>
              <a:off x="1187624" y="1197584"/>
              <a:ext cx="7128792" cy="4539244"/>
              <a:chOff x="1187624" y="1341600"/>
              <a:chExt cx="7128792" cy="4539244"/>
            </a:xfrm>
          </p:grpSpPr>
          <p:sp>
            <p:nvSpPr>
              <p:cNvPr id="27" name="矩形 26">
                <a:extLst>
                  <a:ext uri="{FF2B5EF4-FFF2-40B4-BE49-F238E27FC236}">
                    <a16:creationId xmlns:a16="http://schemas.microsoft.com/office/drawing/2014/main" id="{394F3FB2-69D7-4BCC-A158-12AA55FD30F1}"/>
                  </a:ext>
                </a:extLst>
              </p:cNvPr>
              <p:cNvSpPr/>
              <p:nvPr/>
            </p:nvSpPr>
            <p:spPr bwMode="auto">
              <a:xfrm>
                <a:off x="1187624" y="1341600"/>
                <a:ext cx="7128792" cy="2303613"/>
              </a:xfrm>
              <a:prstGeom prst="rect">
                <a:avLst/>
              </a:prstGeom>
              <a:gradFill flip="none" rotWithShape="1">
                <a:gsLst>
                  <a:gs pos="0">
                    <a:srgbClr val="ACE0F7"/>
                  </a:gs>
                  <a:gs pos="100000">
                    <a:srgbClr val="E0F3FB"/>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28" name="矩形 27">
                <a:extLst>
                  <a:ext uri="{FF2B5EF4-FFF2-40B4-BE49-F238E27FC236}">
                    <a16:creationId xmlns:a16="http://schemas.microsoft.com/office/drawing/2014/main" id="{A969A3FB-3CE2-47B2-A3E6-643124196D72}"/>
                  </a:ext>
                </a:extLst>
              </p:cNvPr>
              <p:cNvSpPr/>
              <p:nvPr/>
            </p:nvSpPr>
            <p:spPr bwMode="auto">
              <a:xfrm>
                <a:off x="1187624" y="3356354"/>
                <a:ext cx="7128792" cy="2524490"/>
              </a:xfrm>
              <a:prstGeom prst="rect">
                <a:avLst/>
              </a:prstGeom>
              <a:gradFill flip="none" rotWithShape="1">
                <a:gsLst>
                  <a:gs pos="0">
                    <a:srgbClr val="DBCAA6"/>
                  </a:gs>
                  <a:gs pos="100000">
                    <a:srgbClr val="B4A182"/>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29" name="矩形 28">
                <a:extLst>
                  <a:ext uri="{FF2B5EF4-FFF2-40B4-BE49-F238E27FC236}">
                    <a16:creationId xmlns:a16="http://schemas.microsoft.com/office/drawing/2014/main" id="{66A69501-A9FD-45CF-AFF1-84B85BD53FA5}"/>
                  </a:ext>
                </a:extLst>
              </p:cNvPr>
              <p:cNvSpPr/>
              <p:nvPr/>
            </p:nvSpPr>
            <p:spPr bwMode="auto">
              <a:xfrm>
                <a:off x="3600457" y="1923130"/>
                <a:ext cx="251463" cy="2448272"/>
              </a:xfrm>
              <a:prstGeom prst="rect">
                <a:avLst/>
              </a:prstGeom>
              <a:pattFill prst="horzBrick">
                <a:fgClr>
                  <a:srgbClr val="C00000"/>
                </a:fgClr>
                <a:bgClr>
                  <a:schemeClr val="bg1"/>
                </a:bgClr>
              </a:patt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0" name="圓柱形 23">
                <a:extLst>
                  <a:ext uri="{FF2B5EF4-FFF2-40B4-BE49-F238E27FC236}">
                    <a16:creationId xmlns:a16="http://schemas.microsoft.com/office/drawing/2014/main" id="{4EC63F3D-D942-4D78-AF8F-A77D6B88B517}"/>
                  </a:ext>
                </a:extLst>
              </p:cNvPr>
              <p:cNvSpPr/>
              <p:nvPr/>
            </p:nvSpPr>
            <p:spPr bwMode="auto">
              <a:xfrm rot="10800000">
                <a:off x="2241917" y="3617138"/>
                <a:ext cx="859198" cy="1845170"/>
              </a:xfrm>
              <a:prstGeom prst="can">
                <a:avLst>
                  <a:gd name="adj" fmla="val 108994"/>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1" name="圓柱形 24">
                <a:extLst>
                  <a:ext uri="{FF2B5EF4-FFF2-40B4-BE49-F238E27FC236}">
                    <a16:creationId xmlns:a16="http://schemas.microsoft.com/office/drawing/2014/main" id="{F343C711-F9F5-494A-B4DE-D86121EE9905}"/>
                  </a:ext>
                </a:extLst>
              </p:cNvPr>
              <p:cNvSpPr/>
              <p:nvPr/>
            </p:nvSpPr>
            <p:spPr bwMode="auto">
              <a:xfrm rot="5400000">
                <a:off x="3752136" y="4088134"/>
                <a:ext cx="182848" cy="1456872"/>
              </a:xfrm>
              <a:prstGeom prst="can">
                <a:avLst/>
              </a:prstGeom>
              <a:solidFill>
                <a:schemeClr val="accent1"/>
              </a:solidFill>
              <a:ln w="9525"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2" name="矩形 31">
                <a:extLst>
                  <a:ext uri="{FF2B5EF4-FFF2-40B4-BE49-F238E27FC236}">
                    <a16:creationId xmlns:a16="http://schemas.microsoft.com/office/drawing/2014/main" id="{ABD9BAF9-4331-4677-8516-06D28C1A5189}"/>
                  </a:ext>
                </a:extLst>
              </p:cNvPr>
              <p:cNvSpPr/>
              <p:nvPr/>
            </p:nvSpPr>
            <p:spPr bwMode="auto">
              <a:xfrm>
                <a:off x="3857622" y="3408687"/>
                <a:ext cx="2287291" cy="188848"/>
              </a:xfrm>
              <a:prstGeom prst="rect">
                <a:avLst/>
              </a:prstGeom>
              <a:pattFill prst="pct90">
                <a:fgClr>
                  <a:srgbClr val="92D05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dirty="0">
                  <a:ln>
                    <a:noFill/>
                  </a:ln>
                  <a:solidFill>
                    <a:schemeClr val="tx1"/>
                  </a:solidFill>
                  <a:effectLst/>
                  <a:latin typeface="Arial" charset="0"/>
                  <a:ea typeface="新細明體" pitchFamily="18" charset="-120"/>
                </a:endParaRPr>
              </a:p>
            </p:txBody>
          </p:sp>
          <p:sp>
            <p:nvSpPr>
              <p:cNvPr id="33" name="圓柱形 25">
                <a:extLst>
                  <a:ext uri="{FF2B5EF4-FFF2-40B4-BE49-F238E27FC236}">
                    <a16:creationId xmlns:a16="http://schemas.microsoft.com/office/drawing/2014/main" id="{AF8D4662-4945-4E6B-9B08-F4778AEC86C8}"/>
                  </a:ext>
                </a:extLst>
              </p:cNvPr>
              <p:cNvSpPr/>
              <p:nvPr/>
            </p:nvSpPr>
            <p:spPr bwMode="auto">
              <a:xfrm flipH="1">
                <a:off x="4484992" y="2852936"/>
                <a:ext cx="159015" cy="2036845"/>
              </a:xfrm>
              <a:prstGeom prst="can">
                <a:avLst/>
              </a:prstGeom>
              <a:solidFill>
                <a:schemeClr val="accent1"/>
              </a:solidFill>
              <a:ln w="9525"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4" name="圓柱形 26">
                <a:extLst>
                  <a:ext uri="{FF2B5EF4-FFF2-40B4-BE49-F238E27FC236}">
                    <a16:creationId xmlns:a16="http://schemas.microsoft.com/office/drawing/2014/main" id="{241C1BE8-9FF2-4EE8-AA4F-F15C6A68F15B}"/>
                  </a:ext>
                </a:extLst>
              </p:cNvPr>
              <p:cNvSpPr/>
              <p:nvPr/>
            </p:nvSpPr>
            <p:spPr bwMode="auto">
              <a:xfrm rot="5400000">
                <a:off x="4849389" y="2482253"/>
                <a:ext cx="144014" cy="885383"/>
              </a:xfrm>
              <a:prstGeom prst="can">
                <a:avLst/>
              </a:prstGeom>
              <a:solidFill>
                <a:schemeClr val="accent1"/>
              </a:solidFill>
              <a:ln w="9525"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37" name="矩形 36">
                <a:extLst>
                  <a:ext uri="{FF2B5EF4-FFF2-40B4-BE49-F238E27FC236}">
                    <a16:creationId xmlns:a16="http://schemas.microsoft.com/office/drawing/2014/main" id="{40E7B2F5-D754-4382-B38F-E97C2DB8F09D}"/>
                  </a:ext>
                </a:extLst>
              </p:cNvPr>
              <p:cNvSpPr/>
              <p:nvPr/>
            </p:nvSpPr>
            <p:spPr bwMode="auto">
              <a:xfrm>
                <a:off x="6144913" y="2215893"/>
                <a:ext cx="1872205" cy="1377745"/>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chemeClr val="tx1"/>
                  </a:solidFill>
                  <a:effectLst/>
                  <a:latin typeface="Arial" charset="0"/>
                  <a:ea typeface="新細明體" pitchFamily="18" charset="-120"/>
                </a:endParaRPr>
              </a:p>
            </p:txBody>
          </p:sp>
          <p:sp>
            <p:nvSpPr>
              <p:cNvPr id="39" name="流程圖: 抽選 38">
                <a:extLst>
                  <a:ext uri="{FF2B5EF4-FFF2-40B4-BE49-F238E27FC236}">
                    <a16:creationId xmlns:a16="http://schemas.microsoft.com/office/drawing/2014/main" id="{3E541582-D538-4321-9530-2DA0C7595F11}"/>
                  </a:ext>
                </a:extLst>
              </p:cNvPr>
              <p:cNvSpPr/>
              <p:nvPr/>
            </p:nvSpPr>
            <p:spPr bwMode="auto">
              <a:xfrm>
                <a:off x="5919128" y="1604414"/>
                <a:ext cx="2249016" cy="611696"/>
              </a:xfrm>
              <a:prstGeom prst="flowChartExtra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40" name="圓柱形 41">
                <a:extLst>
                  <a:ext uri="{FF2B5EF4-FFF2-40B4-BE49-F238E27FC236}">
                    <a16:creationId xmlns:a16="http://schemas.microsoft.com/office/drawing/2014/main" id="{3B15498A-219D-43B0-A985-B0626697909A}"/>
                  </a:ext>
                </a:extLst>
              </p:cNvPr>
              <p:cNvSpPr/>
              <p:nvPr/>
            </p:nvSpPr>
            <p:spPr bwMode="auto">
              <a:xfrm rot="5400000">
                <a:off x="5934520" y="2341383"/>
                <a:ext cx="144013" cy="1163392"/>
              </a:xfrm>
              <a:prstGeom prst="can">
                <a:avLst/>
              </a:prstGeom>
              <a:solidFill>
                <a:srgbClr val="00B0F0"/>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chemeClr val="tx1"/>
                  </a:solidFill>
                  <a:effectLst/>
                  <a:latin typeface="Arial" charset="0"/>
                  <a:ea typeface="新細明體" pitchFamily="18" charset="-120"/>
                </a:endParaRPr>
              </a:p>
            </p:txBody>
          </p:sp>
          <p:grpSp>
            <p:nvGrpSpPr>
              <p:cNvPr id="41" name="群組 40">
                <a:extLst>
                  <a:ext uri="{FF2B5EF4-FFF2-40B4-BE49-F238E27FC236}">
                    <a16:creationId xmlns:a16="http://schemas.microsoft.com/office/drawing/2014/main" id="{70347CC0-E400-4AB4-B5D7-B16815547258}"/>
                  </a:ext>
                </a:extLst>
              </p:cNvPr>
              <p:cNvGrpSpPr/>
              <p:nvPr/>
            </p:nvGrpSpPr>
            <p:grpSpPr>
              <a:xfrm>
                <a:off x="5227232" y="2487092"/>
                <a:ext cx="438698" cy="507990"/>
                <a:chOff x="4919756" y="1615206"/>
                <a:chExt cx="438698" cy="507990"/>
              </a:xfrm>
            </p:grpSpPr>
            <p:sp>
              <p:nvSpPr>
                <p:cNvPr id="45" name="矩形 44">
                  <a:extLst>
                    <a:ext uri="{FF2B5EF4-FFF2-40B4-BE49-F238E27FC236}">
                      <a16:creationId xmlns:a16="http://schemas.microsoft.com/office/drawing/2014/main" id="{8812B39F-1A1B-401B-BD4F-2D74C46AC093}"/>
                    </a:ext>
                  </a:extLst>
                </p:cNvPr>
                <p:cNvSpPr/>
                <p:nvPr/>
              </p:nvSpPr>
              <p:spPr bwMode="auto">
                <a:xfrm>
                  <a:off x="4988833" y="1696555"/>
                  <a:ext cx="300543" cy="212058"/>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46" name="矩形: 剪去同側角落 33">
                  <a:extLst>
                    <a:ext uri="{FF2B5EF4-FFF2-40B4-BE49-F238E27FC236}">
                      <a16:creationId xmlns:a16="http://schemas.microsoft.com/office/drawing/2014/main" id="{7C1973B0-787C-4E0D-9315-ADCD1B95FAC1}"/>
                    </a:ext>
                  </a:extLst>
                </p:cNvPr>
                <p:cNvSpPr/>
                <p:nvPr/>
              </p:nvSpPr>
              <p:spPr bwMode="auto">
                <a:xfrm rot="10800000">
                  <a:off x="4919756" y="1883881"/>
                  <a:ext cx="438698" cy="239315"/>
                </a:xfrm>
                <a:prstGeom prst="snip2SameRect">
                  <a:avLst>
                    <a:gd name="adj1" fmla="val 39418"/>
                    <a:gd name="adj2" fmla="val 0"/>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47" name="矩形 46">
                  <a:extLst>
                    <a:ext uri="{FF2B5EF4-FFF2-40B4-BE49-F238E27FC236}">
                      <a16:creationId xmlns:a16="http://schemas.microsoft.com/office/drawing/2014/main" id="{91D97DE4-B3B2-4A7C-AA21-ACA63845F81C}"/>
                    </a:ext>
                  </a:extLst>
                </p:cNvPr>
                <p:cNvSpPr/>
                <p:nvPr/>
              </p:nvSpPr>
              <p:spPr bwMode="auto">
                <a:xfrm>
                  <a:off x="5067096" y="1767358"/>
                  <a:ext cx="144016" cy="45719"/>
                </a:xfrm>
                <a:prstGeom prst="rect">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48" name="梯形 47">
                  <a:extLst>
                    <a:ext uri="{FF2B5EF4-FFF2-40B4-BE49-F238E27FC236}">
                      <a16:creationId xmlns:a16="http://schemas.microsoft.com/office/drawing/2014/main" id="{AF1BE187-C645-4F5E-B8A1-5979E332947D}"/>
                    </a:ext>
                  </a:extLst>
                </p:cNvPr>
                <p:cNvSpPr/>
                <p:nvPr/>
              </p:nvSpPr>
              <p:spPr bwMode="auto">
                <a:xfrm>
                  <a:off x="5025184" y="1615207"/>
                  <a:ext cx="45719" cy="77833"/>
                </a:xfrm>
                <a:prstGeom prst="trapezoid">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49" name="梯形 48">
                  <a:extLst>
                    <a:ext uri="{FF2B5EF4-FFF2-40B4-BE49-F238E27FC236}">
                      <a16:creationId xmlns:a16="http://schemas.microsoft.com/office/drawing/2014/main" id="{F80B7398-8894-470D-B906-B4635F825029}"/>
                    </a:ext>
                  </a:extLst>
                </p:cNvPr>
                <p:cNvSpPr/>
                <p:nvPr/>
              </p:nvSpPr>
              <p:spPr bwMode="auto">
                <a:xfrm>
                  <a:off x="5211112" y="1615206"/>
                  <a:ext cx="45719" cy="77833"/>
                </a:xfrm>
                <a:prstGeom prst="trapezoid">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grpSp>
          <p:sp>
            <p:nvSpPr>
              <p:cNvPr id="42" name="橢圓 41">
                <a:extLst>
                  <a:ext uri="{FF2B5EF4-FFF2-40B4-BE49-F238E27FC236}">
                    <a16:creationId xmlns:a16="http://schemas.microsoft.com/office/drawing/2014/main" id="{87677D0E-F454-4FBB-8ECF-C96655BB56FC}"/>
                  </a:ext>
                </a:extLst>
              </p:cNvPr>
              <p:cNvSpPr/>
              <p:nvPr/>
            </p:nvSpPr>
            <p:spPr bwMode="auto">
              <a:xfrm>
                <a:off x="7463664" y="2685637"/>
                <a:ext cx="417590" cy="2880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43" name="梯形 42">
                <a:extLst>
                  <a:ext uri="{FF2B5EF4-FFF2-40B4-BE49-F238E27FC236}">
                    <a16:creationId xmlns:a16="http://schemas.microsoft.com/office/drawing/2014/main" id="{D75B037A-4FCC-4C65-B69A-2A4AB49B9570}"/>
                  </a:ext>
                </a:extLst>
              </p:cNvPr>
              <p:cNvSpPr/>
              <p:nvPr/>
            </p:nvSpPr>
            <p:spPr bwMode="auto">
              <a:xfrm>
                <a:off x="7411248" y="2974484"/>
                <a:ext cx="492529" cy="577928"/>
              </a:xfrm>
              <a:prstGeom prst="trapezoid">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44" name="矩形 43">
                <a:extLst>
                  <a:ext uri="{FF2B5EF4-FFF2-40B4-BE49-F238E27FC236}">
                    <a16:creationId xmlns:a16="http://schemas.microsoft.com/office/drawing/2014/main" id="{27C80C4D-4FAE-417E-BD24-23E62BFEF86D}"/>
                  </a:ext>
                </a:extLst>
              </p:cNvPr>
              <p:cNvSpPr/>
              <p:nvPr/>
            </p:nvSpPr>
            <p:spPr bwMode="auto">
              <a:xfrm>
                <a:off x="1187624" y="3429000"/>
                <a:ext cx="2407131" cy="164638"/>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grpSp>
        <p:cxnSp>
          <p:nvCxnSpPr>
            <p:cNvPr id="9" name="直線接點 8">
              <a:extLst>
                <a:ext uri="{FF2B5EF4-FFF2-40B4-BE49-F238E27FC236}">
                  <a16:creationId xmlns:a16="http://schemas.microsoft.com/office/drawing/2014/main" id="{843C8235-87E4-4CC6-B2BE-BBAC1A5EFEC7}"/>
                </a:ext>
              </a:extLst>
            </p:cNvPr>
            <p:cNvCxnSpPr/>
            <p:nvPr/>
          </p:nvCxnSpPr>
          <p:spPr bwMode="auto">
            <a:xfrm>
              <a:off x="3112110" y="1700808"/>
              <a:ext cx="3015" cy="4032449"/>
            </a:xfrm>
            <a:prstGeom prst="line">
              <a:avLst/>
            </a:prstGeom>
            <a:solidFill>
              <a:schemeClr val="accent1"/>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接點 17">
              <a:extLst>
                <a:ext uri="{FF2B5EF4-FFF2-40B4-BE49-F238E27FC236}">
                  <a16:creationId xmlns:a16="http://schemas.microsoft.com/office/drawing/2014/main" id="{4A34CF23-0BDD-4223-BA62-064B37979140}"/>
                </a:ext>
              </a:extLst>
            </p:cNvPr>
            <p:cNvCxnSpPr/>
            <p:nvPr/>
          </p:nvCxnSpPr>
          <p:spPr bwMode="auto">
            <a:xfrm>
              <a:off x="5403638" y="1678180"/>
              <a:ext cx="8114" cy="3978244"/>
            </a:xfrm>
            <a:prstGeom prst="line">
              <a:avLst/>
            </a:prstGeom>
            <a:solidFill>
              <a:schemeClr val="accent1"/>
            </a:solidFill>
            <a:ln w="19050"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矩形 20">
              <a:extLst>
                <a:ext uri="{FF2B5EF4-FFF2-40B4-BE49-F238E27FC236}">
                  <a16:creationId xmlns:a16="http://schemas.microsoft.com/office/drawing/2014/main" id="{BDAA29AE-BDDF-4AA4-8D21-378F1BAC7666}"/>
                </a:ext>
              </a:extLst>
            </p:cNvPr>
            <p:cNvSpPr/>
            <p:nvPr/>
          </p:nvSpPr>
          <p:spPr bwMode="auto">
            <a:xfrm>
              <a:off x="6516216" y="2636483"/>
              <a:ext cx="582947" cy="288011"/>
            </a:xfrm>
            <a:prstGeom prst="rect">
              <a:avLst/>
            </a:prstGeom>
            <a:solidFill>
              <a:srgbClr val="DBCAA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22" name="矩形 21">
              <a:extLst>
                <a:ext uri="{FF2B5EF4-FFF2-40B4-BE49-F238E27FC236}">
                  <a16:creationId xmlns:a16="http://schemas.microsoft.com/office/drawing/2014/main" id="{1AF375BA-3077-4C9F-A7BE-62EFCBDEC2F5}"/>
                </a:ext>
              </a:extLst>
            </p:cNvPr>
            <p:cNvSpPr/>
            <p:nvPr/>
          </p:nvSpPr>
          <p:spPr bwMode="auto">
            <a:xfrm>
              <a:off x="6353163" y="2921643"/>
              <a:ext cx="880621" cy="52902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cxnSp>
          <p:nvCxnSpPr>
            <p:cNvPr id="23" name="直線單箭頭接點 22">
              <a:extLst>
                <a:ext uri="{FF2B5EF4-FFF2-40B4-BE49-F238E27FC236}">
                  <a16:creationId xmlns:a16="http://schemas.microsoft.com/office/drawing/2014/main" id="{47FAE8B4-1F0C-4905-96E3-8F8D754B4F93}"/>
                </a:ext>
              </a:extLst>
            </p:cNvPr>
            <p:cNvCxnSpPr/>
            <p:nvPr/>
          </p:nvCxnSpPr>
          <p:spPr bwMode="auto">
            <a:xfrm flipH="1">
              <a:off x="2843808" y="1597659"/>
              <a:ext cx="864304"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單箭頭接點 23">
              <a:extLst>
                <a:ext uri="{FF2B5EF4-FFF2-40B4-BE49-F238E27FC236}">
                  <a16:creationId xmlns:a16="http://schemas.microsoft.com/office/drawing/2014/main" id="{EA78EB11-64E7-447A-93A1-9D0684F60D38}"/>
                </a:ext>
              </a:extLst>
            </p:cNvPr>
            <p:cNvCxnSpPr/>
            <p:nvPr/>
          </p:nvCxnSpPr>
          <p:spPr bwMode="auto">
            <a:xfrm>
              <a:off x="3708112" y="1597659"/>
              <a:ext cx="1042046" cy="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矩形 24">
              <a:extLst>
                <a:ext uri="{FF2B5EF4-FFF2-40B4-BE49-F238E27FC236}">
                  <a16:creationId xmlns:a16="http://schemas.microsoft.com/office/drawing/2014/main" id="{F398F1A8-99CA-4B4F-AD7A-63D66698DCCD}"/>
                </a:ext>
              </a:extLst>
            </p:cNvPr>
            <p:cNvSpPr/>
            <p:nvPr/>
          </p:nvSpPr>
          <p:spPr bwMode="auto">
            <a:xfrm>
              <a:off x="2721372" y="1122909"/>
              <a:ext cx="932243" cy="40673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道路</a:t>
              </a:r>
            </a:p>
          </p:txBody>
        </p:sp>
        <p:sp>
          <p:nvSpPr>
            <p:cNvPr id="26" name="矩形 25">
              <a:extLst>
                <a:ext uri="{FF2B5EF4-FFF2-40B4-BE49-F238E27FC236}">
                  <a16:creationId xmlns:a16="http://schemas.microsoft.com/office/drawing/2014/main" id="{A6E8587B-1359-42AA-B6EA-17AE0DFBD167}"/>
                </a:ext>
              </a:extLst>
            </p:cNvPr>
            <p:cNvSpPr/>
            <p:nvPr/>
          </p:nvSpPr>
          <p:spPr bwMode="auto">
            <a:xfrm>
              <a:off x="3703783" y="1122909"/>
              <a:ext cx="1042045" cy="40673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建築物</a:t>
              </a:r>
            </a:p>
          </p:txBody>
        </p:sp>
      </p:grpSp>
      <p:graphicFrame>
        <p:nvGraphicFramePr>
          <p:cNvPr id="2" name="表格 1"/>
          <p:cNvGraphicFramePr>
            <a:graphicFrameLocks noGrp="1"/>
          </p:cNvGraphicFramePr>
          <p:nvPr>
            <p:extLst>
              <p:ext uri="{D42A27DB-BD31-4B8C-83A1-F6EECF244321}">
                <p14:modId xmlns:p14="http://schemas.microsoft.com/office/powerpoint/2010/main" val="1829964196"/>
              </p:ext>
            </p:extLst>
          </p:nvPr>
        </p:nvGraphicFramePr>
        <p:xfrm>
          <a:off x="62076" y="4243797"/>
          <a:ext cx="8538459" cy="2057400"/>
        </p:xfrm>
        <a:graphic>
          <a:graphicData uri="http://schemas.openxmlformats.org/drawingml/2006/table">
            <a:tbl>
              <a:tblPr firstRow="1" bandRow="1">
                <a:tableStyleId>{E8B1032C-EA38-4F05-BA0D-38AFFFC7BED3}</a:tableStyleId>
              </a:tblPr>
              <a:tblGrid>
                <a:gridCol w="1398503">
                  <a:extLst>
                    <a:ext uri="{9D8B030D-6E8A-4147-A177-3AD203B41FA5}">
                      <a16:colId xmlns:a16="http://schemas.microsoft.com/office/drawing/2014/main" val="20000"/>
                    </a:ext>
                  </a:extLst>
                </a:gridCol>
                <a:gridCol w="788351">
                  <a:extLst>
                    <a:ext uri="{9D8B030D-6E8A-4147-A177-3AD203B41FA5}">
                      <a16:colId xmlns:a16="http://schemas.microsoft.com/office/drawing/2014/main" val="20001"/>
                    </a:ext>
                  </a:extLst>
                </a:gridCol>
                <a:gridCol w="815546">
                  <a:extLst>
                    <a:ext uri="{9D8B030D-6E8A-4147-A177-3AD203B41FA5}">
                      <a16:colId xmlns:a16="http://schemas.microsoft.com/office/drawing/2014/main" val="1191138790"/>
                    </a:ext>
                  </a:extLst>
                </a:gridCol>
                <a:gridCol w="741405">
                  <a:extLst>
                    <a:ext uri="{9D8B030D-6E8A-4147-A177-3AD203B41FA5}">
                      <a16:colId xmlns:a16="http://schemas.microsoft.com/office/drawing/2014/main" val="20002"/>
                    </a:ext>
                  </a:extLst>
                </a:gridCol>
                <a:gridCol w="877330">
                  <a:extLst>
                    <a:ext uri="{9D8B030D-6E8A-4147-A177-3AD203B41FA5}">
                      <a16:colId xmlns:a16="http://schemas.microsoft.com/office/drawing/2014/main" val="3671966151"/>
                    </a:ext>
                  </a:extLst>
                </a:gridCol>
                <a:gridCol w="840259">
                  <a:extLst>
                    <a:ext uri="{9D8B030D-6E8A-4147-A177-3AD203B41FA5}">
                      <a16:colId xmlns:a16="http://schemas.microsoft.com/office/drawing/2014/main" val="2981314162"/>
                    </a:ext>
                  </a:extLst>
                </a:gridCol>
                <a:gridCol w="1136822">
                  <a:extLst>
                    <a:ext uri="{9D8B030D-6E8A-4147-A177-3AD203B41FA5}">
                      <a16:colId xmlns:a16="http://schemas.microsoft.com/office/drawing/2014/main" val="20003"/>
                    </a:ext>
                  </a:extLst>
                </a:gridCol>
                <a:gridCol w="926757">
                  <a:extLst>
                    <a:ext uri="{9D8B030D-6E8A-4147-A177-3AD203B41FA5}">
                      <a16:colId xmlns:a16="http://schemas.microsoft.com/office/drawing/2014/main" val="69235327"/>
                    </a:ext>
                  </a:extLst>
                </a:gridCol>
                <a:gridCol w="1013486">
                  <a:extLst>
                    <a:ext uri="{9D8B030D-6E8A-4147-A177-3AD203B41FA5}">
                      <a16:colId xmlns:a16="http://schemas.microsoft.com/office/drawing/2014/main" val="3088973406"/>
                    </a:ext>
                  </a:extLst>
                </a:gridCol>
              </a:tblGrid>
              <a:tr h="370840">
                <a:tc rowSpan="2">
                  <a:txBody>
                    <a:bodyPr/>
                    <a:lstStyle/>
                    <a:p>
                      <a:pPr algn="ctr"/>
                      <a:r>
                        <a:rPr lang="zh-TW" altLang="en-US" sz="1800" b="1" dirty="0">
                          <a:latin typeface="微軟正黑體" panose="020B0604030504040204" pitchFamily="34" charset="-120"/>
                          <a:ea typeface="微軟正黑體" panose="020B0604030504040204" pitchFamily="34" charset="-120"/>
                        </a:rPr>
                        <a:t>業別</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solidFill>
                      <a:schemeClr val="accent6">
                        <a:lumMod val="60000"/>
                        <a:lumOff val="40000"/>
                      </a:schemeClr>
                    </a:solidFill>
                  </a:tcPr>
                </a:tc>
                <a:tc gridSpan="2">
                  <a:txBody>
                    <a:bodyPr/>
                    <a:lstStyle/>
                    <a:p>
                      <a:pPr algn="ctr"/>
                      <a:r>
                        <a:rPr lang="zh-TW" altLang="en-US" sz="1800" b="1" dirty="0">
                          <a:latin typeface="微軟正黑體" panose="020B0604030504040204" pitchFamily="34" charset="-120"/>
                          <a:ea typeface="微軟正黑體" panose="020B0604030504040204" pitchFamily="34" charset="-120"/>
                        </a:rPr>
                        <a:t>本支管</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solidFill>
                      <a:schemeClr val="accent6">
                        <a:lumMod val="60000"/>
                        <a:lumOff val="40000"/>
                      </a:schemeClr>
                    </a:solidFill>
                  </a:tcPr>
                </a:tc>
                <a:tc hMerge="1">
                  <a:txBody>
                    <a:bodyPr/>
                    <a:lstStyle/>
                    <a:p>
                      <a:pPr algn="ct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solidFill>
                      <a:schemeClr val="accent6">
                        <a:lumMod val="60000"/>
                        <a:lumOff val="40000"/>
                      </a:schemeClr>
                    </a:solidFill>
                  </a:tcPr>
                </a:tc>
                <a:tc gridSpan="3">
                  <a:txBody>
                    <a:bodyPr/>
                    <a:lstStyle/>
                    <a:p>
                      <a:pPr algn="ctr"/>
                      <a:r>
                        <a:rPr lang="zh-TW" altLang="en-US" sz="1800" b="1" dirty="0">
                          <a:latin typeface="微軟正黑體" panose="020B0604030504040204" pitchFamily="34" charset="-120"/>
                          <a:ea typeface="微軟正黑體" panose="020B0604030504040204" pitchFamily="34" charset="-120"/>
                        </a:rPr>
                        <a:t>表外管</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solidFill>
                      <a:schemeClr val="accent6">
                        <a:lumMod val="60000"/>
                        <a:lumOff val="40000"/>
                      </a:schemeClr>
                    </a:solidFill>
                  </a:tcPr>
                </a:tc>
                <a:tc hMerge="1">
                  <a:txBody>
                    <a:bodyPr/>
                    <a:lstStyle/>
                    <a:p>
                      <a:pPr algn="ct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solidFill>
                      <a:schemeClr val="accent6">
                        <a:lumMod val="60000"/>
                        <a:lumOff val="40000"/>
                      </a:schemeClr>
                    </a:solidFill>
                  </a:tcPr>
                </a:tc>
                <a:tc hMerge="1">
                  <a:txBody>
                    <a:bodyPr/>
                    <a:lstStyle/>
                    <a:p>
                      <a:pPr algn="ct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solidFill>
                      <a:schemeClr val="accent6">
                        <a:lumMod val="60000"/>
                        <a:lumOff val="40000"/>
                      </a:schemeClr>
                    </a:solidFill>
                  </a:tcPr>
                </a:tc>
                <a:tc gridSpan="3">
                  <a:txBody>
                    <a:bodyPr/>
                    <a:lstStyle/>
                    <a:p>
                      <a:pPr algn="ctr"/>
                      <a:r>
                        <a:rPr lang="zh-TW" altLang="en-US" sz="1800" b="1" dirty="0">
                          <a:latin typeface="微軟正黑體" panose="020B0604030504040204" pitchFamily="34" charset="-120"/>
                          <a:ea typeface="微軟正黑體" panose="020B0604030504040204" pitchFamily="34" charset="-120"/>
                        </a:rPr>
                        <a:t>表內管</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solidFill>
                      <a:schemeClr val="accent6">
                        <a:lumMod val="60000"/>
                        <a:lumOff val="40000"/>
                      </a:schemeClr>
                    </a:solidFill>
                  </a:tcPr>
                </a:tc>
                <a:tc hMerge="1">
                  <a:txBody>
                    <a:bodyPr/>
                    <a:lstStyle/>
                    <a:p>
                      <a:pPr algn="ct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solidFill>
                      <a:schemeClr val="accent6">
                        <a:lumMod val="60000"/>
                        <a:lumOff val="40000"/>
                      </a:schemeClr>
                    </a:solidFill>
                  </a:tcPr>
                </a:tc>
                <a:tc hMerge="1">
                  <a:txBody>
                    <a:bodyPr/>
                    <a:lstStyle/>
                    <a:p>
                      <a:pPr algn="ct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solidFill>
                      <a:schemeClr val="accent6">
                        <a:lumMod val="60000"/>
                        <a:lumOff val="40000"/>
                      </a:schemeClr>
                    </a:solidFill>
                  </a:tcPr>
                </a:tc>
                <a:extLst>
                  <a:ext uri="{0D108BD9-81ED-4DB2-BD59-A6C34878D82A}">
                    <a16:rowId xmlns:a16="http://schemas.microsoft.com/office/drawing/2014/main" val="10000"/>
                  </a:ext>
                </a:extLst>
              </a:tr>
              <a:tr h="370840">
                <a:tc vMerge="1">
                  <a:txBody>
                    <a:bodyPr/>
                    <a:lstStyle/>
                    <a:p>
                      <a:pPr algn="ct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a:latin typeface="微軟正黑體" panose="020B0604030504040204" pitchFamily="34" charset="-120"/>
                          <a:ea typeface="微軟正黑體" panose="020B0604030504040204" pitchFamily="34" charset="-120"/>
                        </a:rPr>
                        <a:t>裝置</a:t>
                      </a:r>
                    </a:p>
                  </a:txBody>
                  <a:tcPr anchor="ctr"/>
                </a:tc>
                <a:tc>
                  <a:txBody>
                    <a:bodyPr/>
                    <a:lstStyle/>
                    <a:p>
                      <a:pPr algn="ctr"/>
                      <a:r>
                        <a:rPr lang="zh-TW" altLang="en-US" sz="1600" b="1" dirty="0">
                          <a:latin typeface="微軟正黑體" panose="020B0604030504040204" pitchFamily="34" charset="-120"/>
                          <a:ea typeface="微軟正黑體" panose="020B0604030504040204" pitchFamily="34" charset="-120"/>
                        </a:rPr>
                        <a:t>維修</a:t>
                      </a:r>
                    </a:p>
                  </a:txBody>
                  <a:tcPr anchor="ctr"/>
                </a:tc>
                <a:tc>
                  <a:txBody>
                    <a:bodyPr/>
                    <a:lstStyle/>
                    <a:p>
                      <a:pPr algn="ctr"/>
                      <a:r>
                        <a:rPr lang="zh-TW" altLang="en-US" sz="1600" b="1" dirty="0">
                          <a:latin typeface="微軟正黑體" panose="020B0604030504040204" pitchFamily="34" charset="-120"/>
                          <a:ea typeface="微軟正黑體" panose="020B0604030504040204" pitchFamily="34" charset="-120"/>
                        </a:rPr>
                        <a:t>裝置</a:t>
                      </a:r>
                    </a:p>
                  </a:txBody>
                  <a:tcPr anchor="ctr"/>
                </a:tc>
                <a:tc>
                  <a:txBody>
                    <a:bodyPr/>
                    <a:lstStyle/>
                    <a:p>
                      <a:pPr algn="ctr"/>
                      <a:r>
                        <a:rPr lang="zh-TW" altLang="en-US" sz="1600" b="1" dirty="0">
                          <a:latin typeface="微軟正黑體" panose="020B0604030504040204" pitchFamily="34" charset="-120"/>
                          <a:ea typeface="微軟正黑體" panose="020B0604030504040204" pitchFamily="34" charset="-120"/>
                        </a:rPr>
                        <a:t>維修</a:t>
                      </a:r>
                    </a:p>
                  </a:txBody>
                  <a:tcPr anchor="ctr"/>
                </a:tc>
                <a:tc>
                  <a:txBody>
                    <a:bodyPr/>
                    <a:lstStyle/>
                    <a:p>
                      <a:pPr algn="ctr"/>
                      <a:r>
                        <a:rPr lang="en-US" altLang="zh-TW" sz="1600" b="1" dirty="0">
                          <a:latin typeface="微軟正黑體" panose="020B0604030504040204" pitchFamily="34" charset="-120"/>
                          <a:ea typeface="微軟正黑體" panose="020B0604030504040204" pitchFamily="34" charset="-120"/>
                        </a:rPr>
                        <a:t>ESV</a:t>
                      </a:r>
                      <a:endParaRPr lang="zh-TW" altLang="en-US" sz="16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b="1" dirty="0">
                          <a:latin typeface="微軟正黑體" panose="020B0604030504040204" pitchFamily="34" charset="-120"/>
                          <a:ea typeface="微軟正黑體" panose="020B0604030504040204" pitchFamily="34" charset="-120"/>
                        </a:rPr>
                        <a:t>裝置</a:t>
                      </a:r>
                    </a:p>
                  </a:txBody>
                  <a:tcPr anchor="ctr"/>
                </a:tc>
                <a:tc>
                  <a:txBody>
                    <a:bodyPr/>
                    <a:lstStyle/>
                    <a:p>
                      <a:pPr algn="ctr"/>
                      <a:r>
                        <a:rPr lang="zh-TW" altLang="en-US" sz="1600" b="1" dirty="0">
                          <a:latin typeface="微軟正黑體" panose="020B0604030504040204" pitchFamily="34" charset="-120"/>
                          <a:ea typeface="微軟正黑體" panose="020B0604030504040204" pitchFamily="34" charset="-120"/>
                        </a:rPr>
                        <a:t>維修</a:t>
                      </a:r>
                    </a:p>
                  </a:txBody>
                  <a:tcPr anchor="ctr"/>
                </a:tc>
                <a:tc>
                  <a:txBody>
                    <a:bodyPr/>
                    <a:lstStyle/>
                    <a:p>
                      <a:pPr algn="ctr"/>
                      <a:r>
                        <a:rPr lang="en-US" altLang="zh-TW" sz="1600" b="1" dirty="0">
                          <a:latin typeface="微軟正黑體" panose="020B0604030504040204" pitchFamily="34" charset="-120"/>
                          <a:ea typeface="微軟正黑體" panose="020B0604030504040204" pitchFamily="34" charset="-120"/>
                        </a:rPr>
                        <a:t>ESV</a:t>
                      </a:r>
                      <a:endParaRPr lang="zh-TW" altLang="en-US" sz="16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95192705"/>
                  </a:ext>
                </a:extLst>
              </a:tr>
              <a:tr h="370840">
                <a:tc>
                  <a:txBody>
                    <a:bodyPr/>
                    <a:lstStyle/>
                    <a:p>
                      <a:pPr algn="ctr"/>
                      <a:r>
                        <a:rPr lang="zh-TW" altLang="en-US" sz="1600" b="1" dirty="0">
                          <a:latin typeface="微軟正黑體" panose="020B0604030504040204" pitchFamily="34" charset="-120"/>
                          <a:ea typeface="微軟正黑體" panose="020B0604030504040204" pitchFamily="34" charset="-120"/>
                        </a:rPr>
                        <a:t>公用天然氣事業</a:t>
                      </a:r>
                    </a:p>
                  </a:txBody>
                  <a:tcPr anchor="ctr"/>
                </a:tc>
                <a:tc>
                  <a:txBody>
                    <a:bodyPr/>
                    <a:lstStyle/>
                    <a:p>
                      <a:pPr algn="ctr"/>
                      <a:r>
                        <a:rPr lang="zh-TW" altLang="en-US" sz="1800" b="1" dirty="0">
                          <a:solidFill>
                            <a:srgbClr val="FF0000"/>
                          </a:solidFill>
                          <a:latin typeface="標楷體"/>
                          <a:ea typeface="標楷體"/>
                        </a:rPr>
                        <a:t>ˇ</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FF0000"/>
                          </a:solidFill>
                          <a:latin typeface="標楷體"/>
                          <a:ea typeface="標楷體"/>
                        </a:rPr>
                        <a:t>ˇ</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latin typeface="標楷體"/>
                          <a:ea typeface="標楷體"/>
                          <a:cs typeface="+mn-cs"/>
                        </a:rPr>
                        <a:t>ˇ</a:t>
                      </a:r>
                      <a:endPar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latin typeface="標楷體"/>
                          <a:ea typeface="標楷體"/>
                          <a:cs typeface="+mn-cs"/>
                        </a:rPr>
                        <a:t>ˇ</a:t>
                      </a:r>
                      <a:endPar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latin typeface="標楷體"/>
                          <a:ea typeface="標楷體"/>
                          <a:cs typeface="+mn-cs"/>
                        </a:rPr>
                        <a:t>ˇ</a:t>
                      </a:r>
                      <a:endParaRPr kumimoji="0" lang="zh-TW" altLang="en-US" sz="1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FF0000"/>
                          </a:solidFill>
                          <a:latin typeface="標楷體"/>
                          <a:ea typeface="標楷體"/>
                        </a:rPr>
                        <a:t>ˇ</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FF0000"/>
                          </a:solidFill>
                          <a:latin typeface="標楷體"/>
                          <a:ea typeface="標楷體"/>
                        </a:rPr>
                        <a:t>ˇ</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FF0000"/>
                          </a:solidFill>
                          <a:latin typeface="標楷體"/>
                          <a:ea typeface="標楷體"/>
                        </a:rPr>
                        <a:t>ˇ</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1"/>
                  </a:ext>
                </a:extLst>
              </a:tr>
              <a:tr h="370840">
                <a:tc>
                  <a:txBody>
                    <a:bodyPr/>
                    <a:lstStyle/>
                    <a:p>
                      <a:pPr algn="ctr"/>
                      <a:r>
                        <a:rPr lang="zh-TW" altLang="en-US" sz="1600" b="1" dirty="0">
                          <a:latin typeface="微軟正黑體" panose="020B0604030504040204" pitchFamily="34" charset="-120"/>
                          <a:ea typeface="微軟正黑體" panose="020B0604030504040204" pitchFamily="34" charset="-120"/>
                        </a:rPr>
                        <a:t>甲級承裝業</a:t>
                      </a:r>
                    </a:p>
                  </a:txBody>
                  <a:tcPr anchor="ctr"/>
                </a:tc>
                <a:tc>
                  <a:txBody>
                    <a:bodyPr/>
                    <a:lstStyle/>
                    <a:p>
                      <a:pPr algn="ctr"/>
                      <a:r>
                        <a:rPr lang="el-GR" altLang="zh-TW" sz="1800" b="1" dirty="0">
                          <a:solidFill>
                            <a:srgbClr val="FF0000"/>
                          </a:solidFill>
                          <a:latin typeface="標楷體"/>
                          <a:ea typeface="標楷體"/>
                        </a:rPr>
                        <a:t>Δ</a:t>
                      </a:r>
                      <a:endParaRPr lang="en-US" altLang="zh-TW" sz="1800" b="1" dirty="0">
                        <a:solidFill>
                          <a:srgbClr val="FF0000"/>
                        </a:solidFill>
                        <a:latin typeface="標楷體"/>
                        <a:ea typeface="標楷體"/>
                      </a:endParaRPr>
                    </a:p>
                  </a:txBody>
                  <a:tcPr anchor="ctr"/>
                </a:tc>
                <a:tc>
                  <a:txBody>
                    <a:bodyPr/>
                    <a:lstStyle/>
                    <a:p>
                      <a:pPr marL="0" algn="ctr" defTabSz="914400" rtl="0" eaLnBrk="1" latinLnBrk="0" hangingPunct="1"/>
                      <a:r>
                        <a:rPr lang="el-GR" altLang="zh-TW" sz="1800" b="1" kern="1200" dirty="0">
                          <a:solidFill>
                            <a:srgbClr val="FF0000"/>
                          </a:solidFill>
                          <a:latin typeface="標楷體"/>
                          <a:ea typeface="標楷體"/>
                          <a:cs typeface="+mn-cs"/>
                        </a:rPr>
                        <a:t>Δ</a:t>
                      </a:r>
                      <a:endParaRPr lang="en-US" altLang="zh-TW" sz="1800" b="1" kern="1200" dirty="0">
                        <a:solidFill>
                          <a:srgbClr val="FF0000"/>
                        </a:solidFill>
                        <a:latin typeface="標楷體"/>
                        <a:ea typeface="標楷體"/>
                        <a:cs typeface="+mn-cs"/>
                      </a:endParaRPr>
                    </a:p>
                  </a:txBody>
                  <a:tcPr anchor="ctr"/>
                </a:tc>
                <a:tc>
                  <a:txBody>
                    <a:bodyPr/>
                    <a:lstStyle/>
                    <a:p>
                      <a:pPr algn="ctr"/>
                      <a:r>
                        <a:rPr lang="el-GR" altLang="zh-TW" sz="1800" b="1" dirty="0">
                          <a:solidFill>
                            <a:srgbClr val="FF0000"/>
                          </a:solidFill>
                          <a:latin typeface="標楷體"/>
                          <a:ea typeface="標楷體"/>
                        </a:rPr>
                        <a:t>Δ</a:t>
                      </a:r>
                      <a:endParaRPr lang="en-US" altLang="zh-TW" sz="1800" b="1" dirty="0">
                        <a:solidFill>
                          <a:srgbClr val="FF0000"/>
                        </a:solidFill>
                        <a:latin typeface="標楷體"/>
                        <a:ea typeface="標楷體"/>
                      </a:endParaRPr>
                    </a:p>
                  </a:txBody>
                  <a:tcPr anchor="ctr"/>
                </a:tc>
                <a:tc>
                  <a:txBody>
                    <a:bodyPr/>
                    <a:lstStyle/>
                    <a:p>
                      <a:pPr marL="0" algn="ctr" defTabSz="914400" rtl="0" eaLnBrk="1" latinLnBrk="0" hangingPunct="1"/>
                      <a:r>
                        <a:rPr lang="el-GR" altLang="zh-TW" sz="1800" b="1" kern="1200" dirty="0">
                          <a:solidFill>
                            <a:srgbClr val="FF0000"/>
                          </a:solidFill>
                          <a:latin typeface="標楷體"/>
                          <a:ea typeface="標楷體"/>
                          <a:cs typeface="+mn-cs"/>
                        </a:rPr>
                        <a:t>Δ</a:t>
                      </a:r>
                      <a:endParaRPr lang="en-US" altLang="zh-TW" sz="1800" b="1" kern="1200" dirty="0">
                        <a:solidFill>
                          <a:srgbClr val="FF0000"/>
                        </a:solidFill>
                        <a:latin typeface="標楷體"/>
                        <a:ea typeface="標楷體"/>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rgbClr val="FF0000"/>
                          </a:solidFill>
                          <a:latin typeface="標楷體"/>
                          <a:ea typeface="標楷體"/>
                        </a:rPr>
                        <a:t>Ｏ</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FF0000"/>
                          </a:solidFill>
                          <a:latin typeface="標楷體"/>
                          <a:ea typeface="標楷體"/>
                        </a:rPr>
                        <a:t>ˇ</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FF0000"/>
                          </a:solidFill>
                          <a:latin typeface="標楷體"/>
                          <a:ea typeface="標楷體"/>
                        </a:rPr>
                        <a:t>ˇ</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FF0000"/>
                          </a:solidFill>
                          <a:latin typeface="標楷體"/>
                          <a:ea typeface="標楷體"/>
                        </a:rPr>
                        <a:t>ˇ</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2"/>
                  </a:ext>
                </a:extLst>
              </a:tr>
              <a:tr h="290624">
                <a:tc>
                  <a:txBody>
                    <a:bodyPr/>
                    <a:lstStyle/>
                    <a:p>
                      <a:pPr algn="ctr"/>
                      <a:r>
                        <a:rPr lang="zh-TW" altLang="en-US" sz="1600" b="1" dirty="0">
                          <a:latin typeface="微軟正黑體" panose="020B0604030504040204" pitchFamily="34" charset="-120"/>
                          <a:ea typeface="微軟正黑體" panose="020B0604030504040204" pitchFamily="34" charset="-120"/>
                        </a:rPr>
                        <a:t>乙級承裝業</a:t>
                      </a:r>
                    </a:p>
                  </a:txBody>
                  <a:tcPr anchor="ctr"/>
                </a:tc>
                <a:tc>
                  <a:txBody>
                    <a:bodyPr/>
                    <a:lstStyle/>
                    <a:p>
                      <a:pPr algn="ctr"/>
                      <a:r>
                        <a:rPr lang="en-US" altLang="zh-TW" sz="1800" b="1" dirty="0">
                          <a:solidFill>
                            <a:srgbClr val="FF0000"/>
                          </a:solidFill>
                          <a:latin typeface="微軟正黑體" panose="020B0604030504040204" pitchFamily="34" charset="-120"/>
                          <a:ea typeface="微軟正黑體" panose="020B0604030504040204" pitchFamily="34" charset="-120"/>
                        </a:rPr>
                        <a:t>X</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800" b="1" dirty="0">
                          <a:solidFill>
                            <a:srgbClr val="FF0000"/>
                          </a:solidFill>
                          <a:latin typeface="微軟正黑體" panose="020B0604030504040204" pitchFamily="34" charset="-120"/>
                          <a:ea typeface="微軟正黑體" panose="020B0604030504040204" pitchFamily="34" charset="-120"/>
                        </a:rPr>
                        <a:t>X</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l-GR" altLang="zh-TW" sz="1800" b="1" dirty="0">
                          <a:solidFill>
                            <a:srgbClr val="FF0000"/>
                          </a:solidFill>
                          <a:latin typeface="標楷體"/>
                          <a:ea typeface="標楷體"/>
                        </a:rPr>
                        <a:t>Δ</a:t>
                      </a:r>
                      <a:endParaRPr lang="en-US" altLang="zh-TW" sz="1800" b="1" dirty="0">
                        <a:solidFill>
                          <a:srgbClr val="FF0000"/>
                        </a:solidFill>
                        <a:latin typeface="標楷體"/>
                        <a:ea typeface="標楷體"/>
                      </a:endParaRPr>
                    </a:p>
                  </a:txBody>
                  <a:tcPr anchor="ctr"/>
                </a:tc>
                <a:tc>
                  <a:txBody>
                    <a:bodyPr/>
                    <a:lstStyle/>
                    <a:p>
                      <a:pPr marL="0" algn="ctr" defTabSz="914400" rtl="0" eaLnBrk="1" latinLnBrk="0" hangingPunct="1"/>
                      <a:r>
                        <a:rPr lang="el-GR" altLang="zh-TW" sz="1800" b="1" kern="1200" dirty="0">
                          <a:solidFill>
                            <a:srgbClr val="FF0000"/>
                          </a:solidFill>
                          <a:latin typeface="標楷體"/>
                          <a:ea typeface="標楷體"/>
                          <a:cs typeface="+mn-cs"/>
                        </a:rPr>
                        <a:t>Δ</a:t>
                      </a:r>
                      <a:endParaRPr lang="en-US" altLang="zh-TW" sz="1800" b="1" kern="1200" dirty="0">
                        <a:solidFill>
                          <a:srgbClr val="FF0000"/>
                        </a:solidFill>
                        <a:latin typeface="標楷體"/>
                        <a:ea typeface="標楷體"/>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rgbClr val="FF0000"/>
                          </a:solidFill>
                          <a:latin typeface="標楷體"/>
                          <a:ea typeface="標楷體"/>
                        </a:rPr>
                        <a:t>Ｏ</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FF0000"/>
                          </a:solidFill>
                          <a:latin typeface="標楷體"/>
                          <a:ea typeface="標楷體"/>
                        </a:rPr>
                        <a:t>ˇ</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FF0000"/>
                          </a:solidFill>
                          <a:latin typeface="標楷體"/>
                          <a:ea typeface="標楷體"/>
                        </a:rPr>
                        <a:t>ˇ</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FF0000"/>
                          </a:solidFill>
                          <a:latin typeface="標楷體"/>
                          <a:ea typeface="標楷體"/>
                        </a:rPr>
                        <a:t>ˇ</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3"/>
                  </a:ext>
                </a:extLst>
              </a:tr>
            </a:tbl>
          </a:graphicData>
        </a:graphic>
      </p:graphicFrame>
      <p:sp>
        <p:nvSpPr>
          <p:cNvPr id="3" name="文字方塊 2">
            <a:extLst>
              <a:ext uri="{FF2B5EF4-FFF2-40B4-BE49-F238E27FC236}">
                <a16:creationId xmlns:a16="http://schemas.microsoft.com/office/drawing/2014/main" id="{E2BE667F-57DE-4B12-BA92-ECA4E8AC3991}"/>
              </a:ext>
            </a:extLst>
          </p:cNvPr>
          <p:cNvSpPr txBox="1"/>
          <p:nvPr/>
        </p:nvSpPr>
        <p:spPr>
          <a:xfrm>
            <a:off x="62076" y="6383733"/>
            <a:ext cx="8538460" cy="369332"/>
          </a:xfrm>
          <a:prstGeom prst="rect">
            <a:avLst/>
          </a:prstGeom>
          <a:noFill/>
        </p:spPr>
        <p:txBody>
          <a:bodyPr wrap="square" rtlCol="0">
            <a:spAutoFit/>
          </a:bodyPr>
          <a:lstStyle/>
          <a:p>
            <a:r>
              <a:rPr lang="el-GR" altLang="zh-TW" dirty="0">
                <a:latin typeface="微軟正黑體" panose="020B0604030504040204" pitchFamily="34" charset="-120"/>
                <a:ea typeface="微軟正黑體" panose="020B0604030504040204" pitchFamily="34" charset="-120"/>
              </a:rPr>
              <a:t>Δ</a:t>
            </a:r>
            <a:r>
              <a:rPr lang="zh-TW" altLang="en-US" dirty="0">
                <a:latin typeface="微軟正黑體" panose="020B0604030504040204" pitchFamily="34" charset="-120"/>
                <a:ea typeface="微軟正黑體" panose="020B0604030504040204" pitchFamily="34" charset="-120"/>
              </a:rPr>
              <a:t>：由公用天然氣事業委託後方可執行；</a:t>
            </a:r>
            <a:r>
              <a:rPr lang="en-US" altLang="zh-TW" dirty="0">
                <a:latin typeface="微軟正黑體" panose="020B0604030504040204" pitchFamily="34" charset="-120"/>
                <a:ea typeface="微軟正黑體" panose="020B0604030504040204" pitchFamily="34" charset="-120"/>
              </a:rPr>
              <a:t>Ｏ</a:t>
            </a:r>
            <a:r>
              <a:rPr lang="zh-TW" altLang="en-US" dirty="0">
                <a:latin typeface="微軟正黑體" panose="020B0604030504040204" pitchFamily="34" charset="-120"/>
                <a:ea typeface="微軟正黑體" panose="020B0604030504040204" pitchFamily="34" charset="-120"/>
              </a:rPr>
              <a:t>：須向公用天然氣事業申請審圖與竣工。</a:t>
            </a:r>
          </a:p>
        </p:txBody>
      </p:sp>
    </p:spTree>
    <p:extLst>
      <p:ext uri="{BB962C8B-B14F-4D97-AF65-F5344CB8AC3E}">
        <p14:creationId xmlns:p14="http://schemas.microsoft.com/office/powerpoint/2010/main" val="303627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45F1C67C-D225-40D2-AAF1-115B8E4A39B4}"/>
              </a:ext>
            </a:extLst>
          </p:cNvPr>
          <p:cNvSpPr/>
          <p:nvPr/>
        </p:nvSpPr>
        <p:spPr>
          <a:xfrm>
            <a:off x="6714729" y="1688668"/>
            <a:ext cx="2212215" cy="5019789"/>
          </a:xfrm>
          <a:prstGeom prst="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B3A5A1EC-0088-4BC1-9E4B-BCD75739F3C9}"/>
              </a:ext>
            </a:extLst>
          </p:cNvPr>
          <p:cNvSpPr/>
          <p:nvPr/>
        </p:nvSpPr>
        <p:spPr>
          <a:xfrm>
            <a:off x="2833734" y="1700188"/>
            <a:ext cx="3653073" cy="5019789"/>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BBEC26CA-F432-4C06-8846-A6B7670DFA55}"/>
              </a:ext>
            </a:extLst>
          </p:cNvPr>
          <p:cNvSpPr/>
          <p:nvPr/>
        </p:nvSpPr>
        <p:spPr>
          <a:xfrm>
            <a:off x="169808" y="1700188"/>
            <a:ext cx="2478502" cy="5019789"/>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6790179" y="5291840"/>
            <a:ext cx="1993691" cy="1384995"/>
          </a:xfrm>
          <a:prstGeom prst="rect">
            <a:avLst/>
          </a:prstGeom>
          <a:solidFill>
            <a:schemeClr val="bg1"/>
          </a:solidFill>
          <a:ln w="28575">
            <a:solidFill>
              <a:srgbClr val="FF7C8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180975" indent="-180975">
              <a:buFont typeface="Wingdings" panose="05000000000000000000" pitchFamily="2" charset="2"/>
              <a:buChar char="l"/>
            </a:pPr>
            <a:r>
              <a:rPr lang="en-US" altLang="zh-TW" sz="1400" dirty="0">
                <a:latin typeface="微軟正黑體" panose="020B0604030504040204" pitchFamily="34" charset="-120"/>
                <a:ea typeface="微軟正黑體" panose="020B0604030504040204" pitchFamily="34" charset="-120"/>
              </a:rPr>
              <a:t>1</a:t>
            </a:r>
            <a:r>
              <a:rPr lang="zh-TW" altLang="en-US" sz="1400" dirty="0">
                <a:latin typeface="微軟正黑體" panose="020B0604030504040204" pitchFamily="34" charset="-120"/>
                <a:ea typeface="微軟正黑體" panose="020B0604030504040204" pitchFamily="34" charset="-120"/>
              </a:rPr>
              <a:t>戶：</a:t>
            </a:r>
            <a:r>
              <a:rPr lang="en-US" altLang="zh-TW" sz="1400" dirty="0">
                <a:latin typeface="微軟正黑體" panose="020B0604030504040204" pitchFamily="34" charset="-120"/>
                <a:ea typeface="微軟正黑體" panose="020B0604030504040204" pitchFamily="34" charset="-120"/>
              </a:rPr>
              <a:t>4</a:t>
            </a:r>
            <a:r>
              <a:rPr lang="zh-TW" altLang="en-US" sz="1400" dirty="0">
                <a:latin typeface="微軟正黑體" panose="020B0604030504040204" pitchFamily="34" charset="-120"/>
                <a:ea typeface="微軟正黑體" panose="020B0604030504040204" pitchFamily="34" charset="-120"/>
              </a:rPr>
              <a:t>日</a:t>
            </a:r>
          </a:p>
          <a:p>
            <a:pPr marL="180975" indent="-180975">
              <a:buFont typeface="Wingdings" panose="05000000000000000000" pitchFamily="2" charset="2"/>
              <a:buChar char="l"/>
            </a:pPr>
            <a:r>
              <a:rPr lang="en-US" altLang="zh-TW" sz="1400" dirty="0">
                <a:latin typeface="微軟正黑體" panose="020B0604030504040204" pitchFamily="34" charset="-120"/>
                <a:ea typeface="微軟正黑體" panose="020B0604030504040204" pitchFamily="34" charset="-120"/>
              </a:rPr>
              <a:t>2-50</a:t>
            </a:r>
            <a:r>
              <a:rPr lang="zh-TW" altLang="en-US" sz="1400" dirty="0">
                <a:latin typeface="微軟正黑體" panose="020B0604030504040204" pitchFamily="34" charset="-120"/>
                <a:ea typeface="微軟正黑體" panose="020B0604030504040204" pitchFamily="34" charset="-120"/>
              </a:rPr>
              <a:t>戶：</a:t>
            </a:r>
            <a:r>
              <a:rPr lang="en-US" altLang="zh-TW" sz="1400" dirty="0">
                <a:latin typeface="微軟正黑體" panose="020B0604030504040204" pitchFamily="34" charset="-120"/>
                <a:ea typeface="微軟正黑體" panose="020B0604030504040204" pitchFamily="34" charset="-120"/>
              </a:rPr>
              <a:t>6</a:t>
            </a:r>
            <a:r>
              <a:rPr lang="zh-TW" altLang="en-US" sz="1400" dirty="0">
                <a:latin typeface="微軟正黑體" panose="020B0604030504040204" pitchFamily="34" charset="-120"/>
                <a:ea typeface="微軟正黑體" panose="020B0604030504040204" pitchFamily="34" charset="-120"/>
              </a:rPr>
              <a:t>日</a:t>
            </a:r>
          </a:p>
          <a:p>
            <a:pPr marL="180975" indent="-180975">
              <a:buFont typeface="Wingdings" panose="05000000000000000000" pitchFamily="2" charset="2"/>
              <a:buChar char="l"/>
            </a:pPr>
            <a:r>
              <a:rPr lang="en-US" altLang="zh-TW" sz="1400" dirty="0">
                <a:latin typeface="微軟正黑體" panose="020B0604030504040204" pitchFamily="34" charset="-120"/>
                <a:ea typeface="微軟正黑體" panose="020B0604030504040204" pitchFamily="34" charset="-120"/>
              </a:rPr>
              <a:t>51-80</a:t>
            </a:r>
            <a:r>
              <a:rPr lang="zh-TW" altLang="en-US" sz="1400" dirty="0">
                <a:latin typeface="微軟正黑體" panose="020B0604030504040204" pitchFamily="34" charset="-120"/>
                <a:ea typeface="微軟正黑體" panose="020B0604030504040204" pitchFamily="34" charset="-120"/>
              </a:rPr>
              <a:t>戶：</a:t>
            </a:r>
            <a:r>
              <a:rPr lang="en-US" altLang="zh-TW" sz="1400" dirty="0">
                <a:latin typeface="微軟正黑體" panose="020B0604030504040204" pitchFamily="34" charset="-120"/>
                <a:ea typeface="微軟正黑體" panose="020B0604030504040204" pitchFamily="34" charset="-120"/>
              </a:rPr>
              <a:t>10</a:t>
            </a:r>
            <a:r>
              <a:rPr lang="zh-TW" altLang="en-US" sz="1400" dirty="0">
                <a:latin typeface="微軟正黑體" panose="020B0604030504040204" pitchFamily="34" charset="-120"/>
                <a:ea typeface="微軟正黑體" panose="020B0604030504040204" pitchFamily="34" charset="-120"/>
              </a:rPr>
              <a:t>日</a:t>
            </a:r>
          </a:p>
          <a:p>
            <a:pPr marL="180975" indent="-180975">
              <a:buFont typeface="Wingdings" panose="05000000000000000000" pitchFamily="2" charset="2"/>
              <a:buChar char="l"/>
            </a:pPr>
            <a:r>
              <a:rPr lang="en-US" altLang="zh-TW" sz="1400" dirty="0">
                <a:latin typeface="微軟正黑體" panose="020B0604030504040204" pitchFamily="34" charset="-120"/>
                <a:ea typeface="微軟正黑體" panose="020B0604030504040204" pitchFamily="34" charset="-120"/>
              </a:rPr>
              <a:t>81-120</a:t>
            </a:r>
            <a:r>
              <a:rPr lang="zh-TW" altLang="en-US" sz="1400" dirty="0">
                <a:latin typeface="微軟正黑體" panose="020B0604030504040204" pitchFamily="34" charset="-120"/>
                <a:ea typeface="微軟正黑體" panose="020B0604030504040204" pitchFamily="34" charset="-120"/>
              </a:rPr>
              <a:t>戶：</a:t>
            </a:r>
            <a:r>
              <a:rPr lang="en-US" altLang="zh-TW" sz="1400" dirty="0">
                <a:latin typeface="微軟正黑體" panose="020B0604030504040204" pitchFamily="34" charset="-120"/>
                <a:ea typeface="微軟正黑體" panose="020B0604030504040204" pitchFamily="34" charset="-120"/>
              </a:rPr>
              <a:t>14</a:t>
            </a:r>
            <a:r>
              <a:rPr lang="zh-TW" altLang="en-US" sz="1400" dirty="0">
                <a:latin typeface="微軟正黑體" panose="020B0604030504040204" pitchFamily="34" charset="-120"/>
                <a:ea typeface="微軟正黑體" panose="020B0604030504040204" pitchFamily="34" charset="-120"/>
              </a:rPr>
              <a:t>日</a:t>
            </a:r>
          </a:p>
          <a:p>
            <a:pPr marL="180975" indent="-180975">
              <a:buFont typeface="Wingdings" panose="05000000000000000000" pitchFamily="2" charset="2"/>
              <a:buChar char="l"/>
            </a:pPr>
            <a:r>
              <a:rPr lang="zh-TW" altLang="en-US" sz="1400" dirty="0">
                <a:latin typeface="微軟正黑體" panose="020B0604030504040204" pitchFamily="34" charset="-120"/>
                <a:ea typeface="微軟正黑體" panose="020B0604030504040204" pitchFamily="34" charset="-120"/>
              </a:rPr>
              <a:t>超過</a:t>
            </a:r>
            <a:r>
              <a:rPr lang="en-US" altLang="zh-TW" sz="1400" dirty="0">
                <a:latin typeface="微軟正黑體" panose="020B0604030504040204" pitchFamily="34" charset="-120"/>
                <a:ea typeface="微軟正黑體" panose="020B0604030504040204" pitchFamily="34" charset="-120"/>
              </a:rPr>
              <a:t>120</a:t>
            </a:r>
            <a:r>
              <a:rPr lang="zh-TW" altLang="en-US" sz="1400" dirty="0">
                <a:latin typeface="微軟正黑體" panose="020B0604030504040204" pitchFamily="34" charset="-120"/>
                <a:ea typeface="微軟正黑體" panose="020B0604030504040204" pitchFamily="34" charset="-120"/>
              </a:rPr>
              <a:t>戶：</a:t>
            </a:r>
            <a:endParaRPr lang="en-US" altLang="zh-TW" sz="1400" dirty="0">
              <a:latin typeface="微軟正黑體" panose="020B0604030504040204" pitchFamily="34" charset="-120"/>
              <a:ea typeface="微軟正黑體" panose="020B0604030504040204" pitchFamily="34" charset="-120"/>
            </a:endParaRPr>
          </a:p>
          <a:p>
            <a:pPr indent="180975"/>
            <a:r>
              <a:rPr lang="en-US" altLang="zh-TW" sz="1400" dirty="0">
                <a:latin typeface="微軟正黑體" panose="020B0604030504040204" pitchFamily="34" charset="-120"/>
                <a:ea typeface="微軟正黑體" panose="020B0604030504040204" pitchFamily="34" charset="-120"/>
              </a:rPr>
              <a:t>14</a:t>
            </a:r>
            <a:r>
              <a:rPr lang="zh-TW" altLang="en-US" sz="1400" dirty="0">
                <a:latin typeface="微軟正黑體" panose="020B0604030504040204" pitchFamily="34" charset="-120"/>
                <a:ea typeface="微軟正黑體" panose="020B0604030504040204" pitchFamily="34" charset="-120"/>
              </a:rPr>
              <a:t>日</a:t>
            </a:r>
            <a:r>
              <a:rPr lang="en-US" altLang="zh-TW" sz="1400" dirty="0">
                <a:latin typeface="微軟正黑體" panose="020B0604030504040204" pitchFamily="34" charset="-120"/>
                <a:ea typeface="微軟正黑體" panose="020B0604030504040204" pitchFamily="34" charset="-120"/>
              </a:rPr>
              <a:t>+4</a:t>
            </a:r>
            <a:r>
              <a:rPr lang="zh-TW" altLang="en-US" sz="1400" dirty="0">
                <a:latin typeface="微軟正黑體" panose="020B0604030504040204" pitchFamily="34" charset="-120"/>
                <a:ea typeface="微軟正黑體" panose="020B0604030504040204" pitchFamily="34" charset="-120"/>
              </a:rPr>
              <a:t>日</a:t>
            </a:r>
            <a:r>
              <a:rPr lang="en-US" altLang="zh-TW" sz="1400" dirty="0">
                <a:latin typeface="微軟正黑體" panose="020B0604030504040204" pitchFamily="34" charset="-120"/>
                <a:ea typeface="微軟正黑體" panose="020B0604030504040204" pitchFamily="34" charset="-120"/>
              </a:rPr>
              <a:t>/40</a:t>
            </a:r>
            <a:r>
              <a:rPr lang="zh-TW" altLang="en-US" sz="1400" dirty="0">
                <a:latin typeface="微軟正黑體" panose="020B0604030504040204" pitchFamily="34" charset="-120"/>
                <a:ea typeface="微軟正黑體" panose="020B0604030504040204" pitchFamily="34" charset="-120"/>
              </a:rPr>
              <a:t>戶</a:t>
            </a:r>
          </a:p>
        </p:txBody>
      </p:sp>
      <p:sp>
        <p:nvSpPr>
          <p:cNvPr id="38" name="投影片編號版面配置區 3">
            <a:extLst>
              <a:ext uri="{FF2B5EF4-FFF2-40B4-BE49-F238E27FC236}">
                <a16:creationId xmlns:a16="http://schemas.microsoft.com/office/drawing/2014/main" id="{F3B603F3-3F80-40A8-BBDD-8E4801040533}"/>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標題 1">
            <a:extLst>
              <a:ext uri="{FF2B5EF4-FFF2-40B4-BE49-F238E27FC236}">
                <a16:creationId xmlns:a16="http://schemas.microsoft.com/office/drawing/2014/main" id="{1E59946E-16C4-416A-8A22-BCCEDA444709}"/>
              </a:ext>
            </a:extLst>
          </p:cNvPr>
          <p:cNvSpPr>
            <a:spLocks noGrp="1"/>
          </p:cNvSpPr>
          <p:nvPr>
            <p:ph type="title"/>
          </p:nvPr>
        </p:nvSpPr>
        <p:spPr>
          <a:xfrm>
            <a:off x="1261006" y="-34253"/>
            <a:ext cx="7998114" cy="1016218"/>
          </a:xfrm>
        </p:spPr>
        <p:txBody>
          <a:bodyPr>
            <a:normAutofit fontScale="90000"/>
          </a:bodyPr>
          <a:lstStyle/>
          <a:p>
            <a:pPr lvl="0"/>
            <a:r>
              <a:rPr lang="zh-TW" altLang="en-US" b="1" dirty="0">
                <a:latin typeface="微軟正黑體" panose="020B0604030504040204" pitchFamily="34" charset="-120"/>
                <a:ea typeface="微軟正黑體" panose="020B0604030504040204" pitchFamily="34" charset="-120"/>
              </a:rPr>
              <a:t>二、作業程序</a:t>
            </a:r>
            <a:r>
              <a:rPr lang="en-US" altLang="zh-TW" sz="2700" b="1" dirty="0">
                <a:latin typeface="微軟正黑體" panose="020B0604030504040204" pitchFamily="34" charset="-120"/>
                <a:ea typeface="微軟正黑體" panose="020B0604030504040204" pitchFamily="34" charset="-120"/>
              </a:rPr>
              <a:t>(</a:t>
            </a:r>
            <a:r>
              <a:rPr lang="zh-TW" altLang="en-US" sz="2700" b="1" dirty="0">
                <a:latin typeface="微軟正黑體" pitchFamily="34" charset="-120"/>
                <a:ea typeface="微軟正黑體" pitchFamily="34" charset="-120"/>
                <a:cs typeface="Times New Roman" pitchFamily="18" charset="0"/>
              </a:rPr>
              <a:t>公用天然氣事業營業章程範本</a:t>
            </a:r>
            <a:r>
              <a:rPr lang="en-US" altLang="zh-TW" sz="2700" b="1" dirty="0">
                <a:latin typeface="微軟正黑體" pitchFamily="34" charset="-120"/>
                <a:ea typeface="微軟正黑體" pitchFamily="34" charset="-120"/>
                <a:cs typeface="Times New Roman" pitchFamily="18" charset="0"/>
              </a:rPr>
              <a:t>)</a:t>
            </a:r>
            <a:endParaRPr lang="zh-TW" altLang="en-US" sz="2700" b="1" dirty="0">
              <a:latin typeface="微軟正黑體" panose="020B0604030504040204" pitchFamily="34" charset="-120"/>
              <a:ea typeface="微軟正黑體" panose="020B0604030504040204" pitchFamily="34" charset="-12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 name="資料庫圖表 2"/>
          <p:cNvGraphicFramePr/>
          <p:nvPr>
            <p:extLst>
              <p:ext uri="{D42A27DB-BD31-4B8C-83A1-F6EECF244321}">
                <p14:modId xmlns:p14="http://schemas.microsoft.com/office/powerpoint/2010/main" val="3941642685"/>
              </p:ext>
            </p:extLst>
          </p:nvPr>
        </p:nvGraphicFramePr>
        <p:xfrm>
          <a:off x="-45205" y="1823520"/>
          <a:ext cx="2815599" cy="4825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資料庫圖表 5"/>
          <p:cNvGraphicFramePr/>
          <p:nvPr>
            <p:extLst>
              <p:ext uri="{D42A27DB-BD31-4B8C-83A1-F6EECF244321}">
                <p14:modId xmlns:p14="http://schemas.microsoft.com/office/powerpoint/2010/main" val="1109030566"/>
              </p:ext>
            </p:extLst>
          </p:nvPr>
        </p:nvGraphicFramePr>
        <p:xfrm>
          <a:off x="2199946" y="1837620"/>
          <a:ext cx="4870765" cy="47877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文字方塊 3"/>
          <p:cNvSpPr txBox="1"/>
          <p:nvPr/>
        </p:nvSpPr>
        <p:spPr>
          <a:xfrm>
            <a:off x="169808" y="1300118"/>
            <a:ext cx="247850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TW"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公用天然氣事業施作</a:t>
            </a:r>
          </a:p>
        </p:txBody>
      </p:sp>
      <p:sp>
        <p:nvSpPr>
          <p:cNvPr id="8" name="文字方塊 7"/>
          <p:cNvSpPr txBox="1"/>
          <p:nvPr/>
        </p:nvSpPr>
        <p:spPr>
          <a:xfrm>
            <a:off x="2833735" y="1300078"/>
            <a:ext cx="3661957"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TW"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用戶委託承裝業施作表內管</a:t>
            </a:r>
          </a:p>
        </p:txBody>
      </p:sp>
      <p:sp>
        <p:nvSpPr>
          <p:cNvPr id="9" name="矩形 8"/>
          <p:cNvSpPr/>
          <p:nvPr/>
        </p:nvSpPr>
        <p:spPr>
          <a:xfrm>
            <a:off x="6806112" y="3219782"/>
            <a:ext cx="1993691" cy="1384995"/>
          </a:xfrm>
          <a:prstGeom prst="rect">
            <a:avLst/>
          </a:prstGeom>
          <a:solidFill>
            <a:schemeClr val="bg1"/>
          </a:solidFill>
          <a:ln w="28575">
            <a:solidFill>
              <a:srgbClr val="FF7C8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180975" indent="-180975">
              <a:buFont typeface="Wingdings" panose="05000000000000000000" pitchFamily="2" charset="2"/>
              <a:buChar char="l"/>
            </a:pPr>
            <a:r>
              <a:rPr lang="en-US" altLang="zh-TW" sz="1400" dirty="0">
                <a:latin typeface="微軟正黑體" panose="020B0604030504040204" pitchFamily="34" charset="-120"/>
                <a:ea typeface="微軟正黑體" panose="020B0604030504040204" pitchFamily="34" charset="-120"/>
              </a:rPr>
              <a:t>1</a:t>
            </a:r>
            <a:r>
              <a:rPr lang="zh-TW" altLang="en-US" sz="1400" dirty="0">
                <a:latin typeface="微軟正黑體" panose="020B0604030504040204" pitchFamily="34" charset="-120"/>
                <a:ea typeface="微軟正黑體" panose="020B0604030504040204" pitchFamily="34" charset="-120"/>
              </a:rPr>
              <a:t>戶：</a:t>
            </a:r>
            <a:r>
              <a:rPr lang="en-US" altLang="zh-TW" sz="1400" dirty="0">
                <a:latin typeface="微軟正黑體" panose="020B0604030504040204" pitchFamily="34" charset="-120"/>
                <a:ea typeface="微軟正黑體" panose="020B0604030504040204" pitchFamily="34" charset="-120"/>
              </a:rPr>
              <a:t>4</a:t>
            </a:r>
            <a:r>
              <a:rPr lang="zh-TW" altLang="en-US" sz="1400" dirty="0">
                <a:latin typeface="微軟正黑體" panose="020B0604030504040204" pitchFamily="34" charset="-120"/>
                <a:ea typeface="微軟正黑體" panose="020B0604030504040204" pitchFamily="34" charset="-120"/>
              </a:rPr>
              <a:t>日</a:t>
            </a:r>
          </a:p>
          <a:p>
            <a:pPr marL="180975" indent="-180975">
              <a:buFont typeface="Wingdings" panose="05000000000000000000" pitchFamily="2" charset="2"/>
              <a:buChar char="l"/>
            </a:pPr>
            <a:r>
              <a:rPr lang="en-US" altLang="zh-TW" sz="1400" dirty="0">
                <a:latin typeface="微軟正黑體" panose="020B0604030504040204" pitchFamily="34" charset="-120"/>
                <a:ea typeface="微軟正黑體" panose="020B0604030504040204" pitchFamily="34" charset="-120"/>
              </a:rPr>
              <a:t>2-50</a:t>
            </a:r>
            <a:r>
              <a:rPr lang="zh-TW" altLang="en-US" sz="1400" dirty="0">
                <a:latin typeface="微軟正黑體" panose="020B0604030504040204" pitchFamily="34" charset="-120"/>
                <a:ea typeface="微軟正黑體" panose="020B0604030504040204" pitchFamily="34" charset="-120"/>
              </a:rPr>
              <a:t>戶：</a:t>
            </a:r>
            <a:r>
              <a:rPr lang="en-US" altLang="zh-TW" sz="1400" dirty="0">
                <a:latin typeface="微軟正黑體" panose="020B0604030504040204" pitchFamily="34" charset="-120"/>
                <a:ea typeface="微軟正黑體" panose="020B0604030504040204" pitchFamily="34" charset="-120"/>
              </a:rPr>
              <a:t>6</a:t>
            </a:r>
            <a:r>
              <a:rPr lang="zh-TW" altLang="en-US" sz="1400" dirty="0">
                <a:latin typeface="微軟正黑體" panose="020B0604030504040204" pitchFamily="34" charset="-120"/>
                <a:ea typeface="微軟正黑體" panose="020B0604030504040204" pitchFamily="34" charset="-120"/>
              </a:rPr>
              <a:t>日</a:t>
            </a:r>
          </a:p>
          <a:p>
            <a:pPr marL="180975" indent="-180975">
              <a:buFont typeface="Wingdings" panose="05000000000000000000" pitchFamily="2" charset="2"/>
              <a:buChar char="l"/>
            </a:pPr>
            <a:r>
              <a:rPr lang="en-US" altLang="zh-TW" sz="1400" dirty="0">
                <a:latin typeface="微軟正黑體" panose="020B0604030504040204" pitchFamily="34" charset="-120"/>
                <a:ea typeface="微軟正黑體" panose="020B0604030504040204" pitchFamily="34" charset="-120"/>
              </a:rPr>
              <a:t>51-100</a:t>
            </a:r>
            <a:r>
              <a:rPr lang="zh-TW" altLang="en-US" sz="1400" dirty="0">
                <a:latin typeface="微軟正黑體" panose="020B0604030504040204" pitchFamily="34" charset="-120"/>
                <a:ea typeface="微軟正黑體" panose="020B0604030504040204" pitchFamily="34" charset="-120"/>
              </a:rPr>
              <a:t>戶：</a:t>
            </a:r>
            <a:r>
              <a:rPr lang="en-US" altLang="zh-TW" sz="1400" dirty="0">
                <a:latin typeface="微軟正黑體" panose="020B0604030504040204" pitchFamily="34" charset="-120"/>
                <a:ea typeface="微軟正黑體" panose="020B0604030504040204" pitchFamily="34" charset="-120"/>
              </a:rPr>
              <a:t>10</a:t>
            </a:r>
            <a:r>
              <a:rPr lang="zh-TW" altLang="en-US" sz="1400" dirty="0">
                <a:latin typeface="微軟正黑體" panose="020B0604030504040204" pitchFamily="34" charset="-120"/>
                <a:ea typeface="微軟正黑體" panose="020B0604030504040204" pitchFamily="34" charset="-120"/>
              </a:rPr>
              <a:t>日</a:t>
            </a:r>
          </a:p>
          <a:p>
            <a:pPr marL="180975" indent="-180975">
              <a:buFont typeface="Wingdings" panose="05000000000000000000" pitchFamily="2" charset="2"/>
              <a:buChar char="l"/>
            </a:pPr>
            <a:r>
              <a:rPr lang="en-US" altLang="zh-TW" sz="1400" dirty="0">
                <a:latin typeface="微軟正黑體" panose="020B0604030504040204" pitchFamily="34" charset="-120"/>
                <a:ea typeface="微軟正黑體" panose="020B0604030504040204" pitchFamily="34" charset="-120"/>
              </a:rPr>
              <a:t>101-200</a:t>
            </a:r>
            <a:r>
              <a:rPr lang="zh-TW" altLang="en-US" sz="1400" dirty="0">
                <a:latin typeface="微軟正黑體" panose="020B0604030504040204" pitchFamily="34" charset="-120"/>
                <a:ea typeface="微軟正黑體" panose="020B0604030504040204" pitchFamily="34" charset="-120"/>
              </a:rPr>
              <a:t>戶：</a:t>
            </a:r>
            <a:r>
              <a:rPr lang="en-US" altLang="zh-TW" sz="1400" dirty="0">
                <a:latin typeface="微軟正黑體" panose="020B0604030504040204" pitchFamily="34" charset="-120"/>
                <a:ea typeface="微軟正黑體" panose="020B0604030504040204" pitchFamily="34" charset="-120"/>
              </a:rPr>
              <a:t>14</a:t>
            </a:r>
            <a:r>
              <a:rPr lang="zh-TW" altLang="en-US" sz="1400" dirty="0">
                <a:latin typeface="微軟正黑體" panose="020B0604030504040204" pitchFamily="34" charset="-120"/>
                <a:ea typeface="微軟正黑體" panose="020B0604030504040204" pitchFamily="34" charset="-120"/>
              </a:rPr>
              <a:t>日</a:t>
            </a:r>
          </a:p>
          <a:p>
            <a:pPr marL="180975" indent="-180975">
              <a:buFont typeface="Wingdings" panose="05000000000000000000" pitchFamily="2" charset="2"/>
              <a:buChar char="l"/>
            </a:pPr>
            <a:r>
              <a:rPr lang="zh-TW" altLang="en-US" sz="1400" dirty="0">
                <a:latin typeface="微軟正黑體" panose="020B0604030504040204" pitchFamily="34" charset="-120"/>
                <a:ea typeface="微軟正黑體" panose="020B0604030504040204" pitchFamily="34" charset="-120"/>
              </a:rPr>
              <a:t>超過</a:t>
            </a:r>
            <a:r>
              <a:rPr lang="en-US" altLang="zh-TW" sz="1400" dirty="0">
                <a:latin typeface="微軟正黑體" panose="020B0604030504040204" pitchFamily="34" charset="-120"/>
                <a:ea typeface="微軟正黑體" panose="020B0604030504040204" pitchFamily="34" charset="-120"/>
              </a:rPr>
              <a:t>200</a:t>
            </a:r>
            <a:r>
              <a:rPr lang="zh-TW" altLang="en-US" sz="1400" dirty="0">
                <a:latin typeface="微軟正黑體" panose="020B0604030504040204" pitchFamily="34" charset="-120"/>
                <a:ea typeface="微軟正黑體" panose="020B0604030504040204" pitchFamily="34" charset="-120"/>
              </a:rPr>
              <a:t>戶：</a:t>
            </a:r>
            <a:endParaRPr lang="en-US" altLang="zh-TW" sz="1400" dirty="0">
              <a:latin typeface="微軟正黑體" panose="020B0604030504040204" pitchFamily="34" charset="-120"/>
              <a:ea typeface="微軟正黑體" panose="020B0604030504040204" pitchFamily="34" charset="-120"/>
            </a:endParaRPr>
          </a:p>
          <a:p>
            <a:pPr marL="180975" indent="-180975">
              <a:buFont typeface="Wingdings" panose="05000000000000000000" pitchFamily="2" charset="2"/>
              <a:buChar char="l"/>
            </a:pPr>
            <a:r>
              <a:rPr lang="en-US" altLang="zh-TW" sz="1400" dirty="0">
                <a:latin typeface="微軟正黑體" panose="020B0604030504040204" pitchFamily="34" charset="-120"/>
                <a:ea typeface="微軟正黑體" panose="020B0604030504040204" pitchFamily="34" charset="-120"/>
              </a:rPr>
              <a:t>14</a:t>
            </a:r>
            <a:r>
              <a:rPr lang="zh-TW" altLang="en-US" sz="1400" dirty="0">
                <a:latin typeface="微軟正黑體" panose="020B0604030504040204" pitchFamily="34" charset="-120"/>
                <a:ea typeface="微軟正黑體" panose="020B0604030504040204" pitchFamily="34" charset="-120"/>
              </a:rPr>
              <a:t>日</a:t>
            </a:r>
            <a:r>
              <a:rPr lang="en-US" altLang="zh-TW" sz="1400" dirty="0">
                <a:latin typeface="微軟正黑體" panose="020B0604030504040204" pitchFamily="34" charset="-120"/>
                <a:ea typeface="微軟正黑體" panose="020B0604030504040204" pitchFamily="34" charset="-120"/>
              </a:rPr>
              <a:t>+4</a:t>
            </a:r>
            <a:r>
              <a:rPr lang="zh-TW" altLang="en-US" sz="1400" dirty="0">
                <a:latin typeface="微軟正黑體" panose="020B0604030504040204" pitchFamily="34" charset="-120"/>
                <a:ea typeface="微軟正黑體" panose="020B0604030504040204" pitchFamily="34" charset="-120"/>
              </a:rPr>
              <a:t>日</a:t>
            </a:r>
            <a:r>
              <a:rPr lang="en-US" altLang="zh-TW" sz="1400" dirty="0">
                <a:latin typeface="微軟正黑體" panose="020B0604030504040204" pitchFamily="34" charset="-120"/>
                <a:ea typeface="微軟正黑體" panose="020B0604030504040204" pitchFamily="34" charset="-120"/>
              </a:rPr>
              <a:t>/200</a:t>
            </a:r>
            <a:r>
              <a:rPr lang="zh-TW" altLang="en-US" sz="1400" dirty="0">
                <a:latin typeface="微軟正黑體" panose="020B0604030504040204" pitchFamily="34" charset="-120"/>
                <a:ea typeface="微軟正黑體" panose="020B0604030504040204" pitchFamily="34" charset="-120"/>
              </a:rPr>
              <a:t>戶</a:t>
            </a:r>
          </a:p>
        </p:txBody>
      </p:sp>
      <p:cxnSp>
        <p:nvCxnSpPr>
          <p:cNvPr id="12" name="直線單箭頭接點 11"/>
          <p:cNvCxnSpPr>
            <a:cxnSpLocks/>
          </p:cNvCxnSpPr>
          <p:nvPr/>
        </p:nvCxnSpPr>
        <p:spPr>
          <a:xfrm>
            <a:off x="6215494" y="6183513"/>
            <a:ext cx="572282" cy="0"/>
          </a:xfrm>
          <a:prstGeom prst="straightConnector1">
            <a:avLst/>
          </a:prstGeom>
          <a:ln w="19050">
            <a:solidFill>
              <a:srgbClr val="FF7C80"/>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8120793" y="3252959"/>
            <a:ext cx="679009" cy="261610"/>
          </a:xfrm>
          <a:prstGeom prst="rect">
            <a:avLst/>
          </a:prstGeom>
          <a:noFill/>
        </p:spPr>
        <p:txBody>
          <a:bodyPr wrap="square" rtlCol="0">
            <a:spAutoFit/>
          </a:bodyPr>
          <a:lstStyle/>
          <a:p>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工作日</a:t>
            </a:r>
            <a:r>
              <a:rPr lang="en-US" altLang="zh-TW" sz="1100" dirty="0">
                <a:latin typeface="微軟正黑體" panose="020B0604030504040204" pitchFamily="34" charset="-120"/>
                <a:ea typeface="微軟正黑體" panose="020B0604030504040204" pitchFamily="34" charset="-120"/>
              </a:rPr>
              <a:t>)</a:t>
            </a:r>
            <a:endParaRPr lang="zh-TW" altLang="en-US" sz="1100" dirty="0">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8120794" y="5299519"/>
            <a:ext cx="679009" cy="261610"/>
          </a:xfrm>
          <a:prstGeom prst="rect">
            <a:avLst/>
          </a:prstGeom>
          <a:noFill/>
        </p:spPr>
        <p:txBody>
          <a:bodyPr wrap="square" rtlCol="0">
            <a:spAutoFit/>
          </a:bodyPr>
          <a:lstStyle/>
          <a:p>
            <a:r>
              <a:rPr lang="en-US" altLang="zh-TW" sz="1100" dirty="0">
                <a:latin typeface="微軟正黑體" panose="020B0604030504040204" pitchFamily="34" charset="-120"/>
                <a:ea typeface="微軟正黑體" panose="020B0604030504040204" pitchFamily="34" charset="-120"/>
              </a:rPr>
              <a:t>(</a:t>
            </a:r>
            <a:r>
              <a:rPr lang="zh-TW" altLang="en-US" sz="1100" dirty="0">
                <a:latin typeface="微軟正黑體" panose="020B0604030504040204" pitchFamily="34" charset="-120"/>
                <a:ea typeface="微軟正黑體" panose="020B0604030504040204" pitchFamily="34" charset="-120"/>
              </a:rPr>
              <a:t>工作日</a:t>
            </a:r>
            <a:r>
              <a:rPr lang="en-US" altLang="zh-TW" sz="1100" dirty="0">
                <a:latin typeface="微軟正黑體" panose="020B0604030504040204" pitchFamily="34" charset="-120"/>
                <a:ea typeface="微軟正黑體" panose="020B0604030504040204" pitchFamily="34" charset="-120"/>
              </a:rPr>
              <a:t>)</a:t>
            </a:r>
            <a:endParaRPr lang="zh-TW" altLang="en-US" sz="1100" dirty="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1C05D332-7F3A-4312-9223-F97DDA283C36}"/>
              </a:ext>
            </a:extLst>
          </p:cNvPr>
          <p:cNvSpPr>
            <a:spLocks noChangeArrowheads="1"/>
          </p:cNvSpPr>
          <p:nvPr/>
        </p:nvSpPr>
        <p:spPr bwMode="auto">
          <a:xfrm>
            <a:off x="1115752" y="765965"/>
            <a:ext cx="7039155" cy="4320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一</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用戶申請及作業程序</a:t>
            </a:r>
          </a:p>
        </p:txBody>
      </p:sp>
      <p:sp>
        <p:nvSpPr>
          <p:cNvPr id="19" name="文字方塊 18">
            <a:extLst>
              <a:ext uri="{FF2B5EF4-FFF2-40B4-BE49-F238E27FC236}">
                <a16:creationId xmlns:a16="http://schemas.microsoft.com/office/drawing/2014/main" id="{AC9FEFE6-A5C3-4564-9ADF-616B3EB46E60}"/>
              </a:ext>
            </a:extLst>
          </p:cNvPr>
          <p:cNvSpPr txBox="1"/>
          <p:nvPr/>
        </p:nvSpPr>
        <p:spPr>
          <a:xfrm>
            <a:off x="6707110" y="1300078"/>
            <a:ext cx="2219834"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zh-TW"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章程範本修正內容</a:t>
            </a:r>
            <a:endParaRPr lang="en-US" altLang="zh-TW"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endParaRPr>
          </a:p>
        </p:txBody>
      </p:sp>
      <p:cxnSp>
        <p:nvCxnSpPr>
          <p:cNvPr id="33" name="直線單箭頭接點 32">
            <a:extLst>
              <a:ext uri="{FF2B5EF4-FFF2-40B4-BE49-F238E27FC236}">
                <a16:creationId xmlns:a16="http://schemas.microsoft.com/office/drawing/2014/main" id="{9F5FC3C5-7524-4B02-B031-D8D30983D0DF}"/>
              </a:ext>
            </a:extLst>
          </p:cNvPr>
          <p:cNvCxnSpPr>
            <a:cxnSpLocks/>
            <a:endCxn id="9" idx="1"/>
          </p:cNvCxnSpPr>
          <p:nvPr/>
        </p:nvCxnSpPr>
        <p:spPr>
          <a:xfrm>
            <a:off x="6215494" y="3912279"/>
            <a:ext cx="590618" cy="1"/>
          </a:xfrm>
          <a:prstGeom prst="straightConnector1">
            <a:avLst/>
          </a:prstGeom>
          <a:ln w="19050">
            <a:solidFill>
              <a:srgbClr val="FF7C80"/>
            </a:solidFill>
            <a:tailEnd type="arrow"/>
          </a:ln>
        </p:spPr>
        <p:style>
          <a:lnRef idx="1">
            <a:schemeClr val="accent1"/>
          </a:lnRef>
          <a:fillRef idx="0">
            <a:schemeClr val="accent1"/>
          </a:fillRef>
          <a:effectRef idx="0">
            <a:schemeClr val="accent1"/>
          </a:effectRef>
          <a:fontRef idx="minor">
            <a:schemeClr val="tx1"/>
          </a:fontRef>
        </p:style>
      </p:cxnSp>
      <p:cxnSp>
        <p:nvCxnSpPr>
          <p:cNvPr id="41" name="接點: 肘形 40">
            <a:extLst>
              <a:ext uri="{FF2B5EF4-FFF2-40B4-BE49-F238E27FC236}">
                <a16:creationId xmlns:a16="http://schemas.microsoft.com/office/drawing/2014/main" id="{97975DDE-3575-48C5-9F7D-364344EA0AA2}"/>
              </a:ext>
            </a:extLst>
          </p:cNvPr>
          <p:cNvCxnSpPr>
            <a:cxnSpLocks/>
          </p:cNvCxnSpPr>
          <p:nvPr/>
        </p:nvCxnSpPr>
        <p:spPr>
          <a:xfrm>
            <a:off x="4382219" y="3780025"/>
            <a:ext cx="2423893" cy="334775"/>
          </a:xfrm>
          <a:prstGeom prst="bentConnector3">
            <a:avLst>
              <a:gd name="adj1" fmla="val 14411"/>
            </a:avLst>
          </a:prstGeom>
          <a:ln w="19050">
            <a:solidFill>
              <a:srgbClr val="FF7C80"/>
            </a:solidFill>
            <a:tailEnd type="arrow"/>
          </a:ln>
        </p:spPr>
        <p:style>
          <a:lnRef idx="1">
            <a:schemeClr val="accent1"/>
          </a:lnRef>
          <a:fillRef idx="0">
            <a:schemeClr val="accent1"/>
          </a:fillRef>
          <a:effectRef idx="0">
            <a:schemeClr val="accent1"/>
          </a:effectRef>
          <a:fontRef idx="minor">
            <a:schemeClr val="tx1"/>
          </a:fontRef>
        </p:style>
      </p:cxnSp>
      <p:sp>
        <p:nvSpPr>
          <p:cNvPr id="56" name="文字方塊 55">
            <a:extLst>
              <a:ext uri="{FF2B5EF4-FFF2-40B4-BE49-F238E27FC236}">
                <a16:creationId xmlns:a16="http://schemas.microsoft.com/office/drawing/2014/main" id="{9734F51F-8B0C-484F-ADC3-A61A83632ED5}"/>
              </a:ext>
            </a:extLst>
          </p:cNvPr>
          <p:cNvSpPr txBox="1"/>
          <p:nvPr/>
        </p:nvSpPr>
        <p:spPr>
          <a:xfrm>
            <a:off x="6714730" y="1707867"/>
            <a:ext cx="2192110"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TW"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r>
              <a:rPr kumimoji="0" lang="zh-TW" altLang="en-US"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新增申請時間規定</a:t>
            </a:r>
            <a:r>
              <a:rPr kumimoji="0" lang="en-US" altLang="zh-TW"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endParaRPr kumimoji="0" lang="zh-TW" altLang="en-US"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25" name="文字方塊 24">
            <a:extLst>
              <a:ext uri="{FF2B5EF4-FFF2-40B4-BE49-F238E27FC236}">
                <a16:creationId xmlns:a16="http://schemas.microsoft.com/office/drawing/2014/main" id="{37A0D31F-4869-4DBB-9E16-E688749FEBEE}"/>
              </a:ext>
            </a:extLst>
          </p:cNvPr>
          <p:cNvSpPr txBox="1"/>
          <p:nvPr/>
        </p:nvSpPr>
        <p:spPr>
          <a:xfrm>
            <a:off x="6698501" y="2123365"/>
            <a:ext cx="2228443" cy="92333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請注意</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營業章程範本已於</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110/5/6</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公告實施</a:t>
            </a:r>
          </a:p>
        </p:txBody>
      </p:sp>
    </p:spTree>
    <p:extLst>
      <p:ext uri="{BB962C8B-B14F-4D97-AF65-F5344CB8AC3E}">
        <p14:creationId xmlns:p14="http://schemas.microsoft.com/office/powerpoint/2010/main" val="2336585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63BBA9FB-FE52-49A8-866C-D013479D7A3D}"/>
              </a:ext>
            </a:extLst>
          </p:cNvPr>
          <p:cNvGrpSpPr/>
          <p:nvPr/>
        </p:nvGrpSpPr>
        <p:grpSpPr>
          <a:xfrm>
            <a:off x="428714" y="3342023"/>
            <a:ext cx="8532948" cy="3470289"/>
            <a:chOff x="351268" y="3429000"/>
            <a:chExt cx="8532948" cy="3282349"/>
          </a:xfrm>
          <a:solidFill>
            <a:schemeClr val="accent4">
              <a:lumMod val="20000"/>
              <a:lumOff val="80000"/>
            </a:schemeClr>
          </a:solidFill>
        </p:grpSpPr>
        <p:sp>
          <p:nvSpPr>
            <p:cNvPr id="2" name="矩形 1">
              <a:extLst>
                <a:ext uri="{FF2B5EF4-FFF2-40B4-BE49-F238E27FC236}">
                  <a16:creationId xmlns:a16="http://schemas.microsoft.com/office/drawing/2014/main" id="{AEDB3318-6A97-4867-9951-2AB310A8E271}"/>
                </a:ext>
              </a:extLst>
            </p:cNvPr>
            <p:cNvSpPr/>
            <p:nvPr/>
          </p:nvSpPr>
          <p:spPr>
            <a:xfrm>
              <a:off x="351268" y="3429000"/>
              <a:ext cx="3842644" cy="328234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3A7F0503-8914-414D-BEB9-66E2468F80BC}"/>
                </a:ext>
              </a:extLst>
            </p:cNvPr>
            <p:cNvSpPr/>
            <p:nvPr/>
          </p:nvSpPr>
          <p:spPr>
            <a:xfrm>
              <a:off x="4111676" y="5580331"/>
              <a:ext cx="4772540" cy="1126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矩形 8">
            <a:extLst>
              <a:ext uri="{FF2B5EF4-FFF2-40B4-BE49-F238E27FC236}">
                <a16:creationId xmlns:a16="http://schemas.microsoft.com/office/drawing/2014/main" id="{933C6F27-63F8-4C9D-9960-30D4284D1D49}"/>
              </a:ext>
            </a:extLst>
          </p:cNvPr>
          <p:cNvSpPr>
            <a:spLocks noChangeArrowheads="1"/>
          </p:cNvSpPr>
          <p:nvPr/>
        </p:nvSpPr>
        <p:spPr bwMode="auto">
          <a:xfrm>
            <a:off x="0" y="1083973"/>
            <a:ext cx="8997351" cy="4320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二</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用戶委託導管承裝業辦理表內管之裝設或變更工程</a:t>
            </a:r>
          </a:p>
        </p:txBody>
      </p:sp>
      <p:graphicFrame>
        <p:nvGraphicFramePr>
          <p:cNvPr id="6" name="表格 5">
            <a:extLst>
              <a:ext uri="{FF2B5EF4-FFF2-40B4-BE49-F238E27FC236}">
                <a16:creationId xmlns:a16="http://schemas.microsoft.com/office/drawing/2014/main" id="{B2513AD6-0ECD-4587-8F31-669F88653FB2}"/>
              </a:ext>
            </a:extLst>
          </p:cNvPr>
          <p:cNvGraphicFramePr>
            <a:graphicFrameLocks noGrp="1"/>
          </p:cNvGraphicFramePr>
          <p:nvPr>
            <p:extLst>
              <p:ext uri="{D42A27DB-BD31-4B8C-83A1-F6EECF244321}">
                <p14:modId xmlns:p14="http://schemas.microsoft.com/office/powerpoint/2010/main" val="3588271944"/>
              </p:ext>
            </p:extLst>
          </p:nvPr>
        </p:nvGraphicFramePr>
        <p:xfrm>
          <a:off x="428714" y="1831428"/>
          <a:ext cx="8532948" cy="3746835"/>
        </p:xfrm>
        <a:graphic>
          <a:graphicData uri="http://schemas.openxmlformats.org/drawingml/2006/table">
            <a:tbl>
              <a:tblPr firstRow="1" bandRow="1">
                <a:tableStyleId>{7DF18680-E054-41AD-8BC1-D1AEF772440D}</a:tableStyleId>
              </a:tblPr>
              <a:tblGrid>
                <a:gridCol w="1558366">
                  <a:extLst>
                    <a:ext uri="{9D8B030D-6E8A-4147-A177-3AD203B41FA5}">
                      <a16:colId xmlns:a16="http://schemas.microsoft.com/office/drawing/2014/main" val="20000"/>
                    </a:ext>
                  </a:extLst>
                </a:gridCol>
                <a:gridCol w="2297925">
                  <a:extLst>
                    <a:ext uri="{9D8B030D-6E8A-4147-A177-3AD203B41FA5}">
                      <a16:colId xmlns:a16="http://schemas.microsoft.com/office/drawing/2014/main" val="20001"/>
                    </a:ext>
                  </a:extLst>
                </a:gridCol>
                <a:gridCol w="4676657">
                  <a:extLst>
                    <a:ext uri="{9D8B030D-6E8A-4147-A177-3AD203B41FA5}">
                      <a16:colId xmlns:a16="http://schemas.microsoft.com/office/drawing/2014/main" val="20002"/>
                    </a:ext>
                  </a:extLst>
                </a:gridCol>
              </a:tblGrid>
              <a:tr h="357367">
                <a:tc>
                  <a:txBody>
                    <a:bodyPr/>
                    <a:lstStyle>
                      <a:lvl1pPr marL="0" algn="l" defTabSz="914400" rtl="0" eaLnBrk="1" latinLnBrk="0" hangingPunct="1">
                        <a:defRPr sz="1800" b="1" kern="1200">
                          <a:solidFill>
                            <a:schemeClr val="lt1"/>
                          </a:solidFill>
                          <a:latin typeface="Arial"/>
                          <a:ea typeface="微軟正黑體"/>
                        </a:defRPr>
                      </a:lvl1pPr>
                      <a:lvl2pPr marL="457200" algn="l" defTabSz="914400" rtl="0" eaLnBrk="1" latinLnBrk="0" hangingPunct="1">
                        <a:defRPr sz="1800" b="1" kern="1200">
                          <a:solidFill>
                            <a:schemeClr val="lt1"/>
                          </a:solidFill>
                          <a:latin typeface="Arial"/>
                          <a:ea typeface="微軟正黑體"/>
                        </a:defRPr>
                      </a:lvl2pPr>
                      <a:lvl3pPr marL="914400" algn="l" defTabSz="914400" rtl="0" eaLnBrk="1" latinLnBrk="0" hangingPunct="1">
                        <a:defRPr sz="1800" b="1" kern="1200">
                          <a:solidFill>
                            <a:schemeClr val="lt1"/>
                          </a:solidFill>
                          <a:latin typeface="Arial"/>
                          <a:ea typeface="微軟正黑體"/>
                        </a:defRPr>
                      </a:lvl3pPr>
                      <a:lvl4pPr marL="1371600" algn="l" defTabSz="914400" rtl="0" eaLnBrk="1" latinLnBrk="0" hangingPunct="1">
                        <a:defRPr sz="1800" b="1" kern="1200">
                          <a:solidFill>
                            <a:schemeClr val="lt1"/>
                          </a:solidFill>
                          <a:latin typeface="Arial"/>
                          <a:ea typeface="微軟正黑體"/>
                        </a:defRPr>
                      </a:lvl4pPr>
                      <a:lvl5pPr marL="1828800" algn="l" defTabSz="914400" rtl="0" eaLnBrk="1" latinLnBrk="0" hangingPunct="1">
                        <a:defRPr sz="1800" b="1" kern="1200">
                          <a:solidFill>
                            <a:schemeClr val="lt1"/>
                          </a:solidFill>
                          <a:latin typeface="Arial"/>
                          <a:ea typeface="微軟正黑體"/>
                        </a:defRPr>
                      </a:lvl5pPr>
                      <a:lvl6pPr marL="2286000" algn="l" defTabSz="914400" rtl="0" eaLnBrk="1" latinLnBrk="0" hangingPunct="1">
                        <a:defRPr sz="1800" b="1" kern="1200">
                          <a:solidFill>
                            <a:schemeClr val="lt1"/>
                          </a:solidFill>
                          <a:latin typeface="Arial"/>
                          <a:ea typeface="微軟正黑體"/>
                        </a:defRPr>
                      </a:lvl6pPr>
                      <a:lvl7pPr marL="2743200" algn="l" defTabSz="914400" rtl="0" eaLnBrk="1" latinLnBrk="0" hangingPunct="1">
                        <a:defRPr sz="1800" b="1" kern="1200">
                          <a:solidFill>
                            <a:schemeClr val="lt1"/>
                          </a:solidFill>
                          <a:latin typeface="Arial"/>
                          <a:ea typeface="微軟正黑體"/>
                        </a:defRPr>
                      </a:lvl7pPr>
                      <a:lvl8pPr marL="3200400" algn="l" defTabSz="914400" rtl="0" eaLnBrk="1" latinLnBrk="0" hangingPunct="1">
                        <a:defRPr sz="1800" b="1" kern="1200">
                          <a:solidFill>
                            <a:schemeClr val="lt1"/>
                          </a:solidFill>
                          <a:latin typeface="Arial"/>
                          <a:ea typeface="微軟正黑體"/>
                        </a:defRPr>
                      </a:lvl8pPr>
                      <a:lvl9pPr marL="3657600" algn="l" defTabSz="914400" rtl="0" eaLnBrk="1" latinLnBrk="0" hangingPunct="1">
                        <a:defRPr sz="1800" b="1" kern="1200">
                          <a:solidFill>
                            <a:schemeClr val="lt1"/>
                          </a:solidFill>
                          <a:latin typeface="Arial"/>
                          <a:ea typeface="微軟正黑體"/>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t>用戶</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lvl1pPr marL="0" algn="l" defTabSz="914400" rtl="0" eaLnBrk="1" latinLnBrk="0" hangingPunct="1">
                        <a:defRPr sz="1800" b="1" kern="1200">
                          <a:solidFill>
                            <a:schemeClr val="lt1"/>
                          </a:solidFill>
                          <a:latin typeface="Arial"/>
                          <a:ea typeface="微軟正黑體"/>
                        </a:defRPr>
                      </a:lvl1pPr>
                      <a:lvl2pPr marL="457200" algn="l" defTabSz="914400" rtl="0" eaLnBrk="1" latinLnBrk="0" hangingPunct="1">
                        <a:defRPr sz="1800" b="1" kern="1200">
                          <a:solidFill>
                            <a:schemeClr val="lt1"/>
                          </a:solidFill>
                          <a:latin typeface="Arial"/>
                          <a:ea typeface="微軟正黑體"/>
                        </a:defRPr>
                      </a:lvl2pPr>
                      <a:lvl3pPr marL="914400" algn="l" defTabSz="914400" rtl="0" eaLnBrk="1" latinLnBrk="0" hangingPunct="1">
                        <a:defRPr sz="1800" b="1" kern="1200">
                          <a:solidFill>
                            <a:schemeClr val="lt1"/>
                          </a:solidFill>
                          <a:latin typeface="Arial"/>
                          <a:ea typeface="微軟正黑體"/>
                        </a:defRPr>
                      </a:lvl3pPr>
                      <a:lvl4pPr marL="1371600" algn="l" defTabSz="914400" rtl="0" eaLnBrk="1" latinLnBrk="0" hangingPunct="1">
                        <a:defRPr sz="1800" b="1" kern="1200">
                          <a:solidFill>
                            <a:schemeClr val="lt1"/>
                          </a:solidFill>
                          <a:latin typeface="Arial"/>
                          <a:ea typeface="微軟正黑體"/>
                        </a:defRPr>
                      </a:lvl4pPr>
                      <a:lvl5pPr marL="1828800" algn="l" defTabSz="914400" rtl="0" eaLnBrk="1" latinLnBrk="0" hangingPunct="1">
                        <a:defRPr sz="1800" b="1" kern="1200">
                          <a:solidFill>
                            <a:schemeClr val="lt1"/>
                          </a:solidFill>
                          <a:latin typeface="Arial"/>
                          <a:ea typeface="微軟正黑體"/>
                        </a:defRPr>
                      </a:lvl5pPr>
                      <a:lvl6pPr marL="2286000" algn="l" defTabSz="914400" rtl="0" eaLnBrk="1" latinLnBrk="0" hangingPunct="1">
                        <a:defRPr sz="1800" b="1" kern="1200">
                          <a:solidFill>
                            <a:schemeClr val="lt1"/>
                          </a:solidFill>
                          <a:latin typeface="Arial"/>
                          <a:ea typeface="微軟正黑體"/>
                        </a:defRPr>
                      </a:lvl6pPr>
                      <a:lvl7pPr marL="2743200" algn="l" defTabSz="914400" rtl="0" eaLnBrk="1" latinLnBrk="0" hangingPunct="1">
                        <a:defRPr sz="1800" b="1" kern="1200">
                          <a:solidFill>
                            <a:schemeClr val="lt1"/>
                          </a:solidFill>
                          <a:latin typeface="Arial"/>
                          <a:ea typeface="微軟正黑體"/>
                        </a:defRPr>
                      </a:lvl7pPr>
                      <a:lvl8pPr marL="3200400" algn="l" defTabSz="914400" rtl="0" eaLnBrk="1" latinLnBrk="0" hangingPunct="1">
                        <a:defRPr sz="1800" b="1" kern="1200">
                          <a:solidFill>
                            <a:schemeClr val="lt1"/>
                          </a:solidFill>
                          <a:latin typeface="Arial"/>
                          <a:ea typeface="微軟正黑體"/>
                        </a:defRPr>
                      </a:lvl8pPr>
                      <a:lvl9pPr marL="3657600" algn="l" defTabSz="914400" rtl="0" eaLnBrk="1" latinLnBrk="0" hangingPunct="1">
                        <a:defRPr sz="1800" b="1" kern="1200">
                          <a:solidFill>
                            <a:schemeClr val="lt1"/>
                          </a:solidFill>
                          <a:latin typeface="Arial"/>
                          <a:ea typeface="微軟正黑體"/>
                        </a:defRPr>
                      </a:lvl9pPr>
                    </a:lstStyle>
                    <a:p>
                      <a:pPr algn="ctr"/>
                      <a:r>
                        <a:rPr lang="zh-TW" altLang="en-US" sz="1600" dirty="0"/>
                        <a:t>承裝業</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lvl1pPr marL="0" algn="l" defTabSz="914400" rtl="0" eaLnBrk="1" latinLnBrk="0" hangingPunct="1">
                        <a:defRPr sz="1800" b="1" kern="1200">
                          <a:solidFill>
                            <a:schemeClr val="lt1"/>
                          </a:solidFill>
                          <a:latin typeface="Arial"/>
                          <a:ea typeface="微軟正黑體"/>
                        </a:defRPr>
                      </a:lvl1pPr>
                      <a:lvl2pPr marL="457200" algn="l" defTabSz="914400" rtl="0" eaLnBrk="1" latinLnBrk="0" hangingPunct="1">
                        <a:defRPr sz="1800" b="1" kern="1200">
                          <a:solidFill>
                            <a:schemeClr val="lt1"/>
                          </a:solidFill>
                          <a:latin typeface="Arial"/>
                          <a:ea typeface="微軟正黑體"/>
                        </a:defRPr>
                      </a:lvl2pPr>
                      <a:lvl3pPr marL="914400" algn="l" defTabSz="914400" rtl="0" eaLnBrk="1" latinLnBrk="0" hangingPunct="1">
                        <a:defRPr sz="1800" b="1" kern="1200">
                          <a:solidFill>
                            <a:schemeClr val="lt1"/>
                          </a:solidFill>
                          <a:latin typeface="Arial"/>
                          <a:ea typeface="微軟正黑體"/>
                        </a:defRPr>
                      </a:lvl3pPr>
                      <a:lvl4pPr marL="1371600" algn="l" defTabSz="914400" rtl="0" eaLnBrk="1" latinLnBrk="0" hangingPunct="1">
                        <a:defRPr sz="1800" b="1" kern="1200">
                          <a:solidFill>
                            <a:schemeClr val="lt1"/>
                          </a:solidFill>
                          <a:latin typeface="Arial"/>
                          <a:ea typeface="微軟正黑體"/>
                        </a:defRPr>
                      </a:lvl4pPr>
                      <a:lvl5pPr marL="1828800" algn="l" defTabSz="914400" rtl="0" eaLnBrk="1" latinLnBrk="0" hangingPunct="1">
                        <a:defRPr sz="1800" b="1" kern="1200">
                          <a:solidFill>
                            <a:schemeClr val="lt1"/>
                          </a:solidFill>
                          <a:latin typeface="Arial"/>
                          <a:ea typeface="微軟正黑體"/>
                        </a:defRPr>
                      </a:lvl5pPr>
                      <a:lvl6pPr marL="2286000" algn="l" defTabSz="914400" rtl="0" eaLnBrk="1" latinLnBrk="0" hangingPunct="1">
                        <a:defRPr sz="1800" b="1" kern="1200">
                          <a:solidFill>
                            <a:schemeClr val="lt1"/>
                          </a:solidFill>
                          <a:latin typeface="Arial"/>
                          <a:ea typeface="微軟正黑體"/>
                        </a:defRPr>
                      </a:lvl6pPr>
                      <a:lvl7pPr marL="2743200" algn="l" defTabSz="914400" rtl="0" eaLnBrk="1" latinLnBrk="0" hangingPunct="1">
                        <a:defRPr sz="1800" b="1" kern="1200">
                          <a:solidFill>
                            <a:schemeClr val="lt1"/>
                          </a:solidFill>
                          <a:latin typeface="Arial"/>
                          <a:ea typeface="微軟正黑體"/>
                        </a:defRPr>
                      </a:lvl7pPr>
                      <a:lvl8pPr marL="3200400" algn="l" defTabSz="914400" rtl="0" eaLnBrk="1" latinLnBrk="0" hangingPunct="1">
                        <a:defRPr sz="1800" b="1" kern="1200">
                          <a:solidFill>
                            <a:schemeClr val="lt1"/>
                          </a:solidFill>
                          <a:latin typeface="Arial"/>
                          <a:ea typeface="微軟正黑體"/>
                        </a:defRPr>
                      </a:lvl8pPr>
                      <a:lvl9pPr marL="3657600" algn="l" defTabSz="914400" rtl="0" eaLnBrk="1" latinLnBrk="0" hangingPunct="1">
                        <a:defRPr sz="1800" b="1" kern="1200">
                          <a:solidFill>
                            <a:schemeClr val="lt1"/>
                          </a:solidFill>
                          <a:latin typeface="Arial"/>
                          <a:ea typeface="微軟正黑體"/>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a:t>瓦斯公司</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0"/>
                  </a:ext>
                </a:extLst>
              </a:tr>
              <a:tr h="3389468">
                <a:tc>
                  <a:txBody>
                    <a:bodyPr/>
                    <a:lstStyle>
                      <a:lvl1pPr marL="0" algn="l" defTabSz="914400" rtl="0" eaLnBrk="1" latinLnBrk="0" hangingPunct="1">
                        <a:defRPr sz="1800" kern="1200">
                          <a:solidFill>
                            <a:schemeClr val="dk1"/>
                          </a:solidFill>
                          <a:latin typeface="Arial"/>
                          <a:ea typeface="微軟正黑體"/>
                        </a:defRPr>
                      </a:lvl1pPr>
                      <a:lvl2pPr marL="457200" algn="l" defTabSz="914400" rtl="0" eaLnBrk="1" latinLnBrk="0" hangingPunct="1">
                        <a:defRPr sz="1800" kern="1200">
                          <a:solidFill>
                            <a:schemeClr val="dk1"/>
                          </a:solidFill>
                          <a:latin typeface="Arial"/>
                          <a:ea typeface="微軟正黑體"/>
                        </a:defRPr>
                      </a:lvl2pPr>
                      <a:lvl3pPr marL="914400" algn="l" defTabSz="914400" rtl="0" eaLnBrk="1" latinLnBrk="0" hangingPunct="1">
                        <a:defRPr sz="1800" kern="1200">
                          <a:solidFill>
                            <a:schemeClr val="dk1"/>
                          </a:solidFill>
                          <a:latin typeface="Arial"/>
                          <a:ea typeface="微軟正黑體"/>
                        </a:defRPr>
                      </a:lvl3pPr>
                      <a:lvl4pPr marL="1371600" algn="l" defTabSz="914400" rtl="0" eaLnBrk="1" latinLnBrk="0" hangingPunct="1">
                        <a:defRPr sz="1800" kern="1200">
                          <a:solidFill>
                            <a:schemeClr val="dk1"/>
                          </a:solidFill>
                          <a:latin typeface="Arial"/>
                          <a:ea typeface="微軟正黑體"/>
                        </a:defRPr>
                      </a:lvl4pPr>
                      <a:lvl5pPr marL="1828800" algn="l" defTabSz="914400" rtl="0" eaLnBrk="1" latinLnBrk="0" hangingPunct="1">
                        <a:defRPr sz="1800" kern="1200">
                          <a:solidFill>
                            <a:schemeClr val="dk1"/>
                          </a:solidFill>
                          <a:latin typeface="Arial"/>
                          <a:ea typeface="微軟正黑體"/>
                        </a:defRPr>
                      </a:lvl5pPr>
                      <a:lvl6pPr marL="2286000" algn="l" defTabSz="914400" rtl="0" eaLnBrk="1" latinLnBrk="0" hangingPunct="1">
                        <a:defRPr sz="1800" kern="1200">
                          <a:solidFill>
                            <a:schemeClr val="dk1"/>
                          </a:solidFill>
                          <a:latin typeface="Arial"/>
                          <a:ea typeface="微軟正黑體"/>
                        </a:defRPr>
                      </a:lvl6pPr>
                      <a:lvl7pPr marL="2743200" algn="l" defTabSz="914400" rtl="0" eaLnBrk="1" latinLnBrk="0" hangingPunct="1">
                        <a:defRPr sz="1800" kern="1200">
                          <a:solidFill>
                            <a:schemeClr val="dk1"/>
                          </a:solidFill>
                          <a:latin typeface="Arial"/>
                          <a:ea typeface="微軟正黑體"/>
                        </a:defRPr>
                      </a:lvl7pPr>
                      <a:lvl8pPr marL="3200400" algn="l" defTabSz="914400" rtl="0" eaLnBrk="1" latinLnBrk="0" hangingPunct="1">
                        <a:defRPr sz="1800" kern="1200">
                          <a:solidFill>
                            <a:schemeClr val="dk1"/>
                          </a:solidFill>
                          <a:latin typeface="Arial"/>
                          <a:ea typeface="微軟正黑體"/>
                        </a:defRPr>
                      </a:lvl8pPr>
                      <a:lvl9pPr marL="3657600" algn="l" defTabSz="914400" rtl="0" eaLnBrk="1" latinLnBrk="0" hangingPunct="1">
                        <a:defRPr sz="1800" kern="1200">
                          <a:solidFill>
                            <a:schemeClr val="dk1"/>
                          </a:solidFill>
                          <a:latin typeface="Arial"/>
                          <a:ea typeface="微軟正黑體"/>
                        </a:defRPr>
                      </a:lvl9pPr>
                    </a:lstStyle>
                    <a:p>
                      <a:endParaRPr lang="zh-TW" altLang="en-US" dirty="0"/>
                    </a:p>
                  </a:txBody>
                  <a:tcPr/>
                </a:tc>
                <a:tc>
                  <a:txBody>
                    <a:bodyPr/>
                    <a:lstStyle>
                      <a:lvl1pPr marL="0" algn="l" defTabSz="914400" rtl="0" eaLnBrk="1" latinLnBrk="0" hangingPunct="1">
                        <a:defRPr sz="1800" kern="1200">
                          <a:solidFill>
                            <a:schemeClr val="dk1"/>
                          </a:solidFill>
                          <a:latin typeface="Arial"/>
                          <a:ea typeface="微軟正黑體"/>
                        </a:defRPr>
                      </a:lvl1pPr>
                      <a:lvl2pPr marL="457200" algn="l" defTabSz="914400" rtl="0" eaLnBrk="1" latinLnBrk="0" hangingPunct="1">
                        <a:defRPr sz="1800" kern="1200">
                          <a:solidFill>
                            <a:schemeClr val="dk1"/>
                          </a:solidFill>
                          <a:latin typeface="Arial"/>
                          <a:ea typeface="微軟正黑體"/>
                        </a:defRPr>
                      </a:lvl2pPr>
                      <a:lvl3pPr marL="914400" algn="l" defTabSz="914400" rtl="0" eaLnBrk="1" latinLnBrk="0" hangingPunct="1">
                        <a:defRPr sz="1800" kern="1200">
                          <a:solidFill>
                            <a:schemeClr val="dk1"/>
                          </a:solidFill>
                          <a:latin typeface="Arial"/>
                          <a:ea typeface="微軟正黑體"/>
                        </a:defRPr>
                      </a:lvl3pPr>
                      <a:lvl4pPr marL="1371600" algn="l" defTabSz="914400" rtl="0" eaLnBrk="1" latinLnBrk="0" hangingPunct="1">
                        <a:defRPr sz="1800" kern="1200">
                          <a:solidFill>
                            <a:schemeClr val="dk1"/>
                          </a:solidFill>
                          <a:latin typeface="Arial"/>
                          <a:ea typeface="微軟正黑體"/>
                        </a:defRPr>
                      </a:lvl4pPr>
                      <a:lvl5pPr marL="1828800" algn="l" defTabSz="914400" rtl="0" eaLnBrk="1" latinLnBrk="0" hangingPunct="1">
                        <a:defRPr sz="1800" kern="1200">
                          <a:solidFill>
                            <a:schemeClr val="dk1"/>
                          </a:solidFill>
                          <a:latin typeface="Arial"/>
                          <a:ea typeface="微軟正黑體"/>
                        </a:defRPr>
                      </a:lvl5pPr>
                      <a:lvl6pPr marL="2286000" algn="l" defTabSz="914400" rtl="0" eaLnBrk="1" latinLnBrk="0" hangingPunct="1">
                        <a:defRPr sz="1800" kern="1200">
                          <a:solidFill>
                            <a:schemeClr val="dk1"/>
                          </a:solidFill>
                          <a:latin typeface="Arial"/>
                          <a:ea typeface="微軟正黑體"/>
                        </a:defRPr>
                      </a:lvl6pPr>
                      <a:lvl7pPr marL="2743200" algn="l" defTabSz="914400" rtl="0" eaLnBrk="1" latinLnBrk="0" hangingPunct="1">
                        <a:defRPr sz="1800" kern="1200">
                          <a:solidFill>
                            <a:schemeClr val="dk1"/>
                          </a:solidFill>
                          <a:latin typeface="Arial"/>
                          <a:ea typeface="微軟正黑體"/>
                        </a:defRPr>
                      </a:lvl7pPr>
                      <a:lvl8pPr marL="3200400" algn="l" defTabSz="914400" rtl="0" eaLnBrk="1" latinLnBrk="0" hangingPunct="1">
                        <a:defRPr sz="1800" kern="1200">
                          <a:solidFill>
                            <a:schemeClr val="dk1"/>
                          </a:solidFill>
                          <a:latin typeface="Arial"/>
                          <a:ea typeface="微軟正黑體"/>
                        </a:defRPr>
                      </a:lvl8pPr>
                      <a:lvl9pPr marL="3657600" algn="l" defTabSz="914400" rtl="0" eaLnBrk="1" latinLnBrk="0" hangingPunct="1">
                        <a:defRPr sz="1800" kern="1200">
                          <a:solidFill>
                            <a:schemeClr val="dk1"/>
                          </a:solidFill>
                          <a:latin typeface="Arial"/>
                          <a:ea typeface="微軟正黑體"/>
                        </a:defRPr>
                      </a:lvl9pPr>
                    </a:lstStyle>
                    <a:p>
                      <a:endParaRPr lang="zh-TW" altLang="en-US" dirty="0"/>
                    </a:p>
                  </a:txBody>
                  <a:tcPr/>
                </a:tc>
                <a:tc>
                  <a:txBody>
                    <a:bodyPr/>
                    <a:lstStyle>
                      <a:lvl1pPr marL="0" algn="l" defTabSz="914400" rtl="0" eaLnBrk="1" latinLnBrk="0" hangingPunct="1">
                        <a:defRPr sz="1800" kern="1200">
                          <a:solidFill>
                            <a:schemeClr val="dk1"/>
                          </a:solidFill>
                          <a:latin typeface="Arial"/>
                          <a:ea typeface="微軟正黑體"/>
                        </a:defRPr>
                      </a:lvl1pPr>
                      <a:lvl2pPr marL="457200" algn="l" defTabSz="914400" rtl="0" eaLnBrk="1" latinLnBrk="0" hangingPunct="1">
                        <a:defRPr sz="1800" kern="1200">
                          <a:solidFill>
                            <a:schemeClr val="dk1"/>
                          </a:solidFill>
                          <a:latin typeface="Arial"/>
                          <a:ea typeface="微軟正黑體"/>
                        </a:defRPr>
                      </a:lvl2pPr>
                      <a:lvl3pPr marL="914400" algn="l" defTabSz="914400" rtl="0" eaLnBrk="1" latinLnBrk="0" hangingPunct="1">
                        <a:defRPr sz="1800" kern="1200">
                          <a:solidFill>
                            <a:schemeClr val="dk1"/>
                          </a:solidFill>
                          <a:latin typeface="Arial"/>
                          <a:ea typeface="微軟正黑體"/>
                        </a:defRPr>
                      </a:lvl3pPr>
                      <a:lvl4pPr marL="1371600" algn="l" defTabSz="914400" rtl="0" eaLnBrk="1" latinLnBrk="0" hangingPunct="1">
                        <a:defRPr sz="1800" kern="1200">
                          <a:solidFill>
                            <a:schemeClr val="dk1"/>
                          </a:solidFill>
                          <a:latin typeface="Arial"/>
                          <a:ea typeface="微軟正黑體"/>
                        </a:defRPr>
                      </a:lvl4pPr>
                      <a:lvl5pPr marL="1828800" algn="l" defTabSz="914400" rtl="0" eaLnBrk="1" latinLnBrk="0" hangingPunct="1">
                        <a:defRPr sz="1800" kern="1200">
                          <a:solidFill>
                            <a:schemeClr val="dk1"/>
                          </a:solidFill>
                          <a:latin typeface="Arial"/>
                          <a:ea typeface="微軟正黑體"/>
                        </a:defRPr>
                      </a:lvl5pPr>
                      <a:lvl6pPr marL="2286000" algn="l" defTabSz="914400" rtl="0" eaLnBrk="1" latinLnBrk="0" hangingPunct="1">
                        <a:defRPr sz="1800" kern="1200">
                          <a:solidFill>
                            <a:schemeClr val="dk1"/>
                          </a:solidFill>
                          <a:latin typeface="Arial"/>
                          <a:ea typeface="微軟正黑體"/>
                        </a:defRPr>
                      </a:lvl6pPr>
                      <a:lvl7pPr marL="2743200" algn="l" defTabSz="914400" rtl="0" eaLnBrk="1" latinLnBrk="0" hangingPunct="1">
                        <a:defRPr sz="1800" kern="1200">
                          <a:solidFill>
                            <a:schemeClr val="dk1"/>
                          </a:solidFill>
                          <a:latin typeface="Arial"/>
                          <a:ea typeface="微軟正黑體"/>
                        </a:defRPr>
                      </a:lvl7pPr>
                      <a:lvl8pPr marL="3200400" algn="l" defTabSz="914400" rtl="0" eaLnBrk="1" latinLnBrk="0" hangingPunct="1">
                        <a:defRPr sz="1800" kern="1200">
                          <a:solidFill>
                            <a:schemeClr val="dk1"/>
                          </a:solidFill>
                          <a:latin typeface="Arial"/>
                          <a:ea typeface="微軟正黑體"/>
                        </a:defRPr>
                      </a:lvl8pPr>
                      <a:lvl9pPr marL="3657600" algn="l" defTabSz="914400" rtl="0" eaLnBrk="1" latinLnBrk="0" hangingPunct="1">
                        <a:defRPr sz="1800" kern="1200">
                          <a:solidFill>
                            <a:schemeClr val="dk1"/>
                          </a:solidFill>
                          <a:latin typeface="Arial"/>
                          <a:ea typeface="微軟正黑體"/>
                        </a:defRPr>
                      </a:lvl9pPr>
                    </a:lstStyle>
                    <a:p>
                      <a:endParaRPr lang="zh-TW" altLang="en-US" dirty="0"/>
                    </a:p>
                  </a:txBody>
                  <a:tcPr/>
                </a:tc>
                <a:extLst>
                  <a:ext uri="{0D108BD9-81ED-4DB2-BD59-A6C34878D82A}">
                    <a16:rowId xmlns:a16="http://schemas.microsoft.com/office/drawing/2014/main" val="10001"/>
                  </a:ext>
                </a:extLst>
              </a:tr>
            </a:tbl>
          </a:graphicData>
        </a:graphic>
      </p:graphicFrame>
      <p:sp>
        <p:nvSpPr>
          <p:cNvPr id="7" name="矩形 6">
            <a:extLst>
              <a:ext uri="{FF2B5EF4-FFF2-40B4-BE49-F238E27FC236}">
                <a16:creationId xmlns:a16="http://schemas.microsoft.com/office/drawing/2014/main" id="{F0F6FDE2-94BE-4A69-AF6F-264463A8AC17}"/>
              </a:ext>
            </a:extLst>
          </p:cNvPr>
          <p:cNvSpPr/>
          <p:nvPr/>
        </p:nvSpPr>
        <p:spPr>
          <a:xfrm>
            <a:off x="4472426" y="4213758"/>
            <a:ext cx="261610" cy="461665"/>
          </a:xfrm>
          <a:prstGeom prst="rect">
            <a:avLst/>
          </a:prstGeom>
        </p:spPr>
        <p:txBody>
          <a:bodyPr wrap="none">
            <a:spAutoFit/>
          </a:bodyPr>
          <a:lstStyle/>
          <a:p>
            <a:pPr defTabSz="914400"/>
            <a:r>
              <a:rPr lang="zh-TW" altLang="en-US" dirty="0">
                <a:solidFill>
                  <a:prstClr val="black"/>
                </a:solidFill>
                <a:latin typeface="微軟正黑體" panose="020B0604030504040204" pitchFamily="34" charset="-120"/>
                <a:ea typeface="微軟正黑體" panose="020B0604030504040204" pitchFamily="34" charset="-120"/>
              </a:rPr>
              <a:t> </a:t>
            </a:r>
          </a:p>
        </p:txBody>
      </p:sp>
      <p:sp>
        <p:nvSpPr>
          <p:cNvPr id="11" name="流程圖: 結束點 7">
            <a:extLst>
              <a:ext uri="{FF2B5EF4-FFF2-40B4-BE49-F238E27FC236}">
                <a16:creationId xmlns:a16="http://schemas.microsoft.com/office/drawing/2014/main" id="{03C9D171-0821-4D5D-AFA0-BD1148A80833}"/>
              </a:ext>
            </a:extLst>
          </p:cNvPr>
          <p:cNvSpPr/>
          <p:nvPr/>
        </p:nvSpPr>
        <p:spPr>
          <a:xfrm>
            <a:off x="503391" y="2250407"/>
            <a:ext cx="1431690" cy="893448"/>
          </a:xfrm>
          <a:prstGeom prst="flowChartTerminator">
            <a:avLst/>
          </a:prstGeom>
          <a:solidFill>
            <a:sysClr val="window" lastClr="FFFFFF"/>
          </a:solidFill>
          <a:ln w="25400" cap="flat" cmpd="sng" algn="ctr">
            <a:solidFill>
              <a:srgbClr val="00B050"/>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icrosoft JhengHei" charset="-120"/>
              </a:rPr>
              <a:t>委託承裝業辦理表內管之裝設或變更工程</a:t>
            </a:r>
          </a:p>
        </p:txBody>
      </p:sp>
      <p:sp>
        <p:nvSpPr>
          <p:cNvPr id="12" name="菱形 11">
            <a:extLst>
              <a:ext uri="{FF2B5EF4-FFF2-40B4-BE49-F238E27FC236}">
                <a16:creationId xmlns:a16="http://schemas.microsoft.com/office/drawing/2014/main" id="{45323893-0778-4353-BAB7-BB509594D92A}"/>
              </a:ext>
            </a:extLst>
          </p:cNvPr>
          <p:cNvSpPr/>
          <p:nvPr/>
        </p:nvSpPr>
        <p:spPr>
          <a:xfrm>
            <a:off x="5739009" y="2299603"/>
            <a:ext cx="1381424" cy="757298"/>
          </a:xfrm>
          <a:prstGeom prst="diamond">
            <a:avLst/>
          </a:prstGeom>
          <a:solidFill>
            <a:sysClr val="window" lastClr="FFFFFF"/>
          </a:solidFill>
          <a:ln w="25400" cap="flat" cmpd="sng" algn="ctr">
            <a:solidFill>
              <a:srgbClr val="FFC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文件是否齊備</a:t>
            </a:r>
          </a:p>
        </p:txBody>
      </p:sp>
      <p:sp>
        <p:nvSpPr>
          <p:cNvPr id="13" name="文字方塊 12">
            <a:extLst>
              <a:ext uri="{FF2B5EF4-FFF2-40B4-BE49-F238E27FC236}">
                <a16:creationId xmlns:a16="http://schemas.microsoft.com/office/drawing/2014/main" id="{7A653C49-075E-43C5-A3E8-EE42A7C6E996}"/>
              </a:ext>
            </a:extLst>
          </p:cNvPr>
          <p:cNvSpPr txBox="1"/>
          <p:nvPr/>
        </p:nvSpPr>
        <p:spPr>
          <a:xfrm>
            <a:off x="2195490" y="2250407"/>
            <a:ext cx="1922953" cy="893448"/>
          </a:xfrm>
          <a:prstGeom prst="rect">
            <a:avLst/>
          </a:prstGeom>
          <a:solidFill>
            <a:sysClr val="window" lastClr="FFFFFF"/>
          </a:solidFill>
          <a:ln w="25400" cap="flat" cmpd="sng" algn="ctr">
            <a:solidFill>
              <a:srgbClr val="0070C0"/>
            </a:solidFill>
            <a:prstDash val="solid"/>
          </a:ln>
          <a:effectLst/>
        </p:spPr>
        <p:txBody>
          <a:bodyPr wrap="square" rtlCol="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檢具法定文件向本公司申請審圖，並依規定繳費</a:t>
            </a:r>
          </a:p>
        </p:txBody>
      </p:sp>
      <p:sp>
        <p:nvSpPr>
          <p:cNvPr id="14" name="文字方塊 13">
            <a:extLst>
              <a:ext uri="{FF2B5EF4-FFF2-40B4-BE49-F238E27FC236}">
                <a16:creationId xmlns:a16="http://schemas.microsoft.com/office/drawing/2014/main" id="{3FF2C025-3F9B-4DB3-942E-701C33312D6F}"/>
              </a:ext>
            </a:extLst>
          </p:cNvPr>
          <p:cNvSpPr txBox="1"/>
          <p:nvPr/>
        </p:nvSpPr>
        <p:spPr>
          <a:xfrm>
            <a:off x="7927937" y="3978160"/>
            <a:ext cx="218797" cy="584775"/>
          </a:xfrm>
          <a:prstGeom prst="rect">
            <a:avLst/>
          </a:prstGeom>
          <a:noFill/>
        </p:spPr>
        <p:txBody>
          <a:bodyPr wrap="square" rtlCol="0">
            <a:spAutoFit/>
          </a:bodyPr>
          <a:lstStyle/>
          <a:p>
            <a:pPr defTabSz="914400"/>
            <a:r>
              <a:rPr lang="zh-TW" altLang="en-US" sz="1600" b="1" dirty="0">
                <a:solidFill>
                  <a:prstClr val="black"/>
                </a:solidFill>
                <a:latin typeface="微軟正黑體" panose="020B0604030504040204" pitchFamily="34" charset="-120"/>
                <a:ea typeface="微軟正黑體" panose="020B0604030504040204" pitchFamily="34" charset="-120"/>
              </a:rPr>
              <a:t>認可</a:t>
            </a:r>
          </a:p>
        </p:txBody>
      </p:sp>
      <p:sp>
        <p:nvSpPr>
          <p:cNvPr id="15" name="文字方塊 14">
            <a:extLst>
              <a:ext uri="{FF2B5EF4-FFF2-40B4-BE49-F238E27FC236}">
                <a16:creationId xmlns:a16="http://schemas.microsoft.com/office/drawing/2014/main" id="{D015B977-A677-4363-AF71-C70CA14C0B7B}"/>
              </a:ext>
            </a:extLst>
          </p:cNvPr>
          <p:cNvSpPr txBox="1"/>
          <p:nvPr/>
        </p:nvSpPr>
        <p:spPr>
          <a:xfrm>
            <a:off x="6374620" y="4360642"/>
            <a:ext cx="1093073" cy="338554"/>
          </a:xfrm>
          <a:prstGeom prst="rect">
            <a:avLst/>
          </a:prstGeom>
          <a:noFill/>
        </p:spPr>
        <p:txBody>
          <a:bodyPr wrap="square" rtlCol="0">
            <a:spAutoFit/>
          </a:bodyPr>
          <a:lstStyle/>
          <a:p>
            <a:pPr defTabSz="914400"/>
            <a:r>
              <a:rPr lang="zh-TW" altLang="en-US" sz="1600" b="1" dirty="0">
                <a:solidFill>
                  <a:prstClr val="black"/>
                </a:solidFill>
                <a:latin typeface="微軟正黑體" panose="020B0604030504040204" pitchFamily="34" charset="-120"/>
                <a:ea typeface="微軟正黑體" panose="020B0604030504040204" pitchFamily="34" charset="-120"/>
              </a:rPr>
              <a:t>未予認可</a:t>
            </a:r>
          </a:p>
        </p:txBody>
      </p:sp>
      <p:cxnSp>
        <p:nvCxnSpPr>
          <p:cNvPr id="16" name="直線單箭頭接點 15">
            <a:extLst>
              <a:ext uri="{FF2B5EF4-FFF2-40B4-BE49-F238E27FC236}">
                <a16:creationId xmlns:a16="http://schemas.microsoft.com/office/drawing/2014/main" id="{4122CE0D-62F4-4564-BF55-9B4F4B221D1B}"/>
              </a:ext>
            </a:extLst>
          </p:cNvPr>
          <p:cNvCxnSpPr>
            <a:cxnSpLocks/>
            <a:stCxn id="11" idx="3"/>
            <a:endCxn id="13" idx="1"/>
          </p:cNvCxnSpPr>
          <p:nvPr/>
        </p:nvCxnSpPr>
        <p:spPr bwMode="auto">
          <a:xfrm>
            <a:off x="1935081" y="2697131"/>
            <a:ext cx="260409" cy="0"/>
          </a:xfrm>
          <a:prstGeom prst="straightConnector1">
            <a:avLst/>
          </a:prstGeom>
          <a:noFill/>
          <a:ln w="38100" cap="flat" cmpd="sng" algn="ctr">
            <a:solidFill>
              <a:sysClr val="windowText" lastClr="000000"/>
            </a:solidFill>
            <a:prstDash val="solid"/>
            <a:headEnd type="none" w="med" len="med"/>
            <a:tailEnd type="triangle"/>
          </a:ln>
          <a:effectLst>
            <a:outerShdw blurRad="50800" dist="25000" dir="5400000" rotWithShape="0">
              <a:sysClr val="windowText" lastClr="000000">
                <a:shade val="30000"/>
                <a:satMod val="150000"/>
                <a:alpha val="38000"/>
              </a:sysClr>
            </a:outerShdw>
          </a:effectLst>
        </p:spPr>
      </p:cxnSp>
      <p:sp>
        <p:nvSpPr>
          <p:cNvPr id="17" name="流程圖: 結束點 7">
            <a:extLst>
              <a:ext uri="{FF2B5EF4-FFF2-40B4-BE49-F238E27FC236}">
                <a16:creationId xmlns:a16="http://schemas.microsoft.com/office/drawing/2014/main" id="{B217432A-09C6-4EF4-A6D9-674441E3A987}"/>
              </a:ext>
            </a:extLst>
          </p:cNvPr>
          <p:cNvSpPr/>
          <p:nvPr/>
        </p:nvSpPr>
        <p:spPr>
          <a:xfrm>
            <a:off x="7732586" y="5007114"/>
            <a:ext cx="1128789" cy="410609"/>
          </a:xfrm>
          <a:prstGeom prst="flowChartTerminator">
            <a:avLst/>
          </a:prstGeom>
          <a:solidFill>
            <a:sysClr val="window" lastClr="FFFFFF"/>
          </a:solidFill>
          <a:ln w="25400" cap="flat" cmpd="sng" algn="ctr">
            <a:solidFill>
              <a:srgbClr val="00B050"/>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icrosoft JhengHei" charset="-120"/>
              </a:rPr>
              <a:t>通知承裝業施工</a:t>
            </a:r>
          </a:p>
        </p:txBody>
      </p:sp>
      <p:sp>
        <p:nvSpPr>
          <p:cNvPr id="18" name="文字方塊 17">
            <a:extLst>
              <a:ext uri="{FF2B5EF4-FFF2-40B4-BE49-F238E27FC236}">
                <a16:creationId xmlns:a16="http://schemas.microsoft.com/office/drawing/2014/main" id="{CEBC8D3A-4F4F-4112-9576-BE208FAD12BE}"/>
              </a:ext>
            </a:extLst>
          </p:cNvPr>
          <p:cNvSpPr txBox="1"/>
          <p:nvPr/>
        </p:nvSpPr>
        <p:spPr>
          <a:xfrm>
            <a:off x="6026731" y="3851365"/>
            <a:ext cx="410504" cy="338554"/>
          </a:xfrm>
          <a:prstGeom prst="rect">
            <a:avLst/>
          </a:prstGeom>
          <a:noFill/>
        </p:spPr>
        <p:txBody>
          <a:bodyPr wrap="square" rtlCol="0">
            <a:spAutoFit/>
          </a:bodyPr>
          <a:lstStyle/>
          <a:p>
            <a:pPr defTabSz="914400"/>
            <a:r>
              <a:rPr lang="zh-TW" altLang="en-US" sz="1600" b="1" dirty="0">
                <a:solidFill>
                  <a:prstClr val="black"/>
                </a:solidFill>
                <a:latin typeface="微軟正黑體" panose="020B0604030504040204" pitchFamily="34" charset="-120"/>
                <a:ea typeface="微軟正黑體" panose="020B0604030504040204" pitchFamily="34" charset="-120"/>
              </a:rPr>
              <a:t>是</a:t>
            </a:r>
          </a:p>
        </p:txBody>
      </p:sp>
      <p:sp>
        <p:nvSpPr>
          <p:cNvPr id="19" name="文字方塊 18">
            <a:extLst>
              <a:ext uri="{FF2B5EF4-FFF2-40B4-BE49-F238E27FC236}">
                <a16:creationId xmlns:a16="http://schemas.microsoft.com/office/drawing/2014/main" id="{D33D6166-8894-41BD-9280-112AEBB01E1D}"/>
              </a:ext>
            </a:extLst>
          </p:cNvPr>
          <p:cNvSpPr txBox="1"/>
          <p:nvPr/>
        </p:nvSpPr>
        <p:spPr>
          <a:xfrm>
            <a:off x="5931254" y="3049126"/>
            <a:ext cx="410504" cy="338554"/>
          </a:xfrm>
          <a:prstGeom prst="rect">
            <a:avLst/>
          </a:prstGeom>
          <a:noFill/>
        </p:spPr>
        <p:txBody>
          <a:bodyPr wrap="square" rtlCol="0">
            <a:spAutoFit/>
          </a:bodyPr>
          <a:lstStyle/>
          <a:p>
            <a:pPr defTabSz="914400"/>
            <a:r>
              <a:rPr lang="zh-TW" altLang="en-US" sz="1600" b="1" dirty="0">
                <a:solidFill>
                  <a:prstClr val="black"/>
                </a:solidFill>
                <a:latin typeface="微軟正黑體" panose="020B0604030504040204" pitchFamily="34" charset="-120"/>
                <a:ea typeface="微軟正黑體" panose="020B0604030504040204" pitchFamily="34" charset="-120"/>
              </a:rPr>
              <a:t>否</a:t>
            </a:r>
          </a:p>
        </p:txBody>
      </p:sp>
      <p:grpSp>
        <p:nvGrpSpPr>
          <p:cNvPr id="20" name="群組 19">
            <a:extLst>
              <a:ext uri="{FF2B5EF4-FFF2-40B4-BE49-F238E27FC236}">
                <a16:creationId xmlns:a16="http://schemas.microsoft.com/office/drawing/2014/main" id="{0E24F0E0-AC20-4E22-A050-338A2F963474}"/>
              </a:ext>
            </a:extLst>
          </p:cNvPr>
          <p:cNvGrpSpPr/>
          <p:nvPr/>
        </p:nvGrpSpPr>
        <p:grpSpPr>
          <a:xfrm>
            <a:off x="4285005" y="3775102"/>
            <a:ext cx="1805122" cy="893118"/>
            <a:chOff x="4626057" y="2453321"/>
            <a:chExt cx="1167567" cy="579366"/>
          </a:xfrm>
        </p:grpSpPr>
        <p:sp>
          <p:nvSpPr>
            <p:cNvPr id="21" name="菱形 20">
              <a:extLst>
                <a:ext uri="{FF2B5EF4-FFF2-40B4-BE49-F238E27FC236}">
                  <a16:creationId xmlns:a16="http://schemas.microsoft.com/office/drawing/2014/main" id="{188BEC1C-5593-4F60-8C7A-9F99EB208C62}"/>
                </a:ext>
              </a:extLst>
            </p:cNvPr>
            <p:cNvSpPr/>
            <p:nvPr/>
          </p:nvSpPr>
          <p:spPr>
            <a:xfrm>
              <a:off x="4626057" y="2453321"/>
              <a:ext cx="1167567" cy="579366"/>
            </a:xfrm>
            <a:prstGeom prst="diamond">
              <a:avLst/>
            </a:prstGeom>
            <a:solidFill>
              <a:sysClr val="window" lastClr="FFFFFF"/>
            </a:solidFill>
            <a:ln w="25400" cap="flat" cmpd="sng" algn="ctr">
              <a:solidFill>
                <a:srgbClr val="FFC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2" name="文字方塊 21">
              <a:extLst>
                <a:ext uri="{FF2B5EF4-FFF2-40B4-BE49-F238E27FC236}">
                  <a16:creationId xmlns:a16="http://schemas.microsoft.com/office/drawing/2014/main" id="{F3B79960-F8A5-4340-8C00-A5754F4E9A71}"/>
                </a:ext>
              </a:extLst>
            </p:cNvPr>
            <p:cNvSpPr txBox="1"/>
            <p:nvPr/>
          </p:nvSpPr>
          <p:spPr>
            <a:xfrm>
              <a:off x="4936168" y="2558943"/>
              <a:ext cx="848629" cy="3793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15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承裝業</a:t>
              </a:r>
              <a:endParaRPr kumimoji="0" lang="en-US" altLang="zh-TW" sz="1600" b="1" i="0" u="none" strike="noStrike" kern="0" cap="none" spc="-15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15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是否補正</a:t>
              </a:r>
            </a:p>
          </p:txBody>
        </p:sp>
      </p:grpSp>
      <p:cxnSp>
        <p:nvCxnSpPr>
          <p:cNvPr id="23" name="接點: 肘形 22">
            <a:extLst>
              <a:ext uri="{FF2B5EF4-FFF2-40B4-BE49-F238E27FC236}">
                <a16:creationId xmlns:a16="http://schemas.microsoft.com/office/drawing/2014/main" id="{428A6FDB-60ED-4687-B316-9B5E8AA03070}"/>
              </a:ext>
            </a:extLst>
          </p:cNvPr>
          <p:cNvCxnSpPr>
            <a:cxnSpLocks/>
            <a:stCxn id="21" idx="3"/>
            <a:endCxn id="28" idx="1"/>
          </p:cNvCxnSpPr>
          <p:nvPr/>
        </p:nvCxnSpPr>
        <p:spPr bwMode="auto">
          <a:xfrm flipV="1">
            <a:off x="6090127" y="3958611"/>
            <a:ext cx="574170" cy="263050"/>
          </a:xfrm>
          <a:prstGeom prst="bentConnector3">
            <a:avLst>
              <a:gd name="adj1" fmla="val 50000"/>
            </a:avLst>
          </a:prstGeom>
          <a:solidFill>
            <a:srgbClr val="A5B592"/>
          </a:solidFill>
          <a:ln w="3810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流程圖: 結束點 7">
            <a:extLst>
              <a:ext uri="{FF2B5EF4-FFF2-40B4-BE49-F238E27FC236}">
                <a16:creationId xmlns:a16="http://schemas.microsoft.com/office/drawing/2014/main" id="{D68A087F-189B-4162-8617-FAAE0C09C1C4}"/>
              </a:ext>
            </a:extLst>
          </p:cNvPr>
          <p:cNvSpPr/>
          <p:nvPr/>
        </p:nvSpPr>
        <p:spPr>
          <a:xfrm>
            <a:off x="6429721" y="5037201"/>
            <a:ext cx="1082349" cy="338554"/>
          </a:xfrm>
          <a:prstGeom prst="flowChartTerminator">
            <a:avLst/>
          </a:prstGeom>
          <a:solidFill>
            <a:sysClr val="window" lastClr="FFFFFF"/>
          </a:solidFill>
          <a:ln w="25400" cap="flat" cmpd="sng" algn="ctr">
            <a:solidFill>
              <a:srgbClr val="00B050"/>
            </a:solid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icrosoft JhengHei" charset="-120"/>
              </a:rPr>
              <a:t>退件</a:t>
            </a:r>
          </a:p>
        </p:txBody>
      </p:sp>
      <p:cxnSp>
        <p:nvCxnSpPr>
          <p:cNvPr id="25" name="接點: 肘形 24">
            <a:extLst>
              <a:ext uri="{FF2B5EF4-FFF2-40B4-BE49-F238E27FC236}">
                <a16:creationId xmlns:a16="http://schemas.microsoft.com/office/drawing/2014/main" id="{2D8D0B17-F5ED-4129-B558-14632E3538DD}"/>
              </a:ext>
            </a:extLst>
          </p:cNvPr>
          <p:cNvCxnSpPr>
            <a:cxnSpLocks/>
            <a:stCxn id="12" idx="3"/>
            <a:endCxn id="28" idx="0"/>
          </p:cNvCxnSpPr>
          <p:nvPr/>
        </p:nvCxnSpPr>
        <p:spPr bwMode="auto">
          <a:xfrm>
            <a:off x="7120433" y="2678252"/>
            <a:ext cx="234576" cy="865479"/>
          </a:xfrm>
          <a:prstGeom prst="bentConnector2">
            <a:avLst/>
          </a:prstGeom>
          <a:solidFill>
            <a:srgbClr val="A5B592"/>
          </a:solidFill>
          <a:ln w="3810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接點: 肘形 25">
            <a:extLst>
              <a:ext uri="{FF2B5EF4-FFF2-40B4-BE49-F238E27FC236}">
                <a16:creationId xmlns:a16="http://schemas.microsoft.com/office/drawing/2014/main" id="{C5A00AD3-964C-44B7-ADDF-2CB92BFA5670}"/>
              </a:ext>
            </a:extLst>
          </p:cNvPr>
          <p:cNvCxnSpPr>
            <a:cxnSpLocks/>
            <a:stCxn id="28" idx="3"/>
            <a:endCxn id="17" idx="0"/>
          </p:cNvCxnSpPr>
          <p:nvPr/>
        </p:nvCxnSpPr>
        <p:spPr bwMode="auto">
          <a:xfrm>
            <a:off x="8045721" y="3958611"/>
            <a:ext cx="251260" cy="1048503"/>
          </a:xfrm>
          <a:prstGeom prst="bentConnector2">
            <a:avLst/>
          </a:prstGeom>
          <a:solidFill>
            <a:srgbClr val="A5B592"/>
          </a:solidFill>
          <a:ln w="3810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接點: 肘形 26">
            <a:extLst>
              <a:ext uri="{FF2B5EF4-FFF2-40B4-BE49-F238E27FC236}">
                <a16:creationId xmlns:a16="http://schemas.microsoft.com/office/drawing/2014/main" id="{DF3AE5A0-B1D0-4E8A-9E03-4D4FC9874C07}"/>
              </a:ext>
            </a:extLst>
          </p:cNvPr>
          <p:cNvCxnSpPr>
            <a:cxnSpLocks/>
            <a:stCxn id="12" idx="2"/>
            <a:endCxn id="21" idx="0"/>
          </p:cNvCxnSpPr>
          <p:nvPr/>
        </p:nvCxnSpPr>
        <p:spPr bwMode="auto">
          <a:xfrm rot="5400000">
            <a:off x="5449544" y="2794924"/>
            <a:ext cx="718201" cy="1242155"/>
          </a:xfrm>
          <a:prstGeom prst="bentConnector3">
            <a:avLst>
              <a:gd name="adj1" fmla="val 50000"/>
            </a:avLst>
          </a:prstGeom>
          <a:solidFill>
            <a:srgbClr val="A5B592"/>
          </a:solidFill>
          <a:ln w="3810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菱形 27">
            <a:extLst>
              <a:ext uri="{FF2B5EF4-FFF2-40B4-BE49-F238E27FC236}">
                <a16:creationId xmlns:a16="http://schemas.microsoft.com/office/drawing/2014/main" id="{2E191D2B-14DE-4683-AD2A-499FFB6C286B}"/>
              </a:ext>
            </a:extLst>
          </p:cNvPr>
          <p:cNvSpPr/>
          <p:nvPr/>
        </p:nvSpPr>
        <p:spPr>
          <a:xfrm>
            <a:off x="6664297" y="3543731"/>
            <a:ext cx="1381424" cy="829759"/>
          </a:xfrm>
          <a:prstGeom prst="diamond">
            <a:avLst/>
          </a:prstGeom>
          <a:solidFill>
            <a:sysClr val="window" lastClr="FFFFFF"/>
          </a:solidFill>
          <a:ln w="25400" cap="flat" cmpd="sng" algn="ctr">
            <a:solidFill>
              <a:srgbClr val="FFC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文件內容審查</a:t>
            </a:r>
          </a:p>
        </p:txBody>
      </p:sp>
      <p:cxnSp>
        <p:nvCxnSpPr>
          <p:cNvPr id="29" name="直線單箭頭接點 28">
            <a:extLst>
              <a:ext uri="{FF2B5EF4-FFF2-40B4-BE49-F238E27FC236}">
                <a16:creationId xmlns:a16="http://schemas.microsoft.com/office/drawing/2014/main" id="{CC069A34-95F0-4DF9-B198-3E4517D9E9D0}"/>
              </a:ext>
            </a:extLst>
          </p:cNvPr>
          <p:cNvCxnSpPr>
            <a:cxnSpLocks/>
            <a:stCxn id="13" idx="3"/>
            <a:endCxn id="12" idx="1"/>
          </p:cNvCxnSpPr>
          <p:nvPr/>
        </p:nvCxnSpPr>
        <p:spPr bwMode="auto">
          <a:xfrm flipV="1">
            <a:off x="4118443" y="2678252"/>
            <a:ext cx="1620566" cy="18879"/>
          </a:xfrm>
          <a:prstGeom prst="straightConnector1">
            <a:avLst/>
          </a:prstGeom>
          <a:noFill/>
          <a:ln w="28575" cap="flat" cmpd="sng" algn="ctr">
            <a:solidFill>
              <a:sysClr val="windowText" lastClr="000000"/>
            </a:solidFill>
            <a:prstDash val="solid"/>
            <a:headEnd type="none" w="med" len="med"/>
            <a:tailEnd type="triangle"/>
          </a:ln>
          <a:effectLst>
            <a:outerShdw blurRad="50800" dist="25000" dir="5400000" rotWithShape="0">
              <a:sysClr val="windowText" lastClr="000000">
                <a:shade val="30000"/>
                <a:satMod val="150000"/>
                <a:alpha val="38000"/>
              </a:sysClr>
            </a:outerShdw>
          </a:effectLst>
        </p:spPr>
      </p:cxnSp>
      <p:sp>
        <p:nvSpPr>
          <p:cNvPr id="30" name="文字方塊 29">
            <a:extLst>
              <a:ext uri="{FF2B5EF4-FFF2-40B4-BE49-F238E27FC236}">
                <a16:creationId xmlns:a16="http://schemas.microsoft.com/office/drawing/2014/main" id="{1CE553BF-D395-4FA5-9568-35ACDA1E778B}"/>
              </a:ext>
            </a:extLst>
          </p:cNvPr>
          <p:cNvSpPr txBox="1"/>
          <p:nvPr/>
        </p:nvSpPr>
        <p:spPr>
          <a:xfrm>
            <a:off x="7057189" y="2657233"/>
            <a:ext cx="410504" cy="338554"/>
          </a:xfrm>
          <a:prstGeom prst="rect">
            <a:avLst/>
          </a:prstGeom>
          <a:noFill/>
        </p:spPr>
        <p:txBody>
          <a:bodyPr wrap="square" rtlCol="0">
            <a:spAutoFit/>
          </a:bodyPr>
          <a:lstStyle/>
          <a:p>
            <a:pPr defTabSz="914400"/>
            <a:r>
              <a:rPr lang="zh-TW" altLang="en-US" sz="1600" b="1" dirty="0">
                <a:solidFill>
                  <a:prstClr val="black"/>
                </a:solidFill>
                <a:latin typeface="微軟正黑體" panose="020B0604030504040204" pitchFamily="34" charset="-120"/>
                <a:ea typeface="微軟正黑體" panose="020B0604030504040204" pitchFamily="34" charset="-120"/>
              </a:rPr>
              <a:t>是</a:t>
            </a:r>
          </a:p>
        </p:txBody>
      </p:sp>
      <p:cxnSp>
        <p:nvCxnSpPr>
          <p:cNvPr id="31" name="接點: 肘形 30">
            <a:extLst>
              <a:ext uri="{FF2B5EF4-FFF2-40B4-BE49-F238E27FC236}">
                <a16:creationId xmlns:a16="http://schemas.microsoft.com/office/drawing/2014/main" id="{65063495-2C24-4EC3-8EA4-43A4D51372CC}"/>
              </a:ext>
            </a:extLst>
          </p:cNvPr>
          <p:cNvCxnSpPr>
            <a:cxnSpLocks/>
            <a:stCxn id="28" idx="2"/>
            <a:endCxn id="24" idx="0"/>
          </p:cNvCxnSpPr>
          <p:nvPr/>
        </p:nvCxnSpPr>
        <p:spPr bwMode="auto">
          <a:xfrm rot="5400000">
            <a:off x="6831098" y="4513289"/>
            <a:ext cx="663711" cy="384113"/>
          </a:xfrm>
          <a:prstGeom prst="bentConnector3">
            <a:avLst>
              <a:gd name="adj1" fmla="val 50000"/>
            </a:avLst>
          </a:prstGeom>
          <a:solidFill>
            <a:srgbClr val="A5B592"/>
          </a:solidFill>
          <a:ln w="3810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接點: 肘形 31">
            <a:extLst>
              <a:ext uri="{FF2B5EF4-FFF2-40B4-BE49-F238E27FC236}">
                <a16:creationId xmlns:a16="http://schemas.microsoft.com/office/drawing/2014/main" id="{9470BADB-45DC-4DF8-8DD4-5F06275BAFEF}"/>
              </a:ext>
            </a:extLst>
          </p:cNvPr>
          <p:cNvCxnSpPr>
            <a:cxnSpLocks/>
            <a:stCxn id="21" idx="2"/>
            <a:endCxn id="24" idx="1"/>
          </p:cNvCxnSpPr>
          <p:nvPr/>
        </p:nvCxnSpPr>
        <p:spPr bwMode="auto">
          <a:xfrm rot="16200000" flipH="1">
            <a:off x="5539514" y="4316271"/>
            <a:ext cx="538258" cy="1242155"/>
          </a:xfrm>
          <a:prstGeom prst="bentConnector2">
            <a:avLst/>
          </a:prstGeom>
          <a:solidFill>
            <a:srgbClr val="A5B592"/>
          </a:solidFill>
          <a:ln w="3810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文字方塊 32">
            <a:extLst>
              <a:ext uri="{FF2B5EF4-FFF2-40B4-BE49-F238E27FC236}">
                <a16:creationId xmlns:a16="http://schemas.microsoft.com/office/drawing/2014/main" id="{838E7238-AECE-44A2-A42A-A2D6748925E0}"/>
              </a:ext>
            </a:extLst>
          </p:cNvPr>
          <p:cNvSpPr txBox="1"/>
          <p:nvPr/>
        </p:nvSpPr>
        <p:spPr>
          <a:xfrm>
            <a:off x="4787999" y="4690286"/>
            <a:ext cx="410504" cy="338554"/>
          </a:xfrm>
          <a:prstGeom prst="rect">
            <a:avLst/>
          </a:prstGeom>
          <a:noFill/>
        </p:spPr>
        <p:txBody>
          <a:bodyPr wrap="square" rtlCol="0">
            <a:spAutoFit/>
          </a:bodyPr>
          <a:lstStyle/>
          <a:p>
            <a:pPr defTabSz="914400"/>
            <a:r>
              <a:rPr lang="zh-TW" altLang="en-US" sz="1600" b="1" dirty="0">
                <a:solidFill>
                  <a:prstClr val="black"/>
                </a:solidFill>
                <a:latin typeface="微軟正黑體" panose="020B0604030504040204" pitchFamily="34" charset="-120"/>
                <a:ea typeface="微軟正黑體" panose="020B0604030504040204" pitchFamily="34" charset="-120"/>
              </a:rPr>
              <a:t>否</a:t>
            </a:r>
          </a:p>
        </p:txBody>
      </p:sp>
      <p:sp>
        <p:nvSpPr>
          <p:cNvPr id="35" name="文字方塊 34">
            <a:extLst>
              <a:ext uri="{FF2B5EF4-FFF2-40B4-BE49-F238E27FC236}">
                <a16:creationId xmlns:a16="http://schemas.microsoft.com/office/drawing/2014/main" id="{74885CC9-8956-4B33-A204-77D70C75E2A5}"/>
              </a:ext>
            </a:extLst>
          </p:cNvPr>
          <p:cNvSpPr txBox="1"/>
          <p:nvPr/>
        </p:nvSpPr>
        <p:spPr>
          <a:xfrm>
            <a:off x="378036" y="6005349"/>
            <a:ext cx="8712000" cy="830997"/>
          </a:xfrm>
          <a:prstGeom prst="rect">
            <a:avLst/>
          </a:prstGeom>
          <a:noFill/>
        </p:spPr>
        <p:txBody>
          <a:bodyPr wrap="square" rtlCol="0">
            <a:spAutoFit/>
          </a:bodyPr>
          <a:lstStyle/>
          <a:p>
            <a:pPr marL="327025" indent="-327025" algn="just"/>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審圖作業自申請日起算，文件補正時間不計入審查時間。</a:t>
            </a:r>
          </a:p>
          <a:p>
            <a:pPr marL="261938" indent="-261938" algn="just"/>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申請文件審查未予認可者，應敘明未予認可理由並予退件。</a:t>
            </a:r>
          </a:p>
          <a:p>
            <a:pPr marL="327025" indent="-327025" algn="just"/>
            <a:r>
              <a:rPr lang="en-US" altLang="zh-TW" sz="1600" dirty="0">
                <a:latin typeface="微軟正黑體" panose="020B0604030504040204" pitchFamily="34" charset="-120"/>
                <a:ea typeface="微軟正黑體" panose="020B0604030504040204" pitchFamily="34" charset="-120"/>
              </a:rPr>
              <a:t>(3)</a:t>
            </a:r>
            <a:r>
              <a:rPr lang="zh-TW" altLang="en-US" sz="1600" dirty="0">
                <a:latin typeface="微軟正黑體" panose="020B0604030504040204" pitchFamily="34" charset="-120"/>
                <a:ea typeface="微軟正黑體" panose="020B0604030504040204" pitchFamily="34" charset="-120"/>
              </a:rPr>
              <a:t>自退件日起算，如該承裝業就同一案件於</a:t>
            </a:r>
            <a:r>
              <a:rPr lang="en-US" altLang="zh-TW" sz="1600" dirty="0">
                <a:latin typeface="微軟正黑體" panose="020B0604030504040204" pitchFamily="34" charset="-120"/>
                <a:ea typeface="微軟正黑體" panose="020B0604030504040204" pitchFamily="34" charset="-120"/>
              </a:rPr>
              <a:t>7</a:t>
            </a:r>
            <a:r>
              <a:rPr lang="zh-TW" altLang="en-US" sz="1600" dirty="0">
                <a:latin typeface="微軟正黑體" panose="020B0604030504040204" pitchFamily="34" charset="-120"/>
                <a:ea typeface="微軟正黑體" panose="020B0604030504040204" pitchFamily="34" charset="-120"/>
              </a:rPr>
              <a:t>個工作日內重新申請者，減收二分之一審圖費。</a:t>
            </a:r>
          </a:p>
        </p:txBody>
      </p:sp>
      <p:sp>
        <p:nvSpPr>
          <p:cNvPr id="36" name="文字方塊 35">
            <a:extLst>
              <a:ext uri="{FF2B5EF4-FFF2-40B4-BE49-F238E27FC236}">
                <a16:creationId xmlns:a16="http://schemas.microsoft.com/office/drawing/2014/main" id="{EF3E8161-E61B-4369-9AD1-F421B95F91DC}"/>
              </a:ext>
            </a:extLst>
          </p:cNvPr>
          <p:cNvSpPr txBox="1"/>
          <p:nvPr/>
        </p:nvSpPr>
        <p:spPr>
          <a:xfrm>
            <a:off x="339188" y="1497420"/>
            <a:ext cx="8522187" cy="369332"/>
          </a:xfrm>
          <a:prstGeom prst="rect">
            <a:avLst/>
          </a:prstGeom>
          <a:noFill/>
        </p:spPr>
        <p:txBody>
          <a:bodyPr wrap="square">
            <a:spAutoFit/>
          </a:bodyPr>
          <a:lstStyle/>
          <a:p>
            <a:pPr algn="just">
              <a:defRPr/>
            </a:pPr>
            <a:r>
              <a:rPr kumimoji="0" lang="zh-TW" altLang="en-US" b="0" i="0" u="none" strike="noStrike" kern="1200" cap="none" spc="0" normalizeH="0" baseline="0" noProof="0" dirty="0">
                <a:ln>
                  <a:noFill/>
                </a:ln>
                <a:solidFill>
                  <a:srgbClr val="70AD47">
                    <a:lumMod val="75000"/>
                  </a:srgbClr>
                </a:solidFill>
                <a:effectLst/>
                <a:uLnTx/>
                <a:uFillTx/>
                <a:latin typeface="微軟正黑體" panose="020B0604030504040204" pitchFamily="34" charset="-120"/>
                <a:ea typeface="微軟正黑體" panose="020B0604030504040204" pitchFamily="34" charset="-120"/>
                <a:cs typeface="+mn-cs"/>
              </a:rPr>
              <a:t>表內管審圖流程</a:t>
            </a:r>
          </a:p>
        </p:txBody>
      </p:sp>
      <p:sp>
        <p:nvSpPr>
          <p:cNvPr id="37" name="標題 1">
            <a:extLst>
              <a:ext uri="{FF2B5EF4-FFF2-40B4-BE49-F238E27FC236}">
                <a16:creationId xmlns:a16="http://schemas.microsoft.com/office/drawing/2014/main" id="{1E59946E-16C4-416A-8A22-BCCEDA444709}"/>
              </a:ext>
            </a:extLst>
          </p:cNvPr>
          <p:cNvSpPr>
            <a:spLocks noGrp="1"/>
          </p:cNvSpPr>
          <p:nvPr>
            <p:ph type="title"/>
          </p:nvPr>
        </p:nvSpPr>
        <p:spPr>
          <a:xfrm>
            <a:off x="1261006" y="-34253"/>
            <a:ext cx="7998114" cy="1016218"/>
          </a:xfrm>
        </p:spPr>
        <p:txBody>
          <a:bodyPr>
            <a:normAutofit fontScale="90000"/>
          </a:bodyPr>
          <a:lstStyle/>
          <a:p>
            <a:pPr lvl="0"/>
            <a:r>
              <a:rPr lang="zh-TW" altLang="en-US" b="1" dirty="0">
                <a:latin typeface="微軟正黑體" panose="020B0604030504040204" pitchFamily="34" charset="-120"/>
                <a:ea typeface="微軟正黑體" panose="020B0604030504040204" pitchFamily="34" charset="-120"/>
              </a:rPr>
              <a:t>二、作業程序</a:t>
            </a:r>
            <a:r>
              <a:rPr lang="en-US" altLang="zh-TW" sz="2700" b="1" dirty="0">
                <a:latin typeface="微軟正黑體" panose="020B0604030504040204" pitchFamily="34" charset="-120"/>
                <a:ea typeface="微軟正黑體" panose="020B0604030504040204" pitchFamily="34" charset="-120"/>
              </a:rPr>
              <a:t>(</a:t>
            </a:r>
            <a:r>
              <a:rPr lang="zh-TW" altLang="en-US" sz="2700" b="1" dirty="0">
                <a:latin typeface="微軟正黑體" pitchFamily="34" charset="-120"/>
                <a:ea typeface="微軟正黑體" pitchFamily="34" charset="-120"/>
                <a:cs typeface="Times New Roman" pitchFamily="18" charset="0"/>
              </a:rPr>
              <a:t>公用天然氣事業營業章程範本</a:t>
            </a:r>
            <a:r>
              <a:rPr lang="en-US" altLang="zh-TW" sz="2700" b="1" dirty="0">
                <a:latin typeface="微軟正黑體" pitchFamily="34" charset="-120"/>
                <a:ea typeface="微軟正黑體" pitchFamily="34" charset="-120"/>
                <a:cs typeface="Times New Roman" pitchFamily="18" charset="0"/>
              </a:rPr>
              <a:t>)</a:t>
            </a:r>
            <a:endParaRPr lang="zh-TW" altLang="en-US" sz="2700" b="1" dirty="0">
              <a:latin typeface="微軟正黑體" panose="020B0604030504040204" pitchFamily="34" charset="-120"/>
              <a:ea typeface="微軟正黑體" panose="020B0604030504040204" pitchFamily="34" charset="-120"/>
            </a:endParaRPr>
          </a:p>
        </p:txBody>
      </p:sp>
      <p:sp>
        <p:nvSpPr>
          <p:cNvPr id="39" name="矩形 38">
            <a:extLst>
              <a:ext uri="{FF2B5EF4-FFF2-40B4-BE49-F238E27FC236}">
                <a16:creationId xmlns:a16="http://schemas.microsoft.com/office/drawing/2014/main" id="{3049D7B2-9C7C-41EF-9080-6430FE136DBD}"/>
              </a:ext>
            </a:extLst>
          </p:cNvPr>
          <p:cNvSpPr/>
          <p:nvPr/>
        </p:nvSpPr>
        <p:spPr>
          <a:xfrm>
            <a:off x="431999" y="3244800"/>
            <a:ext cx="3839359" cy="23753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文字方塊 41">
            <a:extLst>
              <a:ext uri="{FF2B5EF4-FFF2-40B4-BE49-F238E27FC236}">
                <a16:creationId xmlns:a16="http://schemas.microsoft.com/office/drawing/2014/main" id="{CF786923-F174-40BD-8007-022337A8A503}"/>
              </a:ext>
            </a:extLst>
          </p:cNvPr>
          <p:cNvSpPr txBox="1"/>
          <p:nvPr/>
        </p:nvSpPr>
        <p:spPr>
          <a:xfrm>
            <a:off x="503391" y="3327455"/>
            <a:ext cx="2219834"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zh-TW"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章程範本修正內容</a:t>
            </a:r>
            <a:endParaRPr lang="en-US" altLang="zh-TW"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id="{496661F1-3B3B-4812-9B98-FE89B03A66E6}"/>
              </a:ext>
            </a:extLst>
          </p:cNvPr>
          <p:cNvSpPr txBox="1"/>
          <p:nvPr/>
        </p:nvSpPr>
        <p:spPr>
          <a:xfrm>
            <a:off x="428611" y="3749175"/>
            <a:ext cx="3072201"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TW"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1.</a:t>
            </a:r>
            <a:r>
              <a:rPr lang="zh-TW" altLang="en-US" b="1" dirty="0">
                <a:solidFill>
                  <a:srgbClr val="FF0000"/>
                </a:solidFill>
                <a:latin typeface="微軟正黑體" panose="020B0604030504040204" pitchFamily="34" charset="-120"/>
                <a:ea typeface="微軟正黑體" panose="020B0604030504040204" pitchFamily="34" charset="-120"/>
              </a:rPr>
              <a:t>規範具體</a:t>
            </a:r>
            <a:r>
              <a:rPr kumimoji="0" lang="zh-TW" altLang="en-US"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申請</a:t>
            </a:r>
            <a:r>
              <a:rPr lang="zh-TW" altLang="en-US" b="1" dirty="0">
                <a:solidFill>
                  <a:srgbClr val="FF0000"/>
                </a:solidFill>
                <a:latin typeface="微軟正黑體" panose="020B0604030504040204" pitchFamily="34" charset="-120"/>
                <a:ea typeface="微軟正黑體" panose="020B0604030504040204" pitchFamily="34" charset="-120"/>
              </a:rPr>
              <a:t>文件內容</a:t>
            </a:r>
            <a:endParaRPr kumimoji="0" lang="zh-TW" altLang="en-US"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44" name="文字方塊 43">
            <a:extLst>
              <a:ext uri="{FF2B5EF4-FFF2-40B4-BE49-F238E27FC236}">
                <a16:creationId xmlns:a16="http://schemas.microsoft.com/office/drawing/2014/main" id="{D65B2023-851F-45F9-AC80-DC06B40A6893}"/>
              </a:ext>
            </a:extLst>
          </p:cNvPr>
          <p:cNvSpPr txBox="1"/>
          <p:nvPr/>
        </p:nvSpPr>
        <p:spPr>
          <a:xfrm>
            <a:off x="383429" y="5689651"/>
            <a:ext cx="4876634"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TW"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2.</a:t>
            </a:r>
            <a:r>
              <a:rPr kumimoji="0" lang="zh-TW" altLang="en-US"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 補件日數與審圖費用的補充規定</a:t>
            </a:r>
            <a:endParaRPr kumimoji="0" lang="zh-TW" altLang="en-US"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45" name="文字方塊 44">
            <a:extLst>
              <a:ext uri="{FF2B5EF4-FFF2-40B4-BE49-F238E27FC236}">
                <a16:creationId xmlns:a16="http://schemas.microsoft.com/office/drawing/2014/main" id="{AC5B79A5-3F4C-4EF5-971C-BC14C918E4B0}"/>
              </a:ext>
            </a:extLst>
          </p:cNvPr>
          <p:cNvSpPr txBox="1"/>
          <p:nvPr/>
        </p:nvSpPr>
        <p:spPr>
          <a:xfrm>
            <a:off x="2703676" y="3429000"/>
            <a:ext cx="1234221" cy="369332"/>
          </a:xfrm>
          <a:prstGeom prst="rect">
            <a:avLst/>
          </a:prstGeom>
          <a:noFill/>
        </p:spPr>
        <p:txBody>
          <a:bodyPr wrap="square">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新增</a:t>
            </a:r>
            <a:r>
              <a:rPr lang="en-US" altLang="zh-TW" b="1" dirty="0">
                <a:solidFill>
                  <a:srgbClr val="FF0000"/>
                </a:solidFill>
                <a:latin typeface="微軟正黑體" panose="020B0604030504040204" pitchFamily="34" charset="-120"/>
                <a:ea typeface="微軟正黑體" panose="020B0604030504040204" pitchFamily="34" charset="-120"/>
              </a:rPr>
              <a:t>2</a:t>
            </a:r>
            <a:r>
              <a:rPr lang="zh-TW" altLang="en-US" b="1" dirty="0">
                <a:solidFill>
                  <a:srgbClr val="FF0000"/>
                </a:solidFill>
                <a:latin typeface="微軟正黑體" panose="020B0604030504040204" pitchFamily="34" charset="-120"/>
                <a:ea typeface="微軟正黑體" panose="020B0604030504040204" pitchFamily="34" charset="-120"/>
              </a:rPr>
              <a:t>點：</a:t>
            </a:r>
            <a:endParaRPr lang="zh-TW" altLang="en-US" dirty="0"/>
          </a:p>
        </p:txBody>
      </p:sp>
      <p:sp>
        <p:nvSpPr>
          <p:cNvPr id="46" name="文字方塊 45">
            <a:extLst>
              <a:ext uri="{FF2B5EF4-FFF2-40B4-BE49-F238E27FC236}">
                <a16:creationId xmlns:a16="http://schemas.microsoft.com/office/drawing/2014/main" id="{F5D716BE-EFCA-4FE9-8D0A-58BD053AD3E9}"/>
              </a:ext>
            </a:extLst>
          </p:cNvPr>
          <p:cNvSpPr txBox="1"/>
          <p:nvPr/>
        </p:nvSpPr>
        <p:spPr>
          <a:xfrm>
            <a:off x="389230" y="4039590"/>
            <a:ext cx="3805147" cy="1569660"/>
          </a:xfrm>
          <a:prstGeom prst="rect">
            <a:avLst/>
          </a:prstGeom>
          <a:noFill/>
        </p:spPr>
        <p:txBody>
          <a:bodyPr wrap="square">
            <a:spAutoFit/>
          </a:bodyPr>
          <a:lstStyle/>
          <a:p>
            <a:pPr marL="266700" marR="0" lvl="0" indent="-266700" algn="just" fontAlgn="auto">
              <a:lnSpc>
                <a:spcPct val="1000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申請書、用戶委託書。</a:t>
            </a:r>
            <a:endParaRPr lang="en-US" altLang="zh-TW" sz="1600" dirty="0">
              <a:latin typeface="微軟正黑體" panose="020B0604030504040204" pitchFamily="34" charset="-120"/>
              <a:ea typeface="微軟正黑體" panose="020B0604030504040204" pitchFamily="34" charset="-120"/>
            </a:endParaRPr>
          </a:p>
          <a:p>
            <a:pPr marL="266700" marR="0" lvl="0" indent="-266700" algn="just" fontAlgn="auto">
              <a:lnSpc>
                <a:spcPct val="1000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承裝業執照影本及預定於現場施作專業人員之資格證明文件影本。</a:t>
            </a:r>
          </a:p>
          <a:p>
            <a:pPr marL="266700" marR="0" lvl="0" indent="-266700" algn="just" fontAlgn="auto">
              <a:lnSpc>
                <a:spcPct val="1000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(3)</a:t>
            </a:r>
            <a:r>
              <a:rPr lang="zh-TW" altLang="en-US" sz="1600" dirty="0">
                <a:latin typeface="微軟正黑體" panose="020B0604030504040204" pitchFamily="34" charset="-120"/>
                <a:ea typeface="微軟正黑體" panose="020B0604030504040204" pitchFamily="34" charset="-120"/>
              </a:rPr>
              <a:t>設計圖（包含申請建物位置圖、配管平面圖、立體示意圖）。</a:t>
            </a:r>
            <a:endParaRPr lang="en-US" altLang="zh-TW" sz="1600" dirty="0">
              <a:latin typeface="微軟正黑體" panose="020B0604030504040204" pitchFamily="34" charset="-120"/>
              <a:ea typeface="微軟正黑體" panose="020B0604030504040204" pitchFamily="34" charset="-120"/>
            </a:endParaRPr>
          </a:p>
          <a:p>
            <a:pPr marL="266700" marR="0" lvl="0" indent="-266700" algn="just" fontAlgn="auto">
              <a:lnSpc>
                <a:spcPct val="1000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(4)</a:t>
            </a:r>
            <a:r>
              <a:rPr lang="zh-TW" altLang="en-US" sz="1600" dirty="0">
                <a:latin typeface="微軟正黑體" panose="020B0604030504040204" pitchFamily="34" charset="-120"/>
                <a:ea typeface="微軟正黑體" panose="020B0604030504040204" pitchFamily="34" charset="-120"/>
              </a:rPr>
              <a:t>工程材料規格證明文件。</a:t>
            </a:r>
            <a:endParaRPr lang="en-US" altLang="zh-TW" sz="1600"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EF8FE973-79BE-4987-85BF-FB2B2635CEBD}"/>
              </a:ext>
            </a:extLst>
          </p:cNvPr>
          <p:cNvSpPr txBox="1"/>
          <p:nvPr/>
        </p:nvSpPr>
        <p:spPr>
          <a:xfrm>
            <a:off x="2029314" y="1474200"/>
            <a:ext cx="4666891"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請注意</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營業章程範本已於</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110/5/6</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公告實施</a:t>
            </a:r>
          </a:p>
        </p:txBody>
      </p:sp>
    </p:spTree>
    <p:extLst>
      <p:ext uri="{BB962C8B-B14F-4D97-AF65-F5344CB8AC3E}">
        <p14:creationId xmlns:p14="http://schemas.microsoft.com/office/powerpoint/2010/main" val="1963344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073458" y="83841"/>
            <a:ext cx="7998114" cy="1016218"/>
          </a:xfrm>
        </p:spPr>
        <p:txBody>
          <a:bodyPr>
            <a:normAutofit fontScale="90000"/>
          </a:bodyPr>
          <a:lstStyle/>
          <a:p>
            <a:pPr lvl="0"/>
            <a:r>
              <a:rPr lang="zh-TW" altLang="en-US" b="1" dirty="0">
                <a:latin typeface="微軟正黑體" panose="020B0604030504040204" pitchFamily="34" charset="-120"/>
                <a:ea typeface="微軟正黑體" panose="020B0604030504040204" pitchFamily="34" charset="-120"/>
              </a:rPr>
              <a:t>三、收費相關</a:t>
            </a:r>
            <a:r>
              <a:rPr lang="en-US" altLang="zh-TW" sz="2700" b="1" dirty="0">
                <a:latin typeface="微軟正黑體" panose="020B0604030504040204" pitchFamily="34" charset="-120"/>
                <a:ea typeface="微軟正黑體" panose="020B0604030504040204" pitchFamily="34" charset="-120"/>
              </a:rPr>
              <a:t>(</a:t>
            </a:r>
            <a:r>
              <a:rPr lang="zh-TW" altLang="en-US" sz="2700" b="1" dirty="0">
                <a:latin typeface="微軟正黑體" pitchFamily="34" charset="-120"/>
                <a:ea typeface="微軟正黑體" pitchFamily="34" charset="-120"/>
              </a:rPr>
              <a:t>公用天然氣事業用戶管線設備裝置計費準則</a:t>
            </a:r>
            <a:r>
              <a:rPr lang="en-US" altLang="zh-TW" sz="2700" b="1" dirty="0">
                <a:latin typeface="微軟正黑體" pitchFamily="34" charset="-120"/>
                <a:ea typeface="微軟正黑體" pitchFamily="34" charset="-120"/>
              </a:rPr>
              <a:t>)</a:t>
            </a:r>
            <a:endParaRPr lang="zh-TW" altLang="en-US" sz="2700" b="1"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矩形 2">
            <a:extLst>
              <a:ext uri="{FF2B5EF4-FFF2-40B4-BE49-F238E27FC236}">
                <a16:creationId xmlns:a16="http://schemas.microsoft.com/office/drawing/2014/main" id="{94E4BBEB-1DFF-4A8D-912D-241CF4F2837A}"/>
              </a:ext>
            </a:extLst>
          </p:cNvPr>
          <p:cNvSpPr>
            <a:spLocks noChangeArrowheads="1"/>
          </p:cNvSpPr>
          <p:nvPr/>
        </p:nvSpPr>
        <p:spPr bwMode="auto">
          <a:xfrm>
            <a:off x="0" y="1100059"/>
            <a:ext cx="4680000" cy="4320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一</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相關法規規定</a:t>
            </a:r>
          </a:p>
        </p:txBody>
      </p:sp>
      <p:graphicFrame>
        <p:nvGraphicFramePr>
          <p:cNvPr id="3" name="表格 2"/>
          <p:cNvGraphicFramePr>
            <a:graphicFrameLocks noGrp="1"/>
          </p:cNvGraphicFramePr>
          <p:nvPr>
            <p:extLst>
              <p:ext uri="{D42A27DB-BD31-4B8C-83A1-F6EECF244321}">
                <p14:modId xmlns:p14="http://schemas.microsoft.com/office/powerpoint/2010/main" val="4172370115"/>
              </p:ext>
            </p:extLst>
          </p:nvPr>
        </p:nvGraphicFramePr>
        <p:xfrm>
          <a:off x="470780" y="1605236"/>
          <a:ext cx="6889687" cy="4804616"/>
        </p:xfrm>
        <a:graphic>
          <a:graphicData uri="http://schemas.openxmlformats.org/drawingml/2006/table">
            <a:tbl>
              <a:tblPr firstRow="1" bandRow="1">
                <a:tableStyleId>{5C22544A-7EE6-4342-B048-85BDC9FD1C3A}</a:tableStyleId>
              </a:tblPr>
              <a:tblGrid>
                <a:gridCol w="1783533">
                  <a:extLst>
                    <a:ext uri="{9D8B030D-6E8A-4147-A177-3AD203B41FA5}">
                      <a16:colId xmlns:a16="http://schemas.microsoft.com/office/drawing/2014/main" val="20000"/>
                    </a:ext>
                  </a:extLst>
                </a:gridCol>
                <a:gridCol w="5106154">
                  <a:extLst>
                    <a:ext uri="{9D8B030D-6E8A-4147-A177-3AD203B41FA5}">
                      <a16:colId xmlns:a16="http://schemas.microsoft.com/office/drawing/2014/main" val="20001"/>
                    </a:ext>
                  </a:extLst>
                </a:gridCol>
              </a:tblGrid>
              <a:tr h="353173">
                <a:tc>
                  <a:txBody>
                    <a:bodyPr/>
                    <a:lstStyle/>
                    <a:p>
                      <a:pPr algn="ctr" hangingPunct="0"/>
                      <a:r>
                        <a:rPr lang="zh-TW" altLang="en-US" sz="2400" dirty="0">
                          <a:latin typeface="微軟正黑體" panose="020B0604030504040204" pitchFamily="34" charset="-120"/>
                          <a:ea typeface="微軟正黑體" panose="020B0604030504040204" pitchFamily="34" charset="-120"/>
                        </a:rPr>
                        <a:t>項目</a:t>
                      </a:r>
                    </a:p>
                  </a:txBody>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rPr>
                        <a:t>費用</a:t>
                      </a:r>
                    </a:p>
                  </a:txBody>
                  <a:tcPr/>
                </a:tc>
                <a:extLst>
                  <a:ext uri="{0D108BD9-81ED-4DB2-BD59-A6C34878D82A}">
                    <a16:rowId xmlns:a16="http://schemas.microsoft.com/office/drawing/2014/main" val="10000"/>
                  </a:ext>
                </a:extLst>
              </a:tr>
              <a:tr h="1086854">
                <a:tc>
                  <a:txBody>
                    <a:bodyPr/>
                    <a:lstStyle/>
                    <a:p>
                      <a:pPr algn="ctr" hangingPunct="0"/>
                      <a:r>
                        <a:rPr lang="zh-TW" altLang="en-US" sz="2000" b="1" dirty="0">
                          <a:latin typeface="微軟正黑體" panose="020B0604030504040204" pitchFamily="34" charset="-120"/>
                          <a:ea typeface="微軟正黑體" panose="020B0604030504040204" pitchFamily="34" charset="-120"/>
                        </a:rPr>
                        <a:t>本支管</a:t>
                      </a:r>
                    </a:p>
                  </a:txBody>
                  <a:tcPr anchor="ctr"/>
                </a:tc>
                <a:tc>
                  <a:txBody>
                    <a:bodyPr/>
                    <a:lstStyle/>
                    <a:p>
                      <a:pPr hangingPunct="0"/>
                      <a:r>
                        <a:rPr lang="zh-TW" altLang="en-US" sz="2000" b="1" dirty="0">
                          <a:solidFill>
                            <a:srgbClr val="C00000"/>
                          </a:solidFill>
                          <a:latin typeface="微軟正黑體" panose="020B0604030504040204" pitchFamily="34" charset="-120"/>
                          <a:ea typeface="微軟正黑體" panose="020B0604030504040204" pitchFamily="34" charset="-120"/>
                        </a:rPr>
                        <a:t>瓦斯公司</a:t>
                      </a:r>
                      <a:r>
                        <a:rPr lang="zh-TW" altLang="en-US" sz="2000" b="1" kern="1200" dirty="0">
                          <a:solidFill>
                            <a:srgbClr val="C00000"/>
                          </a:solidFill>
                          <a:latin typeface="微軟正黑體" panose="020B0604030504040204" pitchFamily="34" charset="-120"/>
                          <a:ea typeface="微軟正黑體" panose="020B0604030504040204" pitchFamily="34" charset="-120"/>
                          <a:cs typeface="+mn-cs"/>
                        </a:rPr>
                        <a:t>負擔</a:t>
                      </a:r>
                      <a:endParaRPr lang="en-US" altLang="zh-TW" sz="2000" b="1" kern="1200" dirty="0">
                        <a:solidFill>
                          <a:srgbClr val="C00000"/>
                        </a:solidFill>
                        <a:latin typeface="微軟正黑體" panose="020B0604030504040204" pitchFamily="34" charset="-120"/>
                        <a:ea typeface="微軟正黑體" panose="020B0604030504040204" pitchFamily="34" charset="-120"/>
                        <a:cs typeface="+mn-cs"/>
                      </a:endParaRPr>
                    </a:p>
                    <a:p>
                      <a:pPr hangingPunct="0"/>
                      <a:r>
                        <a:rPr lang="zh-TW" altLang="en-US" sz="2000" dirty="0">
                          <a:latin typeface="微軟正黑體" panose="020B0604030504040204" pitchFamily="34" charset="-120"/>
                          <a:ea typeface="微軟正黑體" panose="020B0604030504040204" pitchFamily="34" charset="-120"/>
                        </a:rPr>
                        <a:t>（符合「公用天然氣事業用戶管線設備裝置計費準則」第</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條者，可由</a:t>
                      </a:r>
                      <a:r>
                        <a:rPr lang="zh-TW" altLang="en-US" sz="2000" b="1" kern="1200" dirty="0">
                          <a:solidFill>
                            <a:srgbClr val="C00000"/>
                          </a:solidFill>
                          <a:latin typeface="微軟正黑體" panose="020B0604030504040204" pitchFamily="34" charset="-120"/>
                          <a:ea typeface="微軟正黑體" panose="020B0604030504040204" pitchFamily="34" charset="-120"/>
                          <a:cs typeface="+mn-cs"/>
                        </a:rPr>
                        <a:t>用戶部分負擔</a:t>
                      </a:r>
                      <a:r>
                        <a:rPr lang="zh-TW" altLang="en-US" sz="2000" dirty="0">
                          <a:latin typeface="微軟正黑體" panose="020B0604030504040204" pitchFamily="34" charset="-120"/>
                          <a:ea typeface="微軟正黑體" panose="020B0604030504040204" pitchFamily="34" charset="-120"/>
                        </a:rPr>
                        <a:t>）</a:t>
                      </a:r>
                    </a:p>
                  </a:txBody>
                  <a:tcPr anchor="ctr"/>
                </a:tc>
                <a:extLst>
                  <a:ext uri="{0D108BD9-81ED-4DB2-BD59-A6C34878D82A}">
                    <a16:rowId xmlns:a16="http://schemas.microsoft.com/office/drawing/2014/main" val="10001"/>
                  </a:ext>
                </a:extLst>
              </a:tr>
              <a:tr h="1086854">
                <a:tc>
                  <a:txBody>
                    <a:bodyPr/>
                    <a:lstStyle/>
                    <a:p>
                      <a:pPr algn="ctr" hangingPunct="0"/>
                      <a:r>
                        <a:rPr lang="zh-TW" altLang="en-US" sz="2000" b="1" dirty="0">
                          <a:latin typeface="微軟正黑體" panose="020B0604030504040204" pitchFamily="34" charset="-120"/>
                          <a:ea typeface="微軟正黑體" panose="020B0604030504040204" pitchFamily="34" charset="-120"/>
                        </a:rPr>
                        <a:t>表外管</a:t>
                      </a:r>
                    </a:p>
                  </a:txBody>
                  <a:tcPr anchor="ct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zh-TW" altLang="en-US" sz="2000" b="1" dirty="0">
                          <a:solidFill>
                            <a:srgbClr val="C00000"/>
                          </a:solidFill>
                          <a:latin typeface="微軟正黑體" panose="020B0604030504040204" pitchFamily="34" charset="-120"/>
                          <a:ea typeface="微軟正黑體" panose="020B0604030504040204" pitchFamily="34" charset="-120"/>
                        </a:rPr>
                        <a:t>用戶</a:t>
                      </a:r>
                      <a:r>
                        <a:rPr lang="zh-TW" altLang="en-US" sz="2000" b="1" kern="1200" dirty="0">
                          <a:solidFill>
                            <a:srgbClr val="C00000"/>
                          </a:solidFill>
                          <a:latin typeface="微軟正黑體" panose="020B0604030504040204" pitchFamily="34" charset="-120"/>
                          <a:ea typeface="微軟正黑體" panose="020B0604030504040204" pitchFamily="34" charset="-120"/>
                          <a:cs typeface="+mn-cs"/>
                        </a:rPr>
                        <a:t>負擔</a:t>
                      </a:r>
                      <a:endParaRPr lang="en-US" altLang="zh-TW" sz="2000" b="1" kern="1200" dirty="0">
                        <a:solidFill>
                          <a:srgbClr val="C00000"/>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（「公用天然氣事業用戶管線設備裝置計費準則」第</a:t>
                      </a:r>
                      <a:r>
                        <a:rPr lang="en-US" altLang="zh-TW" sz="2000" dirty="0">
                          <a:latin typeface="微軟正黑體" panose="020B0604030504040204" pitchFamily="34" charset="-120"/>
                          <a:ea typeface="微軟正黑體" panose="020B0604030504040204" pitchFamily="34" charset="-120"/>
                        </a:rPr>
                        <a:t>7</a:t>
                      </a:r>
                      <a:r>
                        <a:rPr lang="zh-TW" altLang="en-US" sz="2000" dirty="0">
                          <a:latin typeface="微軟正黑體" panose="020B0604030504040204" pitchFamily="34" charset="-120"/>
                          <a:ea typeface="微軟正黑體" panose="020B0604030504040204" pitchFamily="34" charset="-120"/>
                        </a:rPr>
                        <a:t>條）</a:t>
                      </a:r>
                    </a:p>
                  </a:txBody>
                  <a:tcPr anchor="ctr"/>
                </a:tc>
                <a:extLst>
                  <a:ext uri="{0D108BD9-81ED-4DB2-BD59-A6C34878D82A}">
                    <a16:rowId xmlns:a16="http://schemas.microsoft.com/office/drawing/2014/main" val="10002"/>
                  </a:ext>
                </a:extLst>
              </a:tr>
              <a:tr h="1086854">
                <a:tc>
                  <a:txBody>
                    <a:bodyPr/>
                    <a:lstStyle/>
                    <a:p>
                      <a:pPr algn="ctr" hangingPunct="0"/>
                      <a:r>
                        <a:rPr lang="zh-TW" altLang="en-US" sz="2000" b="1" dirty="0">
                          <a:latin typeface="微軟正黑體" panose="020B0604030504040204" pitchFamily="34" charset="-120"/>
                          <a:ea typeface="微軟正黑體" panose="020B0604030504040204" pitchFamily="34" charset="-120"/>
                        </a:rPr>
                        <a:t>表內管</a:t>
                      </a:r>
                    </a:p>
                  </a:txBody>
                  <a:tcPr anchor="ct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zh-TW" altLang="en-US" sz="2000" b="1" dirty="0">
                          <a:solidFill>
                            <a:srgbClr val="C00000"/>
                          </a:solidFill>
                          <a:latin typeface="微軟正黑體" panose="020B0604030504040204" pitchFamily="34" charset="-120"/>
                          <a:ea typeface="微軟正黑體" panose="020B0604030504040204" pitchFamily="34" charset="-120"/>
                        </a:rPr>
                        <a:t>用戶</a:t>
                      </a:r>
                      <a:r>
                        <a:rPr lang="zh-TW" altLang="en-US" sz="2000" b="1" kern="1200" dirty="0">
                          <a:solidFill>
                            <a:srgbClr val="C00000"/>
                          </a:solidFill>
                          <a:latin typeface="微軟正黑體" panose="020B0604030504040204" pitchFamily="34" charset="-120"/>
                          <a:ea typeface="微軟正黑體" panose="020B0604030504040204" pitchFamily="34" charset="-120"/>
                          <a:cs typeface="+mn-cs"/>
                        </a:rPr>
                        <a:t>負擔</a:t>
                      </a:r>
                      <a:endParaRPr lang="en-US" altLang="zh-TW" sz="2000" b="1" kern="1200" dirty="0">
                        <a:solidFill>
                          <a:srgbClr val="C00000"/>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（「公用天然氣事業用戶管線設備裝置計費準則」第</a:t>
                      </a:r>
                      <a:r>
                        <a:rPr lang="en-US" altLang="zh-TW" sz="2000" dirty="0">
                          <a:latin typeface="微軟正黑體" panose="020B0604030504040204" pitchFamily="34" charset="-120"/>
                          <a:ea typeface="微軟正黑體" panose="020B0604030504040204" pitchFamily="34" charset="-120"/>
                        </a:rPr>
                        <a:t>6</a:t>
                      </a:r>
                      <a:r>
                        <a:rPr lang="zh-TW" altLang="en-US" sz="2000" dirty="0">
                          <a:latin typeface="微軟正黑體" panose="020B0604030504040204" pitchFamily="34" charset="-120"/>
                          <a:ea typeface="微軟正黑體" panose="020B0604030504040204" pitchFamily="34" charset="-120"/>
                        </a:rPr>
                        <a:t>條）</a:t>
                      </a:r>
                    </a:p>
                  </a:txBody>
                  <a:tcPr anchor="ctr"/>
                </a:tc>
                <a:extLst>
                  <a:ext uri="{0D108BD9-81ED-4DB2-BD59-A6C34878D82A}">
                    <a16:rowId xmlns:a16="http://schemas.microsoft.com/office/drawing/2014/main" val="10003"/>
                  </a:ext>
                </a:extLst>
              </a:tr>
              <a:tr h="1086854">
                <a:tc>
                  <a:txBody>
                    <a:bodyPr/>
                    <a:lstStyle/>
                    <a:p>
                      <a:pPr algn="ctr" hangingPunct="0"/>
                      <a:r>
                        <a:rPr lang="zh-TW" altLang="en-US" sz="2000" b="1" dirty="0">
                          <a:latin typeface="微軟正黑體" panose="020B0604030504040204" pitchFamily="34" charset="-120"/>
                          <a:ea typeface="微軟正黑體" panose="020B0604030504040204" pitchFamily="34" charset="-120"/>
                        </a:rPr>
                        <a:t>緊急遮斷設備</a:t>
                      </a:r>
                    </a:p>
                  </a:txBody>
                  <a:tcPr anchor="ct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zh-TW" altLang="en-US" sz="2000" b="1" dirty="0">
                          <a:solidFill>
                            <a:srgbClr val="C00000"/>
                          </a:solidFill>
                          <a:latin typeface="微軟正黑體" panose="020B0604030504040204" pitchFamily="34" charset="-120"/>
                          <a:ea typeface="微軟正黑體" panose="020B0604030504040204" pitchFamily="34" charset="-120"/>
                        </a:rPr>
                        <a:t>用戶</a:t>
                      </a:r>
                      <a:r>
                        <a:rPr lang="zh-TW" altLang="en-US" sz="2000" b="1" kern="1200" dirty="0">
                          <a:solidFill>
                            <a:srgbClr val="C00000"/>
                          </a:solidFill>
                          <a:latin typeface="微軟正黑體" panose="020B0604030504040204" pitchFamily="34" charset="-120"/>
                          <a:ea typeface="微軟正黑體" panose="020B0604030504040204" pitchFamily="34" charset="-120"/>
                          <a:cs typeface="+mn-cs"/>
                        </a:rPr>
                        <a:t>負擔</a:t>
                      </a:r>
                      <a:endParaRPr lang="en-US" altLang="zh-TW" sz="2000" b="1" kern="1200" dirty="0">
                        <a:solidFill>
                          <a:srgbClr val="C00000"/>
                        </a:solidFill>
                        <a:latin typeface="微軟正黑體" panose="020B0604030504040204" pitchFamily="34" charset="-120"/>
                        <a:ea typeface="微軟正黑體" panose="020B0604030504040204" pitchFamily="34" charset="-120"/>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（「公用天然氣事業用戶管線設備裝置計費準則」第</a:t>
                      </a:r>
                      <a:r>
                        <a:rPr lang="en-US" altLang="zh-TW" sz="2000" dirty="0">
                          <a:latin typeface="微軟正黑體" panose="020B0604030504040204" pitchFamily="34" charset="-120"/>
                          <a:ea typeface="微軟正黑體" panose="020B0604030504040204" pitchFamily="34" charset="-120"/>
                        </a:rPr>
                        <a:t>9</a:t>
                      </a:r>
                      <a:r>
                        <a:rPr lang="zh-TW" altLang="en-US" sz="2000" dirty="0">
                          <a:latin typeface="微軟正黑體" panose="020B0604030504040204" pitchFamily="34" charset="-120"/>
                          <a:ea typeface="微軟正黑體" panose="020B0604030504040204" pitchFamily="34" charset="-120"/>
                        </a:rPr>
                        <a:t>條）</a:t>
                      </a:r>
                    </a:p>
                  </a:txBody>
                  <a:tcPr anchor="ctr"/>
                </a:tc>
                <a:extLst>
                  <a:ext uri="{0D108BD9-81ED-4DB2-BD59-A6C34878D82A}">
                    <a16:rowId xmlns:a16="http://schemas.microsoft.com/office/drawing/2014/main" val="10004"/>
                  </a:ext>
                </a:extLst>
              </a:tr>
            </a:tbl>
          </a:graphicData>
        </a:graphic>
      </p:graphicFrame>
      <p:sp>
        <p:nvSpPr>
          <p:cNvPr id="5" name="圓角矩形圖說文字 4"/>
          <p:cNvSpPr/>
          <p:nvPr/>
        </p:nvSpPr>
        <p:spPr>
          <a:xfrm>
            <a:off x="7559644" y="1316059"/>
            <a:ext cx="1511928" cy="2792046"/>
          </a:xfrm>
          <a:prstGeom prst="wedgeRoundRectCallout">
            <a:avLst>
              <a:gd name="adj1" fmla="val -83462"/>
              <a:gd name="adj2" fmla="val 6456"/>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478162" y="1430449"/>
            <a:ext cx="1674891" cy="2677656"/>
          </a:xfrm>
          <a:prstGeom prst="rect">
            <a:avLst/>
          </a:prstGeom>
          <a:noFill/>
        </p:spPr>
        <p:txBody>
          <a:bodyPr wrap="square" rtlCol="0">
            <a:spAutoFit/>
          </a:bodyPr>
          <a:lstStyle/>
          <a:p>
            <a:pPr marL="180975" indent="-180975" hangingPunct="0"/>
            <a:r>
              <a:rPr lang="en-US" altLang="zh-TW" sz="1400" b="1" dirty="0">
                <a:latin typeface="微軟正黑體" panose="020B0604030504040204" pitchFamily="34" charset="-120"/>
                <a:ea typeface="微軟正黑體" panose="020B0604030504040204" pitchFamily="34" charset="-120"/>
              </a:rPr>
              <a:t>1.</a:t>
            </a:r>
            <a:r>
              <a:rPr lang="zh-TW" altLang="en-US" sz="1400" b="1" dirty="0">
                <a:latin typeface="微軟正黑體" panose="020B0604030504040204" pitchFamily="34" charset="-120"/>
                <a:ea typeface="微軟正黑體" panose="020B0604030504040204" pitchFamily="34" charset="-120"/>
              </a:rPr>
              <a:t>所在地區尚未裝置本支管。</a:t>
            </a:r>
          </a:p>
          <a:p>
            <a:pPr marL="180975" indent="-180975" hangingPunct="0"/>
            <a:r>
              <a:rPr lang="en-US" altLang="zh-TW" sz="1400" b="1" dirty="0">
                <a:latin typeface="微軟正黑體" panose="020B0604030504040204" pitchFamily="34" charset="-120"/>
                <a:ea typeface="微軟正黑體" panose="020B0604030504040204" pitchFamily="34" charset="-120"/>
              </a:rPr>
              <a:t>2.</a:t>
            </a:r>
            <a:r>
              <a:rPr lang="zh-TW" altLang="en-US" sz="1400" b="1" dirty="0">
                <a:latin typeface="微軟正黑體" panose="020B0604030504040204" pitchFamily="34" charset="-120"/>
                <a:ea typeface="微軟正黑體" panose="020B0604030504040204" pitchFamily="34" charset="-120"/>
              </a:rPr>
              <a:t>敷設成本耐用年限內無法經由從量費回收。</a:t>
            </a:r>
          </a:p>
          <a:p>
            <a:pPr marL="180975" indent="-180975" hangingPunct="0"/>
            <a:r>
              <a:rPr lang="en-US" altLang="zh-TW" sz="1400" b="1" dirty="0">
                <a:latin typeface="微軟正黑體" panose="020B0604030504040204" pitchFamily="34" charset="-120"/>
                <a:ea typeface="微軟正黑體" panose="020B0604030504040204" pitchFamily="34" charset="-120"/>
              </a:rPr>
              <a:t>3.</a:t>
            </a:r>
            <a:r>
              <a:rPr lang="zh-TW" altLang="en-US" sz="1400" b="1" dirty="0">
                <a:latin typeface="微軟正黑體" panose="020B0604030504040204" pitchFamily="34" charset="-120"/>
                <a:ea typeface="微軟正黑體" panose="020B0604030504040204" pitchFamily="34" charset="-120"/>
              </a:rPr>
              <a:t>應備本支管費用之計費方式、金額、</a:t>
            </a:r>
            <a:r>
              <a:rPr lang="zh-TW" altLang="en-US" sz="1400" b="1" dirty="0">
                <a:solidFill>
                  <a:srgbClr val="FF0000"/>
                </a:solidFill>
                <a:highlight>
                  <a:srgbClr val="FFFF00"/>
                </a:highlight>
                <a:latin typeface="微軟正黑體" panose="020B0604030504040204" pitchFamily="34" charset="-120"/>
                <a:ea typeface="微軟正黑體" panose="020B0604030504040204" pitchFamily="34" charset="-120"/>
              </a:rPr>
              <a:t>成本明細表</a:t>
            </a:r>
            <a:r>
              <a:rPr lang="zh-TW" altLang="en-US" sz="1400" b="1" dirty="0">
                <a:latin typeface="微軟正黑體" panose="020B0604030504040204" pitchFamily="34" charset="-120"/>
                <a:ea typeface="微軟正黑體" panose="020B0604030504040204" pitchFamily="34" charset="-120"/>
              </a:rPr>
              <a:t>及</a:t>
            </a:r>
            <a:r>
              <a:rPr lang="zh-TW" altLang="en-US" sz="1400" b="1" dirty="0">
                <a:solidFill>
                  <a:srgbClr val="FF0000"/>
                </a:solidFill>
                <a:highlight>
                  <a:srgbClr val="FFFF00"/>
                </a:highlight>
                <a:latin typeface="微軟正黑體" panose="020B0604030504040204" pitchFamily="34" charset="-120"/>
                <a:ea typeface="微軟正黑體" panose="020B0604030504040204" pitchFamily="34" charset="-120"/>
              </a:rPr>
              <a:t>申請地點鄰近街廓之管線圖資</a:t>
            </a:r>
            <a:r>
              <a:rPr lang="zh-TW" altLang="en-US" sz="1400" b="1" dirty="0">
                <a:latin typeface="微軟正黑體" panose="020B0604030504040204" pitchFamily="34" charset="-120"/>
                <a:ea typeface="微軟正黑體" panose="020B0604030504040204" pitchFamily="34" charset="-120"/>
              </a:rPr>
              <a:t>，以書面方式交付用戶確認。</a:t>
            </a:r>
          </a:p>
        </p:txBody>
      </p:sp>
      <p:sp>
        <p:nvSpPr>
          <p:cNvPr id="8" name="文字方塊 7">
            <a:extLst>
              <a:ext uri="{FF2B5EF4-FFF2-40B4-BE49-F238E27FC236}">
                <a16:creationId xmlns:a16="http://schemas.microsoft.com/office/drawing/2014/main" id="{687A2843-110F-4188-8AF0-BD60A1680CC6}"/>
              </a:ext>
            </a:extLst>
          </p:cNvPr>
          <p:cNvSpPr txBox="1"/>
          <p:nvPr/>
        </p:nvSpPr>
        <p:spPr>
          <a:xfrm>
            <a:off x="7559645" y="4222495"/>
            <a:ext cx="1511928" cy="147732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請注意</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裝置計費準則已於</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110</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年</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11</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月</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24</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日公告實施</a:t>
            </a:r>
            <a:endPar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007831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矩形 2">
            <a:extLst>
              <a:ext uri="{FF2B5EF4-FFF2-40B4-BE49-F238E27FC236}">
                <a16:creationId xmlns:a16="http://schemas.microsoft.com/office/drawing/2014/main" id="{94E4BBEB-1DFF-4A8D-912D-241CF4F2837A}"/>
              </a:ext>
            </a:extLst>
          </p:cNvPr>
          <p:cNvSpPr>
            <a:spLocks noChangeArrowheads="1"/>
          </p:cNvSpPr>
          <p:nvPr/>
        </p:nvSpPr>
        <p:spPr bwMode="auto">
          <a:xfrm>
            <a:off x="0" y="1100059"/>
            <a:ext cx="4680000" cy="4320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二</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本支管費用可收取要件</a:t>
            </a:r>
          </a:p>
        </p:txBody>
      </p:sp>
      <p:grpSp>
        <p:nvGrpSpPr>
          <p:cNvPr id="8" name="群組 7">
            <a:extLst>
              <a:ext uri="{FF2B5EF4-FFF2-40B4-BE49-F238E27FC236}">
                <a16:creationId xmlns:a16="http://schemas.microsoft.com/office/drawing/2014/main" id="{1200D7FB-86F3-45D5-94FA-838C10638E99}"/>
              </a:ext>
            </a:extLst>
          </p:cNvPr>
          <p:cNvGrpSpPr/>
          <p:nvPr/>
        </p:nvGrpSpPr>
        <p:grpSpPr>
          <a:xfrm>
            <a:off x="-129396" y="4425292"/>
            <a:ext cx="8085886" cy="1028124"/>
            <a:chOff x="-847960" y="2912443"/>
            <a:chExt cx="9073710" cy="1362483"/>
          </a:xfrm>
        </p:grpSpPr>
        <p:sp>
          <p:nvSpPr>
            <p:cNvPr id="9" name="矩形 8">
              <a:extLst>
                <a:ext uri="{FF2B5EF4-FFF2-40B4-BE49-F238E27FC236}">
                  <a16:creationId xmlns:a16="http://schemas.microsoft.com/office/drawing/2014/main" id="{A4BCFD8B-8D26-42AE-BD0B-E34093A1C5D5}"/>
                </a:ext>
              </a:extLst>
            </p:cNvPr>
            <p:cNvSpPr/>
            <p:nvPr/>
          </p:nvSpPr>
          <p:spPr>
            <a:xfrm>
              <a:off x="-847960" y="3867056"/>
              <a:ext cx="4923988" cy="407870"/>
            </a:xfrm>
            <a:prstGeom prst="rect">
              <a:avLst/>
            </a:prstGeom>
          </p:spPr>
          <p:txBody>
            <a:bodyPr wrap="square">
              <a:spAutoFit/>
            </a:bodyPr>
            <a:lstStyle/>
            <a:p>
              <a:pPr algn="ctr" eaLnBrk="1" fontAlgn="auto" hangingPunct="1">
                <a:spcBef>
                  <a:spcPts val="0"/>
                </a:spcBef>
                <a:spcAft>
                  <a:spcPts val="0"/>
                </a:spcAft>
                <a:defRPr/>
              </a:pPr>
              <a:r>
                <a:rPr lang="zh-TW" altLang="en-US" sz="1400" kern="0" dirty="0">
                  <a:solidFill>
                    <a:srgbClr val="000000"/>
                  </a:solidFill>
                  <a:latin typeface="微軟正黑體" panose="020B0604030504040204" pitchFamily="34" charset="-120"/>
                  <a:ea typeface="微軟正黑體" panose="020B0604030504040204" pitchFamily="34" charset="-120"/>
                </a:rPr>
                <a:t>（即：事業</a:t>
              </a:r>
              <a:r>
                <a:rPr lang="zh-TW" altLang="en-US" sz="1400" b="1" u="sng" kern="0" dirty="0">
                  <a:solidFill>
                    <a:srgbClr val="FF0000"/>
                  </a:solidFill>
                  <a:latin typeface="微軟正黑體" panose="020B0604030504040204" pitchFamily="34" charset="-120"/>
                  <a:ea typeface="微軟正黑體" panose="020B0604030504040204" pitchFamily="34" charset="-120"/>
                </a:rPr>
                <a:t>得</a:t>
              </a:r>
              <a:r>
                <a:rPr lang="zh-TW" altLang="en-US" sz="1400" kern="0" dirty="0">
                  <a:solidFill>
                    <a:srgbClr val="000000"/>
                  </a:solidFill>
                  <a:latin typeface="微軟正黑體" panose="020B0604030504040204" pitchFamily="34" charset="-120"/>
                  <a:ea typeface="微軟正黑體" panose="020B0604030504040204" pitchFamily="34" charset="-120"/>
                </a:rPr>
                <a:t>向用戶收取之本支管費用總金額</a:t>
              </a:r>
              <a:r>
                <a:rPr lang="zh-TW" altLang="en-US" sz="1400" b="1" u="sng" kern="0" dirty="0">
                  <a:solidFill>
                    <a:srgbClr val="FF0000"/>
                  </a:solidFill>
                  <a:latin typeface="微軟正黑體" panose="020B0604030504040204" pitchFamily="34" charset="-120"/>
                  <a:ea typeface="微軟正黑體" panose="020B0604030504040204" pitchFamily="34" charset="-120"/>
                </a:rPr>
                <a:t>上限</a:t>
              </a:r>
              <a:r>
                <a:rPr lang="zh-TW" altLang="en-US" sz="1400" kern="0" dirty="0">
                  <a:solidFill>
                    <a:srgbClr val="000000"/>
                  </a:solidFill>
                  <a:latin typeface="微軟正黑體" panose="020B0604030504040204" pitchFamily="34" charset="-120"/>
                  <a:ea typeface="微軟正黑體" panose="020B0604030504040204" pitchFamily="34" charset="-120"/>
                </a:rPr>
                <a:t>）</a:t>
              </a:r>
            </a:p>
          </p:txBody>
        </p:sp>
        <p:sp>
          <p:nvSpPr>
            <p:cNvPr id="10" name="等於 9">
              <a:extLst>
                <a:ext uri="{FF2B5EF4-FFF2-40B4-BE49-F238E27FC236}">
                  <a16:creationId xmlns:a16="http://schemas.microsoft.com/office/drawing/2014/main" id="{329098B8-2B2E-482D-B0A5-F1D795F79D37}"/>
                </a:ext>
              </a:extLst>
            </p:cNvPr>
            <p:cNvSpPr/>
            <p:nvPr/>
          </p:nvSpPr>
          <p:spPr bwMode="auto">
            <a:xfrm>
              <a:off x="2771800" y="3194575"/>
              <a:ext cx="720080" cy="359832"/>
            </a:xfrm>
            <a:prstGeom prst="mathEqual">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zh-TW" altLang="en-US" sz="1800" b="0" kern="0">
                <a:solidFill>
                  <a:srgbClr val="000000"/>
                </a:solidFill>
                <a:latin typeface="Arial" pitchFamily="34" charset="0"/>
              </a:endParaRPr>
            </a:p>
          </p:txBody>
        </p:sp>
        <p:sp>
          <p:nvSpPr>
            <p:cNvPr id="11" name="圓角矩形 7">
              <a:extLst>
                <a:ext uri="{FF2B5EF4-FFF2-40B4-BE49-F238E27FC236}">
                  <a16:creationId xmlns:a16="http://schemas.microsoft.com/office/drawing/2014/main" id="{B9A72721-0E34-47C6-90B8-E63A438C0718}"/>
                </a:ext>
              </a:extLst>
            </p:cNvPr>
            <p:cNvSpPr/>
            <p:nvPr/>
          </p:nvSpPr>
          <p:spPr bwMode="auto">
            <a:xfrm>
              <a:off x="3636136" y="2924944"/>
              <a:ext cx="1817910" cy="906445"/>
            </a:xfrm>
            <a:prstGeom prst="roundRect">
              <a:avLst/>
            </a:prstGeom>
            <a:solidFill>
              <a:srgbClr val="B1E3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fontAlgn="auto" hangingPunct="1">
                <a:spcBef>
                  <a:spcPts val="0"/>
                </a:spcBef>
                <a:spcAft>
                  <a:spcPts val="0"/>
                </a:spcAft>
                <a:defRPr/>
              </a:pPr>
              <a:r>
                <a:rPr lang="zh-TW" altLang="en-US" sz="2000" kern="0" dirty="0">
                  <a:solidFill>
                    <a:srgbClr val="000000"/>
                  </a:solidFill>
                  <a:latin typeface="微軟正黑體" panose="020B0604030504040204" pitchFamily="34" charset="-120"/>
                  <a:ea typeface="微軟正黑體" panose="020B0604030504040204" pitchFamily="34" charset="-120"/>
                </a:rPr>
                <a:t>本支管</a:t>
              </a:r>
              <a:br>
                <a:rPr lang="en-US" altLang="zh-TW" sz="2000" kern="0" dirty="0">
                  <a:solidFill>
                    <a:srgbClr val="000000"/>
                  </a:solidFill>
                  <a:latin typeface="微軟正黑體" panose="020B0604030504040204" pitchFamily="34" charset="-120"/>
                  <a:ea typeface="微軟正黑體" panose="020B0604030504040204" pitchFamily="34" charset="-120"/>
                </a:rPr>
              </a:br>
              <a:r>
                <a:rPr lang="zh-TW" altLang="en-US" sz="2000" kern="0" dirty="0">
                  <a:solidFill>
                    <a:srgbClr val="000000"/>
                  </a:solidFill>
                  <a:latin typeface="微軟正黑體" panose="020B0604030504040204" pitchFamily="34" charset="-120"/>
                  <a:ea typeface="微軟正黑體" panose="020B0604030504040204" pitchFamily="34" charset="-120"/>
                </a:rPr>
                <a:t>敷設成本</a:t>
              </a:r>
            </a:p>
          </p:txBody>
        </p:sp>
        <p:sp>
          <p:nvSpPr>
            <p:cNvPr id="12" name="減號 11">
              <a:extLst>
                <a:ext uri="{FF2B5EF4-FFF2-40B4-BE49-F238E27FC236}">
                  <a16:creationId xmlns:a16="http://schemas.microsoft.com/office/drawing/2014/main" id="{0B19297B-C01A-4B08-A623-5D0491A90079}"/>
                </a:ext>
              </a:extLst>
            </p:cNvPr>
            <p:cNvSpPr/>
            <p:nvPr/>
          </p:nvSpPr>
          <p:spPr bwMode="auto">
            <a:xfrm>
              <a:off x="5508104" y="3182527"/>
              <a:ext cx="720080" cy="359832"/>
            </a:xfrm>
            <a:prstGeom prst="mathMinus">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zh-TW" altLang="en-US" sz="1800" b="0" kern="0" dirty="0">
                <a:solidFill>
                  <a:srgbClr val="000000"/>
                </a:solidFill>
                <a:latin typeface="Arial" pitchFamily="34" charset="0"/>
              </a:endParaRPr>
            </a:p>
          </p:txBody>
        </p:sp>
        <p:sp>
          <p:nvSpPr>
            <p:cNvPr id="13" name="圓角矩形 7">
              <a:extLst>
                <a:ext uri="{FF2B5EF4-FFF2-40B4-BE49-F238E27FC236}">
                  <a16:creationId xmlns:a16="http://schemas.microsoft.com/office/drawing/2014/main" id="{1CE97FC5-84F8-458B-A0E9-DE298E4EAABD}"/>
                </a:ext>
              </a:extLst>
            </p:cNvPr>
            <p:cNvSpPr/>
            <p:nvPr/>
          </p:nvSpPr>
          <p:spPr bwMode="auto">
            <a:xfrm>
              <a:off x="6407840" y="2924944"/>
              <a:ext cx="1817910" cy="906445"/>
            </a:xfrm>
            <a:prstGeom prst="roundRect">
              <a:avLst/>
            </a:prstGeom>
            <a:solidFill>
              <a:srgbClr val="B1E3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fontAlgn="auto" hangingPunct="1">
                <a:spcBef>
                  <a:spcPts val="0"/>
                </a:spcBef>
                <a:spcAft>
                  <a:spcPts val="0"/>
                </a:spcAft>
                <a:defRPr/>
              </a:pPr>
              <a:r>
                <a:rPr lang="zh-TW" altLang="en-US" sz="2000" kern="0" dirty="0">
                  <a:solidFill>
                    <a:srgbClr val="000000"/>
                  </a:solidFill>
                  <a:latin typeface="微軟正黑體" panose="020B0604030504040204" pitchFamily="34" charset="-120"/>
                  <a:ea typeface="微軟正黑體" panose="020B0604030504040204" pitchFamily="34" charset="-120"/>
                </a:rPr>
                <a:t>從量費</a:t>
              </a:r>
              <a:endParaRPr lang="en-US" altLang="zh-TW" sz="2000" kern="0" dirty="0">
                <a:solidFill>
                  <a:srgbClr val="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000" kern="0" dirty="0">
                  <a:solidFill>
                    <a:srgbClr val="000000"/>
                  </a:solidFill>
                  <a:latin typeface="微軟正黑體" panose="020B0604030504040204" pitchFamily="34" charset="-120"/>
                  <a:ea typeface="微軟正黑體" panose="020B0604030504040204" pitchFamily="34" charset="-120"/>
                </a:rPr>
                <a:t>回收金額</a:t>
              </a:r>
            </a:p>
          </p:txBody>
        </p:sp>
        <p:sp>
          <p:nvSpPr>
            <p:cNvPr id="14" name="圓角矩形 7">
              <a:extLst>
                <a:ext uri="{FF2B5EF4-FFF2-40B4-BE49-F238E27FC236}">
                  <a16:creationId xmlns:a16="http://schemas.microsoft.com/office/drawing/2014/main" id="{FDDD6E92-13BE-4AAD-A28C-431BF4E9EC02}"/>
                </a:ext>
              </a:extLst>
            </p:cNvPr>
            <p:cNvSpPr/>
            <p:nvPr/>
          </p:nvSpPr>
          <p:spPr bwMode="auto">
            <a:xfrm>
              <a:off x="647545" y="2912443"/>
              <a:ext cx="1817910" cy="906445"/>
            </a:xfrm>
            <a:prstGeom prst="roundRect">
              <a:avLst/>
            </a:prstGeom>
            <a:solidFill>
              <a:srgbClr val="00B050"/>
            </a:solidFill>
            <a:ln w="9525" cap="flat" cmpd="sng" algn="ctr">
              <a:solidFill>
                <a:srgbClr val="93C052">
                  <a:lumMod val="5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fontAlgn="auto" hangingPunct="1">
                <a:spcBef>
                  <a:spcPts val="0"/>
                </a:spcBef>
                <a:spcAft>
                  <a:spcPts val="0"/>
                </a:spcAft>
                <a:defRPr/>
              </a:pPr>
              <a:r>
                <a:rPr lang="zh-TW" altLang="en-US" sz="2000" kern="0" dirty="0">
                  <a:solidFill>
                    <a:srgbClr val="FFFFFF"/>
                  </a:solidFill>
                  <a:latin typeface="微軟正黑體" panose="020B0604030504040204" pitchFamily="34" charset="-120"/>
                  <a:ea typeface="微軟正黑體" panose="020B0604030504040204" pitchFamily="34" charset="-120"/>
                </a:rPr>
                <a:t>本支管</a:t>
              </a:r>
              <a:br>
                <a:rPr lang="en-US" altLang="zh-TW" sz="2000" kern="0" dirty="0">
                  <a:solidFill>
                    <a:srgbClr val="FFFFFF"/>
                  </a:solidFill>
                  <a:latin typeface="微軟正黑體" panose="020B0604030504040204" pitchFamily="34" charset="-120"/>
                  <a:ea typeface="微軟正黑體" panose="020B0604030504040204" pitchFamily="34" charset="-120"/>
                </a:rPr>
              </a:br>
              <a:r>
                <a:rPr lang="zh-TW" altLang="en-US" sz="2000" kern="0" dirty="0">
                  <a:solidFill>
                    <a:srgbClr val="FFFFFF"/>
                  </a:solidFill>
                  <a:latin typeface="微軟正黑體" panose="020B0604030504040204" pitchFamily="34" charset="-120"/>
                  <a:ea typeface="微軟正黑體" panose="020B0604030504040204" pitchFamily="34" charset="-120"/>
                </a:rPr>
                <a:t>費用</a:t>
              </a:r>
            </a:p>
          </p:txBody>
        </p:sp>
      </p:grpSp>
      <p:sp>
        <p:nvSpPr>
          <p:cNvPr id="15" name="圓角矩形 7">
            <a:extLst>
              <a:ext uri="{FF2B5EF4-FFF2-40B4-BE49-F238E27FC236}">
                <a16:creationId xmlns:a16="http://schemas.microsoft.com/office/drawing/2014/main" id="{FDA9B376-2C65-4716-95C9-43BECA7ECBDE}"/>
              </a:ext>
            </a:extLst>
          </p:cNvPr>
          <p:cNvSpPr/>
          <p:nvPr/>
        </p:nvSpPr>
        <p:spPr bwMode="auto">
          <a:xfrm>
            <a:off x="501739" y="5710129"/>
            <a:ext cx="1620000" cy="684000"/>
          </a:xfrm>
          <a:prstGeom prst="roundRect">
            <a:avLst/>
          </a:prstGeom>
          <a:solidFill>
            <a:srgbClr val="B1E3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defRPr/>
            </a:pPr>
            <a:r>
              <a:rPr kumimoji="1" lang="zh-TW" altLang="en-US" sz="2000" kern="0" dirty="0">
                <a:solidFill>
                  <a:srgbClr val="000000"/>
                </a:solidFill>
                <a:latin typeface="微軟正黑體" panose="020B0604030504040204" pitchFamily="34" charset="-120"/>
                <a:ea typeface="微軟正黑體" panose="020B0604030504040204" pitchFamily="34" charset="-120"/>
              </a:rPr>
              <a:t>從量費</a:t>
            </a:r>
            <a:endParaRPr kumimoji="1" lang="en-US" altLang="zh-TW" sz="2000" kern="0" dirty="0">
              <a:solidFill>
                <a:srgbClr val="000000"/>
              </a:solidFill>
              <a:latin typeface="微軟正黑體" panose="020B0604030504040204" pitchFamily="34" charset="-120"/>
              <a:ea typeface="微軟正黑體" panose="020B0604030504040204" pitchFamily="34" charset="-120"/>
            </a:endParaRPr>
          </a:p>
          <a:p>
            <a:pPr algn="ctr" eaLnBrk="1" hangingPunct="1">
              <a:defRPr/>
            </a:pPr>
            <a:r>
              <a:rPr kumimoji="1" lang="zh-TW" altLang="en-US" sz="2000" kern="0" dirty="0">
                <a:solidFill>
                  <a:srgbClr val="000000"/>
                </a:solidFill>
                <a:latin typeface="微軟正黑體" panose="020B0604030504040204" pitchFamily="34" charset="-120"/>
                <a:ea typeface="微軟正黑體" panose="020B0604030504040204" pitchFamily="34" charset="-120"/>
              </a:rPr>
              <a:t>回收金額</a:t>
            </a:r>
          </a:p>
        </p:txBody>
      </p:sp>
      <p:sp>
        <p:nvSpPr>
          <p:cNvPr id="16" name="等於 15">
            <a:extLst>
              <a:ext uri="{FF2B5EF4-FFF2-40B4-BE49-F238E27FC236}">
                <a16:creationId xmlns:a16="http://schemas.microsoft.com/office/drawing/2014/main" id="{3797D67C-DCF0-4F48-BAA6-CCA24BEA0276}"/>
              </a:ext>
            </a:extLst>
          </p:cNvPr>
          <p:cNvSpPr/>
          <p:nvPr/>
        </p:nvSpPr>
        <p:spPr bwMode="auto">
          <a:xfrm>
            <a:off x="2296984" y="5918695"/>
            <a:ext cx="624548" cy="277871"/>
          </a:xfrm>
          <a:prstGeom prst="mathEqual">
            <a:avLst/>
          </a:prstGeom>
          <a:solidFill>
            <a:srgbClr val="00C8F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zh-TW" altLang="en-US" sz="1800" b="0" kern="0">
              <a:solidFill>
                <a:srgbClr val="000000"/>
              </a:solidFill>
              <a:latin typeface="Arial" pitchFamily="34" charset="0"/>
            </a:endParaRPr>
          </a:p>
        </p:txBody>
      </p:sp>
      <p:sp>
        <p:nvSpPr>
          <p:cNvPr id="17" name="橢圓 16">
            <a:extLst>
              <a:ext uri="{FF2B5EF4-FFF2-40B4-BE49-F238E27FC236}">
                <a16:creationId xmlns:a16="http://schemas.microsoft.com/office/drawing/2014/main" id="{652A06DF-A08C-4F7D-B65A-50EE2DA3FC89}"/>
              </a:ext>
            </a:extLst>
          </p:cNvPr>
          <p:cNvSpPr/>
          <p:nvPr/>
        </p:nvSpPr>
        <p:spPr bwMode="auto">
          <a:xfrm>
            <a:off x="3017064" y="5656123"/>
            <a:ext cx="1152000" cy="720000"/>
          </a:xfrm>
          <a:prstGeom prst="ellipse">
            <a:avLst/>
          </a:prstGeom>
          <a:solidFill>
            <a:srgbClr val="FFF1C0"/>
          </a:solidFill>
          <a:ln w="9525" cap="flat" cmpd="sng" algn="ctr">
            <a:solidFill>
              <a:srgbClr val="FFC000"/>
            </a:solidFill>
            <a:prstDash val="solid"/>
            <a:round/>
            <a:headEnd type="none" w="med" len="med"/>
            <a:tailEnd type="none" w="med" len="med"/>
          </a:ln>
          <a:effectLst/>
        </p:spPr>
        <p:txBody>
          <a:bodyPr vert="horz" wrap="square" lIns="0" tIns="108000" rIns="0" bIns="0" numCol="1" rtlCol="0" anchor="b" anchorCtr="1" compatLnSpc="1">
            <a:prstTxWarp prst="textNoShape">
              <a:avLst/>
            </a:prstTxWarp>
          </a:bodyPr>
          <a:lstStyle/>
          <a:p>
            <a:pPr algn="ctr" eaLnBrk="1" hangingPunct="1">
              <a:defRPr/>
            </a:pPr>
            <a:r>
              <a:rPr kumimoji="1" lang="zh-TW" altLang="en-US" sz="1600" kern="0" dirty="0">
                <a:solidFill>
                  <a:srgbClr val="000000"/>
                </a:solidFill>
                <a:latin typeface="微軟正黑體" panose="020B0604030504040204" pitchFamily="34" charset="-120"/>
                <a:ea typeface="微軟正黑體" panose="020B0604030504040204" pitchFamily="34" charset="-120"/>
              </a:rPr>
              <a:t>本支管</a:t>
            </a:r>
            <a:endParaRPr kumimoji="1" lang="en-US" altLang="zh-TW" sz="1600" kern="0" dirty="0">
              <a:solidFill>
                <a:srgbClr val="000000"/>
              </a:solidFill>
              <a:latin typeface="微軟正黑體" panose="020B0604030504040204" pitchFamily="34" charset="-120"/>
              <a:ea typeface="微軟正黑體" panose="020B0604030504040204" pitchFamily="34" charset="-120"/>
            </a:endParaRPr>
          </a:p>
          <a:p>
            <a:pPr algn="ctr" eaLnBrk="1" hangingPunct="1">
              <a:defRPr/>
            </a:pPr>
            <a:r>
              <a:rPr kumimoji="1" lang="zh-TW" altLang="en-US" sz="1600" kern="0" dirty="0">
                <a:solidFill>
                  <a:srgbClr val="000000"/>
                </a:solidFill>
                <a:latin typeface="微軟正黑體" panose="020B0604030504040204" pitchFamily="34" charset="-120"/>
                <a:ea typeface="微軟正黑體" panose="020B0604030504040204" pitchFamily="34" charset="-120"/>
              </a:rPr>
              <a:t>耐用年限</a:t>
            </a:r>
          </a:p>
        </p:txBody>
      </p:sp>
      <p:sp>
        <p:nvSpPr>
          <p:cNvPr id="18" name="乘號 17">
            <a:extLst>
              <a:ext uri="{FF2B5EF4-FFF2-40B4-BE49-F238E27FC236}">
                <a16:creationId xmlns:a16="http://schemas.microsoft.com/office/drawing/2014/main" id="{CAE2191E-19B4-4F8F-B20C-441D37E61200}"/>
              </a:ext>
            </a:extLst>
          </p:cNvPr>
          <p:cNvSpPr/>
          <p:nvPr/>
        </p:nvSpPr>
        <p:spPr bwMode="auto">
          <a:xfrm>
            <a:off x="4169192" y="5868428"/>
            <a:ext cx="349791" cy="298759"/>
          </a:xfrm>
          <a:prstGeom prst="mathMultiply">
            <a:avLst/>
          </a:prstGeom>
          <a:solidFill>
            <a:srgbClr val="00C8F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zh-TW" altLang="en-US" sz="1800" b="0" kern="0">
              <a:solidFill>
                <a:srgbClr val="000000"/>
              </a:solidFill>
              <a:latin typeface="Arial" pitchFamily="34" charset="0"/>
            </a:endParaRPr>
          </a:p>
        </p:txBody>
      </p:sp>
      <p:sp>
        <p:nvSpPr>
          <p:cNvPr id="19" name="橢圓 18">
            <a:extLst>
              <a:ext uri="{FF2B5EF4-FFF2-40B4-BE49-F238E27FC236}">
                <a16:creationId xmlns:a16="http://schemas.microsoft.com/office/drawing/2014/main" id="{0E6B098D-6EF6-4305-9997-6C2CE44D7FEA}"/>
              </a:ext>
            </a:extLst>
          </p:cNvPr>
          <p:cNvSpPr/>
          <p:nvPr/>
        </p:nvSpPr>
        <p:spPr bwMode="auto">
          <a:xfrm>
            <a:off x="4529360" y="5656123"/>
            <a:ext cx="1152000" cy="720000"/>
          </a:xfrm>
          <a:prstGeom prst="ellipse">
            <a:avLst/>
          </a:prstGeom>
          <a:solidFill>
            <a:srgbClr val="FFF1C0"/>
          </a:solidFill>
          <a:ln w="9525" cap="flat" cmpd="sng" algn="ctr">
            <a:solidFill>
              <a:srgbClr val="FFC000"/>
            </a:solidFill>
            <a:prstDash val="solid"/>
            <a:round/>
            <a:headEnd type="none" w="med" len="med"/>
            <a:tailEnd type="none" w="med" len="med"/>
          </a:ln>
          <a:effectLst/>
        </p:spPr>
        <p:txBody>
          <a:bodyPr vert="horz" wrap="square" lIns="0" tIns="108000" rIns="0" bIns="0" numCol="1" rtlCol="0" anchor="b" anchorCtr="1" compatLnSpc="1">
            <a:prstTxWarp prst="textNoShape">
              <a:avLst/>
            </a:prstTxWarp>
          </a:bodyPr>
          <a:lstStyle/>
          <a:p>
            <a:pPr algn="ctr" eaLnBrk="1" hangingPunct="1">
              <a:defRPr/>
            </a:pPr>
            <a:r>
              <a:rPr kumimoji="1" lang="zh-TW" altLang="en-US" sz="1600" kern="0" dirty="0">
                <a:solidFill>
                  <a:srgbClr val="000000"/>
                </a:solidFill>
                <a:latin typeface="微軟正黑體" panose="020B0604030504040204" pitchFamily="34" charset="-120"/>
                <a:ea typeface="微軟正黑體" panose="020B0604030504040204" pitchFamily="34" charset="-120"/>
              </a:rPr>
              <a:t>預期</a:t>
            </a:r>
            <a:br>
              <a:rPr kumimoji="1" lang="en-US" altLang="zh-TW" sz="1600" kern="0" dirty="0">
                <a:solidFill>
                  <a:srgbClr val="000000"/>
                </a:solidFill>
                <a:latin typeface="微軟正黑體" panose="020B0604030504040204" pitchFamily="34" charset="-120"/>
                <a:ea typeface="微軟正黑體" panose="020B0604030504040204" pitchFamily="34" charset="-120"/>
              </a:rPr>
            </a:br>
            <a:r>
              <a:rPr kumimoji="1" lang="zh-TW" altLang="en-US" sz="1600" kern="0" dirty="0">
                <a:solidFill>
                  <a:srgbClr val="000000"/>
                </a:solidFill>
                <a:latin typeface="微軟正黑體" panose="020B0604030504040204" pitchFamily="34" charset="-120"/>
                <a:ea typeface="微軟正黑體" panose="020B0604030504040204" pitchFamily="34" charset="-120"/>
              </a:rPr>
              <a:t>用戶數</a:t>
            </a:r>
          </a:p>
        </p:txBody>
      </p:sp>
      <p:sp>
        <p:nvSpPr>
          <p:cNvPr id="20" name="乘號 19">
            <a:extLst>
              <a:ext uri="{FF2B5EF4-FFF2-40B4-BE49-F238E27FC236}">
                <a16:creationId xmlns:a16="http://schemas.microsoft.com/office/drawing/2014/main" id="{90D619EA-F775-40FD-8441-C52CD9776C5B}"/>
              </a:ext>
            </a:extLst>
          </p:cNvPr>
          <p:cNvSpPr/>
          <p:nvPr/>
        </p:nvSpPr>
        <p:spPr bwMode="auto">
          <a:xfrm>
            <a:off x="5681360" y="5868428"/>
            <a:ext cx="349791" cy="298759"/>
          </a:xfrm>
          <a:prstGeom prst="mathMultiply">
            <a:avLst/>
          </a:prstGeom>
          <a:solidFill>
            <a:srgbClr val="00C8F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zh-TW" altLang="en-US" sz="1800" b="0" kern="0">
              <a:solidFill>
                <a:srgbClr val="000000"/>
              </a:solidFill>
              <a:latin typeface="Arial" pitchFamily="34" charset="0"/>
            </a:endParaRPr>
          </a:p>
        </p:txBody>
      </p:sp>
      <p:sp>
        <p:nvSpPr>
          <p:cNvPr id="21" name="橢圓 20">
            <a:extLst>
              <a:ext uri="{FF2B5EF4-FFF2-40B4-BE49-F238E27FC236}">
                <a16:creationId xmlns:a16="http://schemas.microsoft.com/office/drawing/2014/main" id="{6EFBB21A-042A-48F8-BED6-2AC17981CCC7}"/>
              </a:ext>
            </a:extLst>
          </p:cNvPr>
          <p:cNvSpPr/>
          <p:nvPr/>
        </p:nvSpPr>
        <p:spPr bwMode="auto">
          <a:xfrm>
            <a:off x="6041528" y="5656123"/>
            <a:ext cx="1152000" cy="720000"/>
          </a:xfrm>
          <a:prstGeom prst="ellipse">
            <a:avLst/>
          </a:prstGeom>
          <a:solidFill>
            <a:srgbClr val="FFF1C0"/>
          </a:solidFill>
          <a:ln w="9525" cap="flat" cmpd="sng" algn="ctr">
            <a:solidFill>
              <a:srgbClr val="FFC000"/>
            </a:solidFill>
            <a:prstDash val="solid"/>
            <a:round/>
            <a:headEnd type="none" w="med" len="med"/>
            <a:tailEnd type="none" w="med" len="med"/>
          </a:ln>
          <a:effectLst/>
        </p:spPr>
        <p:txBody>
          <a:bodyPr vert="horz" wrap="square" lIns="0" tIns="108000" rIns="0" bIns="0" numCol="1" rtlCol="0" anchor="b" anchorCtr="1" compatLnSpc="1">
            <a:prstTxWarp prst="textNoShape">
              <a:avLst/>
            </a:prstTxWarp>
          </a:bodyPr>
          <a:lstStyle/>
          <a:p>
            <a:pPr algn="ctr" eaLnBrk="1" hangingPunct="1">
              <a:defRPr/>
            </a:pPr>
            <a:r>
              <a:rPr kumimoji="1" lang="zh-TW" altLang="en-US" sz="1600" kern="0" dirty="0">
                <a:solidFill>
                  <a:srgbClr val="000000"/>
                </a:solidFill>
                <a:latin typeface="微軟正黑體" panose="020B0604030504040204" pitchFamily="34" charset="-120"/>
                <a:ea typeface="微軟正黑體" panose="020B0604030504040204" pitchFamily="34" charset="-120"/>
              </a:rPr>
              <a:t>年平均</a:t>
            </a:r>
            <a:br>
              <a:rPr kumimoji="1" lang="zh-TW" altLang="en-US" sz="1600" kern="0" dirty="0">
                <a:solidFill>
                  <a:srgbClr val="000000"/>
                </a:solidFill>
                <a:latin typeface="微軟正黑體" panose="020B0604030504040204" pitchFamily="34" charset="-120"/>
                <a:ea typeface="微軟正黑體" panose="020B0604030504040204" pitchFamily="34" charset="-120"/>
              </a:rPr>
            </a:br>
            <a:r>
              <a:rPr kumimoji="1" lang="zh-TW" altLang="en-US" sz="1600" kern="0" dirty="0">
                <a:solidFill>
                  <a:srgbClr val="000000"/>
                </a:solidFill>
                <a:latin typeface="微軟正黑體" panose="020B0604030504040204" pitchFamily="34" charset="-120"/>
                <a:ea typeface="微軟正黑體" panose="020B0604030504040204" pitchFamily="34" charset="-120"/>
              </a:rPr>
              <a:t>使用度數</a:t>
            </a:r>
          </a:p>
        </p:txBody>
      </p:sp>
      <p:sp>
        <p:nvSpPr>
          <p:cNvPr id="22" name="乘號 21">
            <a:extLst>
              <a:ext uri="{FF2B5EF4-FFF2-40B4-BE49-F238E27FC236}">
                <a16:creationId xmlns:a16="http://schemas.microsoft.com/office/drawing/2014/main" id="{E555A974-21DB-49A4-BCA0-F09E2943B6A7}"/>
              </a:ext>
            </a:extLst>
          </p:cNvPr>
          <p:cNvSpPr/>
          <p:nvPr/>
        </p:nvSpPr>
        <p:spPr bwMode="auto">
          <a:xfrm>
            <a:off x="7193528" y="5868428"/>
            <a:ext cx="349791" cy="298759"/>
          </a:xfrm>
          <a:prstGeom prst="mathMultiply">
            <a:avLst/>
          </a:prstGeom>
          <a:solidFill>
            <a:srgbClr val="00C8F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zh-TW" altLang="en-US" sz="1800" b="0" kern="0">
              <a:solidFill>
                <a:srgbClr val="000000"/>
              </a:solidFill>
              <a:latin typeface="Arial" pitchFamily="34" charset="0"/>
            </a:endParaRPr>
          </a:p>
        </p:txBody>
      </p:sp>
      <p:sp>
        <p:nvSpPr>
          <p:cNvPr id="23" name="橢圓 22">
            <a:extLst>
              <a:ext uri="{FF2B5EF4-FFF2-40B4-BE49-F238E27FC236}">
                <a16:creationId xmlns:a16="http://schemas.microsoft.com/office/drawing/2014/main" id="{AD22607C-638E-459B-802D-F57E2B78AFDE}"/>
              </a:ext>
            </a:extLst>
          </p:cNvPr>
          <p:cNvSpPr/>
          <p:nvPr/>
        </p:nvSpPr>
        <p:spPr bwMode="auto">
          <a:xfrm>
            <a:off x="7553568" y="5656123"/>
            <a:ext cx="1152000" cy="720000"/>
          </a:xfrm>
          <a:prstGeom prst="ellipse">
            <a:avLst/>
          </a:prstGeom>
          <a:solidFill>
            <a:srgbClr val="FFF1C0"/>
          </a:solidFill>
          <a:ln w="9525" cap="flat" cmpd="sng" algn="ctr">
            <a:solidFill>
              <a:srgbClr val="FFC000"/>
            </a:solidFill>
            <a:prstDash val="solid"/>
            <a:round/>
            <a:headEnd type="none" w="med" len="med"/>
            <a:tailEnd type="none" w="med" len="med"/>
          </a:ln>
          <a:effectLst/>
        </p:spPr>
        <p:txBody>
          <a:bodyPr vert="horz" wrap="square" lIns="0" tIns="108000" rIns="0" bIns="0" numCol="1" rtlCol="0" anchor="b" anchorCtr="1" compatLnSpc="1">
            <a:prstTxWarp prst="textNoShape">
              <a:avLst/>
            </a:prstTxWarp>
          </a:bodyPr>
          <a:lstStyle/>
          <a:p>
            <a:pPr algn="ctr" eaLnBrk="1" hangingPunct="1">
              <a:defRPr/>
            </a:pPr>
            <a:r>
              <a:rPr kumimoji="1" lang="zh-TW" altLang="en-US" sz="1600" kern="0" dirty="0">
                <a:solidFill>
                  <a:srgbClr val="000000"/>
                </a:solidFill>
                <a:latin typeface="微軟正黑體" panose="020B0604030504040204" pitchFamily="34" charset="-120"/>
                <a:ea typeface="微軟正黑體" panose="020B0604030504040204" pitchFamily="34" charset="-120"/>
              </a:rPr>
              <a:t>每度從量費毛利</a:t>
            </a:r>
          </a:p>
        </p:txBody>
      </p:sp>
      <p:sp>
        <p:nvSpPr>
          <p:cNvPr id="24" name="橢圓 23">
            <a:extLst>
              <a:ext uri="{FF2B5EF4-FFF2-40B4-BE49-F238E27FC236}">
                <a16:creationId xmlns:a16="http://schemas.microsoft.com/office/drawing/2014/main" id="{D3294581-510F-4ED0-94BC-1804CFE382C4}"/>
              </a:ext>
            </a:extLst>
          </p:cNvPr>
          <p:cNvSpPr/>
          <p:nvPr/>
        </p:nvSpPr>
        <p:spPr bwMode="auto">
          <a:xfrm>
            <a:off x="5177432" y="5003377"/>
            <a:ext cx="437652" cy="434645"/>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fontAlgn="auto" hangingPunct="1">
              <a:spcBef>
                <a:spcPts val="0"/>
              </a:spcBef>
              <a:spcAft>
                <a:spcPts val="0"/>
              </a:spcAft>
              <a:defRPr/>
            </a:pPr>
            <a:r>
              <a:rPr lang="en-US" altLang="zh-TW" sz="1800" kern="0" dirty="0">
                <a:solidFill>
                  <a:srgbClr val="FFFFFF"/>
                </a:solidFill>
                <a:latin typeface="Arial" pitchFamily="34" charset="0"/>
              </a:rPr>
              <a:t>A</a:t>
            </a:r>
            <a:endParaRPr lang="zh-TW" altLang="en-US" sz="1800" kern="0" dirty="0">
              <a:solidFill>
                <a:srgbClr val="FFFFFF"/>
              </a:solidFill>
              <a:latin typeface="Arial" pitchFamily="34" charset="0"/>
            </a:endParaRPr>
          </a:p>
        </p:txBody>
      </p:sp>
      <p:sp>
        <p:nvSpPr>
          <p:cNvPr id="25" name="橢圓 24">
            <a:extLst>
              <a:ext uri="{FF2B5EF4-FFF2-40B4-BE49-F238E27FC236}">
                <a16:creationId xmlns:a16="http://schemas.microsoft.com/office/drawing/2014/main" id="{37198534-F1E3-4D46-8544-D75F5D9D7686}"/>
              </a:ext>
            </a:extLst>
          </p:cNvPr>
          <p:cNvSpPr/>
          <p:nvPr/>
        </p:nvSpPr>
        <p:spPr bwMode="auto">
          <a:xfrm>
            <a:off x="5299832" y="6204673"/>
            <a:ext cx="437652" cy="434645"/>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fontAlgn="auto" hangingPunct="1">
              <a:spcBef>
                <a:spcPts val="0"/>
              </a:spcBef>
              <a:spcAft>
                <a:spcPts val="0"/>
              </a:spcAft>
              <a:defRPr/>
            </a:pPr>
            <a:r>
              <a:rPr lang="en-US" altLang="zh-TW" sz="1800" kern="0" dirty="0">
                <a:solidFill>
                  <a:srgbClr val="FFFFFF"/>
                </a:solidFill>
                <a:latin typeface="Arial" pitchFamily="34" charset="0"/>
              </a:rPr>
              <a:t>C</a:t>
            </a:r>
            <a:endParaRPr lang="zh-TW" altLang="en-US" sz="1800" kern="0" dirty="0">
              <a:solidFill>
                <a:srgbClr val="FFFFFF"/>
              </a:solidFill>
              <a:latin typeface="Arial" pitchFamily="34" charset="0"/>
            </a:endParaRPr>
          </a:p>
        </p:txBody>
      </p:sp>
      <p:sp>
        <p:nvSpPr>
          <p:cNvPr id="26" name="橢圓 25">
            <a:extLst>
              <a:ext uri="{FF2B5EF4-FFF2-40B4-BE49-F238E27FC236}">
                <a16:creationId xmlns:a16="http://schemas.microsoft.com/office/drawing/2014/main" id="{9C9AB81B-49A0-4A27-949B-F9DD82210B10}"/>
              </a:ext>
            </a:extLst>
          </p:cNvPr>
          <p:cNvSpPr/>
          <p:nvPr/>
        </p:nvSpPr>
        <p:spPr bwMode="auto">
          <a:xfrm>
            <a:off x="3820882" y="6234715"/>
            <a:ext cx="437652" cy="434645"/>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fontAlgn="auto" hangingPunct="1">
              <a:spcBef>
                <a:spcPts val="0"/>
              </a:spcBef>
              <a:spcAft>
                <a:spcPts val="0"/>
              </a:spcAft>
              <a:defRPr/>
            </a:pPr>
            <a:r>
              <a:rPr lang="en-US" altLang="zh-TW" sz="1800" kern="0" dirty="0">
                <a:solidFill>
                  <a:srgbClr val="FFFFFF"/>
                </a:solidFill>
                <a:latin typeface="Arial" pitchFamily="34" charset="0"/>
              </a:rPr>
              <a:t>B</a:t>
            </a:r>
            <a:endParaRPr lang="zh-TW" altLang="en-US" sz="1800" kern="0" dirty="0">
              <a:solidFill>
                <a:srgbClr val="FFFFFF"/>
              </a:solidFill>
              <a:latin typeface="Arial" pitchFamily="34" charset="0"/>
            </a:endParaRPr>
          </a:p>
        </p:txBody>
      </p:sp>
      <p:cxnSp>
        <p:nvCxnSpPr>
          <p:cNvPr id="27" name="接點: 肘形 26">
            <a:extLst>
              <a:ext uri="{FF2B5EF4-FFF2-40B4-BE49-F238E27FC236}">
                <a16:creationId xmlns:a16="http://schemas.microsoft.com/office/drawing/2014/main" id="{87E27FDF-2B0A-4095-9626-576CDA69D1A5}"/>
              </a:ext>
            </a:extLst>
          </p:cNvPr>
          <p:cNvCxnSpPr>
            <a:stCxn id="13" idx="2"/>
            <a:endCxn id="15" idx="0"/>
          </p:cNvCxnSpPr>
          <p:nvPr/>
        </p:nvCxnSpPr>
        <p:spPr bwMode="auto">
          <a:xfrm rot="5400000">
            <a:off x="3933413" y="2497052"/>
            <a:ext cx="591404" cy="5834751"/>
          </a:xfrm>
          <a:prstGeom prst="bentConnector3">
            <a:avLst>
              <a:gd name="adj1" fmla="val 66045"/>
            </a:avLst>
          </a:prstGeom>
          <a:solidFill>
            <a:srgbClr val="0080A2"/>
          </a:solidFill>
          <a:ln w="19050" cap="flat" cmpd="sng" algn="ctr">
            <a:solidFill>
              <a:srgbClr val="0070C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群組 27">
            <a:extLst>
              <a:ext uri="{FF2B5EF4-FFF2-40B4-BE49-F238E27FC236}">
                <a16:creationId xmlns:a16="http://schemas.microsoft.com/office/drawing/2014/main" id="{95483893-436F-4009-8A24-3754683B4D0E}"/>
              </a:ext>
            </a:extLst>
          </p:cNvPr>
          <p:cNvGrpSpPr/>
          <p:nvPr/>
        </p:nvGrpSpPr>
        <p:grpSpPr>
          <a:xfrm>
            <a:off x="570867" y="1709227"/>
            <a:ext cx="7960544" cy="2641135"/>
            <a:chOff x="576911" y="1928536"/>
            <a:chExt cx="7960544" cy="2641135"/>
          </a:xfrm>
        </p:grpSpPr>
        <p:grpSp>
          <p:nvGrpSpPr>
            <p:cNvPr id="29" name="群組 28">
              <a:extLst>
                <a:ext uri="{FF2B5EF4-FFF2-40B4-BE49-F238E27FC236}">
                  <a16:creationId xmlns:a16="http://schemas.microsoft.com/office/drawing/2014/main" id="{88E42F6D-5E61-4A43-8FCC-AA70A9C3E3D0}"/>
                </a:ext>
              </a:extLst>
            </p:cNvPr>
            <p:cNvGrpSpPr/>
            <p:nvPr/>
          </p:nvGrpSpPr>
          <p:grpSpPr>
            <a:xfrm>
              <a:off x="576911" y="1928536"/>
              <a:ext cx="7960544" cy="1939179"/>
              <a:chOff x="613367" y="833366"/>
              <a:chExt cx="7960544" cy="1939179"/>
            </a:xfrm>
          </p:grpSpPr>
          <p:sp>
            <p:nvSpPr>
              <p:cNvPr id="31" name="矩形 30">
                <a:extLst>
                  <a:ext uri="{FF2B5EF4-FFF2-40B4-BE49-F238E27FC236}">
                    <a16:creationId xmlns:a16="http://schemas.microsoft.com/office/drawing/2014/main" id="{534529C5-E35F-4F65-8B90-EAE4FA481778}"/>
                  </a:ext>
                </a:extLst>
              </p:cNvPr>
              <p:cNvSpPr/>
              <p:nvPr/>
            </p:nvSpPr>
            <p:spPr>
              <a:xfrm>
                <a:off x="613367" y="833366"/>
                <a:ext cx="7955087" cy="1440000"/>
              </a:xfrm>
              <a:prstGeom prst="rect">
                <a:avLst/>
              </a:prstGeom>
            </p:spPr>
            <p:txBody>
              <a:bodyPr wrap="square" anchor="t" anchorCtr="0">
                <a:noAutofit/>
              </a:bodyPr>
              <a:lstStyle/>
              <a:p>
                <a:pPr marL="0" lvl="1" algn="just" eaLnBrk="1" hangingPunct="1">
                  <a:lnSpc>
                    <a:spcPct val="110000"/>
                  </a:lnSpc>
                  <a:defRPr/>
                </a:pPr>
                <a:r>
                  <a:rPr lang="en-US" altLang="zh-TW" sz="1800" b="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公用天然氣事業用戶管線設備裝置計費準則</a:t>
                </a:r>
                <a:r>
                  <a:rPr lang="en-US" altLang="zh-TW" sz="1800" b="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800" b="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規定，</a:t>
                </a:r>
                <a:br>
                  <a:rPr lang="en-US" altLang="zh-TW" sz="1800" b="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800" b="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本支管敷設費用，</a:t>
                </a:r>
                <a:r>
                  <a:rPr lang="zh-TW" altLang="en-US" sz="18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原則上不收取</a:t>
                </a:r>
                <a:r>
                  <a:rPr lang="zh-TW" altLang="en-US" sz="1800" b="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，經計算後無法由從量費回收，經用戶書面約定後，得由用戶自行負擔部分裝置成本，惟需符合下列條件：</a:t>
                </a:r>
              </a:p>
            </p:txBody>
          </p:sp>
          <p:grpSp>
            <p:nvGrpSpPr>
              <p:cNvPr id="32" name="群組 31">
                <a:extLst>
                  <a:ext uri="{FF2B5EF4-FFF2-40B4-BE49-F238E27FC236}">
                    <a16:creationId xmlns:a16="http://schemas.microsoft.com/office/drawing/2014/main" id="{E3FC82BA-E586-4B61-97F9-02043286748C}"/>
                  </a:ext>
                </a:extLst>
              </p:cNvPr>
              <p:cNvGrpSpPr/>
              <p:nvPr/>
            </p:nvGrpSpPr>
            <p:grpSpPr>
              <a:xfrm>
                <a:off x="630912" y="1815642"/>
                <a:ext cx="7942999" cy="956903"/>
                <a:chOff x="1741573" y="2130854"/>
                <a:chExt cx="6968175" cy="616706"/>
              </a:xfrm>
            </p:grpSpPr>
            <p:sp>
              <p:nvSpPr>
                <p:cNvPr id="33" name="矩形 32">
                  <a:extLst>
                    <a:ext uri="{FF2B5EF4-FFF2-40B4-BE49-F238E27FC236}">
                      <a16:creationId xmlns:a16="http://schemas.microsoft.com/office/drawing/2014/main" id="{82F9D8B5-7ADC-4739-A038-BE3A1BADEDF0}"/>
                    </a:ext>
                  </a:extLst>
                </p:cNvPr>
                <p:cNvSpPr/>
                <p:nvPr/>
              </p:nvSpPr>
              <p:spPr bwMode="auto">
                <a:xfrm>
                  <a:off x="1751662" y="2130854"/>
                  <a:ext cx="6958086" cy="297535"/>
                </a:xfrm>
                <a:prstGeom prst="rect">
                  <a:avLst/>
                </a:prstGeom>
                <a:solidFill>
                  <a:srgbClr val="CECEEF"/>
                </a:solidFill>
                <a:ln w="19050" cap="flat" cmpd="sng" algn="ctr">
                  <a:noFill/>
                  <a:prstDash val="solid"/>
                  <a:round/>
                  <a:headEnd type="none" w="med" len="med"/>
                  <a:tailEnd type="none" w="med" len="med"/>
                </a:ln>
                <a:effectLst/>
              </p:spPr>
              <p:txBody>
                <a:bodyPr vert="horz" wrap="square" lIns="91440" tIns="45720" rIns="72000" bIns="45720" numCol="1" rtlCol="0" anchor="ctr" anchorCtr="0" compatLnSpc="1">
                  <a:prstTxWarp prst="textNoShape">
                    <a:avLst/>
                  </a:prstTxWarp>
                </a:bodyPr>
                <a:lstStyle/>
                <a:p>
                  <a:pPr marL="540000" indent="-540000" eaLnBrk="1" hangingPunct="1">
                    <a:defRPr/>
                  </a:pPr>
                  <a:r>
                    <a:rPr lang="zh-TW" altLang="en-US" sz="1800" dirty="0">
                      <a:solidFill>
                        <a:srgbClr val="1D528D"/>
                      </a:solidFill>
                      <a:latin typeface="微軟正黑體" pitchFamily="34" charset="-120"/>
                      <a:ea typeface="微軟正黑體" pitchFamily="34" charset="-120"/>
                    </a:rPr>
                    <a:t>一、申請裝設用戶之所在地區，尚未裝置本支管。</a:t>
                  </a:r>
                </a:p>
              </p:txBody>
            </p:sp>
            <p:sp>
              <p:nvSpPr>
                <p:cNvPr id="34" name="矩形 33">
                  <a:extLst>
                    <a:ext uri="{FF2B5EF4-FFF2-40B4-BE49-F238E27FC236}">
                      <a16:creationId xmlns:a16="http://schemas.microsoft.com/office/drawing/2014/main" id="{35DB50DD-9D0B-4843-B078-3C5356FAF630}"/>
                    </a:ext>
                  </a:extLst>
                </p:cNvPr>
                <p:cNvSpPr/>
                <p:nvPr/>
              </p:nvSpPr>
              <p:spPr bwMode="auto">
                <a:xfrm>
                  <a:off x="1741573" y="2450025"/>
                  <a:ext cx="6958085" cy="297535"/>
                </a:xfrm>
                <a:prstGeom prst="rect">
                  <a:avLst/>
                </a:prstGeom>
                <a:solidFill>
                  <a:srgbClr val="FFE699"/>
                </a:solidFill>
                <a:ln w="19050" cap="flat" cmpd="sng" algn="ctr">
                  <a:noFill/>
                  <a:prstDash val="solid"/>
                  <a:round/>
                  <a:headEnd type="none" w="med" len="med"/>
                  <a:tailEnd type="none" w="med" len="med"/>
                </a:ln>
                <a:effectLst/>
              </p:spPr>
              <p:txBody>
                <a:bodyPr vert="horz" wrap="square" lIns="91440" tIns="45720" rIns="72000" bIns="45720" numCol="1" rtlCol="0" anchor="ctr" anchorCtr="0" compatLnSpc="1">
                  <a:prstTxWarp prst="textNoShape">
                    <a:avLst/>
                  </a:prstTxWarp>
                </a:bodyPr>
                <a:lstStyle/>
                <a:p>
                  <a:pPr marL="540000" indent="-540000" eaLnBrk="1" hangingPunct="1">
                    <a:defRPr/>
                  </a:pPr>
                  <a:r>
                    <a:rPr kumimoji="1" lang="zh-TW" altLang="en-US" sz="1800" b="0" dirty="0">
                      <a:solidFill>
                        <a:srgbClr val="1D528D"/>
                      </a:solidFill>
                      <a:latin typeface="微軟正黑體" pitchFamily="34" charset="-120"/>
                      <a:ea typeface="微軟正黑體" pitchFamily="34" charset="-120"/>
                    </a:rPr>
                    <a:t>二、本支管敷設成本經合理估計，於耐用年限內無法經由從量費回收。</a:t>
                  </a:r>
                </a:p>
              </p:txBody>
            </p:sp>
          </p:grpSp>
        </p:grpSp>
        <p:sp>
          <p:nvSpPr>
            <p:cNvPr id="30" name="矩形 29">
              <a:extLst>
                <a:ext uri="{FF2B5EF4-FFF2-40B4-BE49-F238E27FC236}">
                  <a16:creationId xmlns:a16="http://schemas.microsoft.com/office/drawing/2014/main" id="{B45DD518-2275-45F7-AB59-0AB2C296725C}"/>
                </a:ext>
              </a:extLst>
            </p:cNvPr>
            <p:cNvSpPr/>
            <p:nvPr/>
          </p:nvSpPr>
          <p:spPr bwMode="auto">
            <a:xfrm>
              <a:off x="605955" y="3901286"/>
              <a:ext cx="7919999" cy="668385"/>
            </a:xfrm>
            <a:prstGeom prst="rect">
              <a:avLst/>
            </a:prstGeom>
            <a:solidFill>
              <a:srgbClr val="CECEEF"/>
            </a:solidFill>
            <a:ln w="19050" cap="flat" cmpd="sng" algn="ctr">
              <a:noFill/>
              <a:prstDash val="solid"/>
              <a:round/>
              <a:headEnd type="none" w="med" len="med"/>
              <a:tailEnd type="none" w="med" len="med"/>
            </a:ln>
            <a:effectLst/>
          </p:spPr>
          <p:txBody>
            <a:bodyPr vert="horz" wrap="square" lIns="91440" tIns="45720" rIns="72000" bIns="45720" numCol="1" rtlCol="0" anchor="ctr" anchorCtr="0" compatLnSpc="1">
              <a:prstTxWarp prst="textNoShape">
                <a:avLst/>
              </a:prstTxWarp>
            </a:bodyPr>
            <a:lstStyle/>
            <a:p>
              <a:pPr marL="449263" indent="-449263" eaLnBrk="1" hangingPunct="1">
                <a:defRPr/>
              </a:pPr>
              <a:r>
                <a:rPr lang="zh-TW" altLang="en-US" sz="1800" dirty="0">
                  <a:solidFill>
                    <a:srgbClr val="1D528D"/>
                  </a:solidFill>
                  <a:latin typeface="微軟正黑體" pitchFamily="34" charset="-120"/>
                  <a:ea typeface="微軟正黑體" pitchFamily="34" charset="-120"/>
                </a:rPr>
                <a:t>三</a:t>
              </a:r>
              <a:r>
                <a:rPr kumimoji="1" lang="zh-TW" altLang="en-US" sz="1800" b="0" dirty="0">
                  <a:solidFill>
                    <a:srgbClr val="1D528D"/>
                  </a:solidFill>
                  <a:latin typeface="微軟正黑體" pitchFamily="34" charset="-120"/>
                  <a:ea typeface="微軟正黑體" pitchFamily="34" charset="-120"/>
                </a:rPr>
                <a:t>、</a:t>
              </a:r>
              <a:r>
                <a:rPr lang="zh-TW" altLang="en-US" sz="1800" dirty="0">
                  <a:solidFill>
                    <a:srgbClr val="1D528D"/>
                  </a:solidFill>
                  <a:latin typeface="微軟正黑體" pitchFamily="34" charset="-120"/>
                  <a:ea typeface="微軟正黑體" pitchFamily="34" charset="-120"/>
                </a:rPr>
                <a:t>應備本支管費用之計費方式、金額、</a:t>
              </a:r>
              <a:r>
                <a:rPr lang="zh-TW" altLang="en-US" sz="1800" dirty="0">
                  <a:solidFill>
                    <a:srgbClr val="FF0000"/>
                  </a:solidFill>
                  <a:highlight>
                    <a:srgbClr val="FFFF00"/>
                  </a:highlight>
                  <a:latin typeface="微軟正黑體" pitchFamily="34" charset="-120"/>
                  <a:ea typeface="微軟正黑體" pitchFamily="34" charset="-120"/>
                </a:rPr>
                <a:t>成本明細表</a:t>
              </a:r>
              <a:r>
                <a:rPr lang="zh-TW" altLang="en-US" sz="1800" dirty="0">
                  <a:solidFill>
                    <a:srgbClr val="1D528D"/>
                  </a:solidFill>
                  <a:latin typeface="微軟正黑體" pitchFamily="34" charset="-120"/>
                  <a:ea typeface="微軟正黑體" pitchFamily="34" charset="-120"/>
                </a:rPr>
                <a:t>及</a:t>
              </a:r>
              <a:r>
                <a:rPr lang="zh-TW" altLang="en-US" sz="1800" dirty="0">
                  <a:solidFill>
                    <a:srgbClr val="FF0000"/>
                  </a:solidFill>
                  <a:highlight>
                    <a:srgbClr val="FFFF00"/>
                  </a:highlight>
                  <a:latin typeface="微軟正黑體" pitchFamily="34" charset="-120"/>
                  <a:ea typeface="微軟正黑體" pitchFamily="34" charset="-120"/>
                </a:rPr>
                <a:t>申請地點鄰近街廓之管線圖資</a:t>
              </a:r>
              <a:r>
                <a:rPr lang="zh-TW" altLang="en-US" sz="1800" dirty="0">
                  <a:solidFill>
                    <a:srgbClr val="1D528D"/>
                  </a:solidFill>
                  <a:latin typeface="微軟正黑體" pitchFamily="34" charset="-120"/>
                  <a:ea typeface="微軟正黑體" pitchFamily="34" charset="-120"/>
                </a:rPr>
                <a:t>，以書面方式交付用戶確認。</a:t>
              </a:r>
            </a:p>
          </p:txBody>
        </p:sp>
      </p:grpSp>
      <p:sp>
        <p:nvSpPr>
          <p:cNvPr id="35" name="橢圓 34">
            <a:extLst>
              <a:ext uri="{FF2B5EF4-FFF2-40B4-BE49-F238E27FC236}">
                <a16:creationId xmlns:a16="http://schemas.microsoft.com/office/drawing/2014/main" id="{16496124-7681-4194-A764-603849D7F389}"/>
              </a:ext>
            </a:extLst>
          </p:cNvPr>
          <p:cNvSpPr/>
          <p:nvPr/>
        </p:nvSpPr>
        <p:spPr bwMode="auto">
          <a:xfrm>
            <a:off x="6768546" y="6242943"/>
            <a:ext cx="437652" cy="434645"/>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fontAlgn="auto" hangingPunct="1">
              <a:spcBef>
                <a:spcPts val="0"/>
              </a:spcBef>
              <a:spcAft>
                <a:spcPts val="0"/>
              </a:spcAft>
              <a:defRPr/>
            </a:pPr>
            <a:r>
              <a:rPr lang="en-US" altLang="zh-TW" sz="1800" kern="0" dirty="0">
                <a:solidFill>
                  <a:srgbClr val="FFFFFF"/>
                </a:solidFill>
                <a:latin typeface="Arial" pitchFamily="34" charset="0"/>
              </a:rPr>
              <a:t>D</a:t>
            </a:r>
            <a:endParaRPr lang="zh-TW" altLang="en-US" sz="1800" kern="0" dirty="0">
              <a:solidFill>
                <a:srgbClr val="FFFFFF"/>
              </a:solidFill>
              <a:latin typeface="Arial" pitchFamily="34" charset="0"/>
            </a:endParaRPr>
          </a:p>
        </p:txBody>
      </p:sp>
      <p:sp>
        <p:nvSpPr>
          <p:cNvPr id="36" name="橢圓 35">
            <a:extLst>
              <a:ext uri="{FF2B5EF4-FFF2-40B4-BE49-F238E27FC236}">
                <a16:creationId xmlns:a16="http://schemas.microsoft.com/office/drawing/2014/main" id="{30A7F9B0-21DD-4AEB-87A1-B717FFFF07F1}"/>
              </a:ext>
            </a:extLst>
          </p:cNvPr>
          <p:cNvSpPr/>
          <p:nvPr/>
        </p:nvSpPr>
        <p:spPr bwMode="auto">
          <a:xfrm>
            <a:off x="8327616" y="6231415"/>
            <a:ext cx="437652" cy="434645"/>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fontAlgn="auto" hangingPunct="1">
              <a:spcBef>
                <a:spcPts val="0"/>
              </a:spcBef>
              <a:spcAft>
                <a:spcPts val="0"/>
              </a:spcAft>
              <a:defRPr/>
            </a:pPr>
            <a:r>
              <a:rPr lang="en-US" altLang="zh-TW" sz="1800" kern="0" dirty="0">
                <a:solidFill>
                  <a:srgbClr val="FFFFFF"/>
                </a:solidFill>
                <a:latin typeface="Arial" pitchFamily="34" charset="0"/>
              </a:rPr>
              <a:t>E</a:t>
            </a:r>
            <a:endParaRPr lang="zh-TW" altLang="en-US" sz="1800" kern="0" dirty="0">
              <a:solidFill>
                <a:srgbClr val="FFFFFF"/>
              </a:solidFill>
              <a:latin typeface="Arial" pitchFamily="34" charset="0"/>
            </a:endParaRPr>
          </a:p>
        </p:txBody>
      </p:sp>
      <p:sp>
        <p:nvSpPr>
          <p:cNvPr id="37" name="標題 1">
            <a:extLst>
              <a:ext uri="{FF2B5EF4-FFF2-40B4-BE49-F238E27FC236}">
                <a16:creationId xmlns:a16="http://schemas.microsoft.com/office/drawing/2014/main" id="{B7613F95-4267-4A9B-8B4C-0184F4638CA4}"/>
              </a:ext>
            </a:extLst>
          </p:cNvPr>
          <p:cNvSpPr>
            <a:spLocks noGrp="1"/>
          </p:cNvSpPr>
          <p:nvPr>
            <p:ph type="title"/>
          </p:nvPr>
        </p:nvSpPr>
        <p:spPr>
          <a:xfrm>
            <a:off x="1073458" y="83841"/>
            <a:ext cx="7998114" cy="1016218"/>
          </a:xfrm>
        </p:spPr>
        <p:txBody>
          <a:bodyPr>
            <a:normAutofit fontScale="90000"/>
          </a:bodyPr>
          <a:lstStyle/>
          <a:p>
            <a:pPr lvl="0"/>
            <a:r>
              <a:rPr lang="zh-TW" altLang="en-US" b="1" dirty="0">
                <a:latin typeface="微軟正黑體" panose="020B0604030504040204" pitchFamily="34" charset="-120"/>
                <a:ea typeface="微軟正黑體" panose="020B0604030504040204" pitchFamily="34" charset="-120"/>
              </a:rPr>
              <a:t>三、收費相關</a:t>
            </a:r>
            <a:r>
              <a:rPr lang="en-US" altLang="zh-TW" sz="2700" b="1" dirty="0">
                <a:latin typeface="微軟正黑體" panose="020B0604030504040204" pitchFamily="34" charset="-120"/>
                <a:ea typeface="微軟正黑體" panose="020B0604030504040204" pitchFamily="34" charset="-120"/>
              </a:rPr>
              <a:t>(</a:t>
            </a:r>
            <a:r>
              <a:rPr lang="zh-TW" altLang="en-US" sz="2700" b="1" dirty="0">
                <a:latin typeface="微軟正黑體" pitchFamily="34" charset="-120"/>
                <a:ea typeface="微軟正黑體" pitchFamily="34" charset="-120"/>
              </a:rPr>
              <a:t>公用天然氣事業用戶管線設備裝置計費準則</a:t>
            </a:r>
            <a:r>
              <a:rPr lang="en-US" altLang="zh-TW" sz="2700" b="1" dirty="0">
                <a:latin typeface="微軟正黑體" pitchFamily="34" charset="-120"/>
                <a:ea typeface="微軟正黑體" pitchFamily="34" charset="-120"/>
              </a:rPr>
              <a:t>)</a:t>
            </a:r>
            <a:endParaRPr lang="zh-TW" altLang="en-US" sz="2700" b="1"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95D3EC44-0D86-47A3-8BE1-474BA54702CD}"/>
              </a:ext>
            </a:extLst>
          </p:cNvPr>
          <p:cNvSpPr txBox="1"/>
          <p:nvPr/>
        </p:nvSpPr>
        <p:spPr>
          <a:xfrm>
            <a:off x="3548554" y="1466887"/>
            <a:ext cx="5501368"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請注意</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裝置計費準則已於</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110</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年</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11</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月</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24</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日公告實施</a:t>
            </a:r>
            <a:endPar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04077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1">
            <a:extLst>
              <a:ext uri="{FF2B5EF4-FFF2-40B4-BE49-F238E27FC236}">
                <a16:creationId xmlns:a16="http://schemas.microsoft.com/office/drawing/2014/main" id="{1B07CB0E-1CE5-4BBD-9BD6-B7DF15ECE4C7}"/>
              </a:ext>
            </a:extLst>
          </p:cNvPr>
          <p:cNvGrpSpPr>
            <a:grpSpLocks/>
          </p:cNvGrpSpPr>
          <p:nvPr/>
        </p:nvGrpSpPr>
        <p:grpSpPr bwMode="auto">
          <a:xfrm>
            <a:off x="0" y="-2"/>
            <a:ext cx="9156701" cy="857251"/>
            <a:chOff x="-1" y="196"/>
            <a:chExt cx="5768" cy="635"/>
          </a:xfrm>
        </p:grpSpPr>
        <p:sp>
          <p:nvSpPr>
            <p:cNvPr id="14" name="Rectangle 12">
              <a:extLst>
                <a:ext uri="{FF2B5EF4-FFF2-40B4-BE49-F238E27FC236}">
                  <a16:creationId xmlns:a16="http://schemas.microsoft.com/office/drawing/2014/main" id="{FC1C249D-F303-4A7F-B04F-2AD4FCC369BD}"/>
                </a:ext>
              </a:extLst>
            </p:cNvPr>
            <p:cNvSpPr>
              <a:spLocks noChangeArrowheads="1"/>
            </p:cNvSpPr>
            <p:nvPr userDrawn="1"/>
          </p:nvSpPr>
          <p:spPr bwMode="gray">
            <a:xfrm>
              <a:off x="1" y="196"/>
              <a:ext cx="5766" cy="635"/>
            </a:xfrm>
            <a:prstGeom prst="rect">
              <a:avLst/>
            </a:prstGeom>
            <a:gradFill rotWithShape="1">
              <a:gsLst>
                <a:gs pos="0">
                  <a:srgbClr val="0099CC"/>
                </a:gs>
                <a:gs pos="100000">
                  <a:srgbClr val="1D528D"/>
                </a:gs>
              </a:gsLst>
              <a:lin ang="0" scaled="1"/>
            </a:gradFill>
            <a:ln>
              <a:noFill/>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1D528D"/>
                </a:solidFill>
                <a:effectLst/>
                <a:uLnTx/>
                <a:uFillTx/>
                <a:latin typeface="Arial" pitchFamily="34" charset="0"/>
                <a:ea typeface="新細明體" pitchFamily="18" charset="-120"/>
              </a:endParaRPr>
            </a:p>
          </p:txBody>
        </p:sp>
        <p:sp>
          <p:nvSpPr>
            <p:cNvPr id="15" name="Freeform 13">
              <a:extLst>
                <a:ext uri="{FF2B5EF4-FFF2-40B4-BE49-F238E27FC236}">
                  <a16:creationId xmlns:a16="http://schemas.microsoft.com/office/drawing/2014/main" id="{84B83B69-4345-41D0-83BF-652F8AF277C9}"/>
                </a:ext>
              </a:extLst>
            </p:cNvPr>
            <p:cNvSpPr>
              <a:spLocks/>
            </p:cNvSpPr>
            <p:nvPr userDrawn="1"/>
          </p:nvSpPr>
          <p:spPr bwMode="gray">
            <a:xfrm flipH="1" flipV="1">
              <a:off x="2265" y="196"/>
              <a:ext cx="3497" cy="226"/>
            </a:xfrm>
            <a:custGeom>
              <a:avLst/>
              <a:gdLst>
                <a:gd name="T0" fmla="*/ 2147483646 w 1497"/>
                <a:gd name="T1" fmla="*/ 0 h 590"/>
                <a:gd name="T2" fmla="*/ 2147483646 w 1497"/>
                <a:gd name="T3" fmla="*/ 0 h 590"/>
                <a:gd name="T4" fmla="*/ 0 w 1497"/>
                <a:gd name="T5" fmla="*/ 0 h 590"/>
                <a:gd name="T6" fmla="*/ 0 w 1497"/>
                <a:gd name="T7" fmla="*/ 0 h 590"/>
                <a:gd name="T8" fmla="*/ 0 60000 65536"/>
                <a:gd name="T9" fmla="*/ 0 60000 65536"/>
                <a:gd name="T10" fmla="*/ 0 60000 65536"/>
                <a:gd name="T11" fmla="*/ 0 60000 65536"/>
                <a:gd name="T12" fmla="*/ 0 w 1497"/>
                <a:gd name="T13" fmla="*/ 0 h 590"/>
                <a:gd name="T14" fmla="*/ 1497 w 1497"/>
                <a:gd name="T15" fmla="*/ 590 h 590"/>
              </a:gdLst>
              <a:ahLst/>
              <a:cxnLst>
                <a:cxn ang="T8">
                  <a:pos x="T0" y="T1"/>
                </a:cxn>
                <a:cxn ang="T9">
                  <a:pos x="T2" y="T3"/>
                </a:cxn>
                <a:cxn ang="T10">
                  <a:pos x="T4" y="T5"/>
                </a:cxn>
                <a:cxn ang="T11">
                  <a:pos x="T6" y="T7"/>
                </a:cxn>
              </a:cxnLst>
              <a:rect l="T12" t="T13" r="T14" b="T15"/>
              <a:pathLst>
                <a:path w="1497" h="590">
                  <a:moveTo>
                    <a:pt x="45" y="590"/>
                  </a:moveTo>
                  <a:lnTo>
                    <a:pt x="1497" y="590"/>
                  </a:lnTo>
                  <a:lnTo>
                    <a:pt x="0" y="0"/>
                  </a:lnTo>
                  <a:lnTo>
                    <a:pt x="0" y="590"/>
                  </a:lnTo>
                </a:path>
              </a:pathLst>
            </a:custGeom>
            <a:gradFill rotWithShape="1">
              <a:gsLst>
                <a:gs pos="0">
                  <a:srgbClr val="1D528D"/>
                </a:gs>
                <a:gs pos="100000">
                  <a:srgbClr val="0D2641"/>
                </a:gs>
              </a:gsLst>
              <a:lin ang="18900000" scaled="1"/>
            </a:gradFill>
            <a:ln w="9525">
              <a:noFill/>
              <a:round/>
              <a:headEnd/>
              <a:tailEnd/>
            </a:ln>
          </p:spPr>
          <p:txBody>
            <a:bodyPr rot="10800000"/>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1D528D"/>
                </a:solidFill>
                <a:effectLst/>
                <a:uLnTx/>
                <a:uFillTx/>
                <a:latin typeface="Arial" pitchFamily="34" charset="0"/>
              </a:endParaRPr>
            </a:p>
          </p:txBody>
        </p:sp>
        <p:sp>
          <p:nvSpPr>
            <p:cNvPr id="16" name="Freeform 14">
              <a:extLst>
                <a:ext uri="{FF2B5EF4-FFF2-40B4-BE49-F238E27FC236}">
                  <a16:creationId xmlns:a16="http://schemas.microsoft.com/office/drawing/2014/main" id="{6581783D-9B08-430F-B232-9C08AF38695E}"/>
                </a:ext>
              </a:extLst>
            </p:cNvPr>
            <p:cNvSpPr>
              <a:spLocks/>
            </p:cNvSpPr>
            <p:nvPr userDrawn="1"/>
          </p:nvSpPr>
          <p:spPr bwMode="gray">
            <a:xfrm>
              <a:off x="-1" y="514"/>
              <a:ext cx="3702" cy="314"/>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rgbClr val="0099CC"/>
                </a:gs>
                <a:gs pos="100000">
                  <a:srgbClr val="0099CC">
                    <a:gamma/>
                    <a:shade val="46275"/>
                    <a:invGamma/>
                  </a:srgbClr>
                </a:gs>
              </a:gsLst>
              <a:lin ang="18900000" scaled="1"/>
            </a:gradFill>
            <a:ln w="9525">
              <a:no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1D528D"/>
                </a:solidFill>
                <a:effectLst/>
                <a:uLnTx/>
                <a:uFillTx/>
                <a:latin typeface="Arial" pitchFamily="34" charset="0"/>
              </a:endParaRPr>
            </a:p>
          </p:txBody>
        </p:sp>
      </p:grpSp>
      <p:sp>
        <p:nvSpPr>
          <p:cNvPr id="10" name="Rectangle 2">
            <a:extLst>
              <a:ext uri="{FF2B5EF4-FFF2-40B4-BE49-F238E27FC236}">
                <a16:creationId xmlns:a16="http://schemas.microsoft.com/office/drawing/2014/main" id="{65D9AAF4-6700-4051-AEB0-BBAA9E264FA0}"/>
              </a:ext>
            </a:extLst>
          </p:cNvPr>
          <p:cNvSpPr txBox="1">
            <a:spLocks noChangeArrowheads="1"/>
          </p:cNvSpPr>
          <p:nvPr/>
        </p:nvSpPr>
        <p:spPr>
          <a:xfrm>
            <a:off x="0" y="0"/>
            <a:ext cx="9144000" cy="864000"/>
          </a:xfrm>
          <a:prstGeom prst="rect">
            <a:avLst/>
          </a:prstGeom>
        </p:spPr>
        <p:txBody>
          <a:bodyPr anchor="ctr" anchorCtr="1"/>
          <a:lstStyle>
            <a:defPPr>
              <a:defRPr lang="en-US"/>
            </a:defPPr>
            <a:lvl1pPr algn="ctr" defTabSz="914400" eaLnBrk="0" fontAlgn="base" hangingPunct="0">
              <a:spcBef>
                <a:spcPct val="0"/>
              </a:spcBef>
              <a:spcAft>
                <a:spcPct val="0"/>
              </a:spcAft>
              <a:defRPr sz="4000" b="1" kern="0">
                <a:solidFill>
                  <a:srgbClr val="FFFFFF"/>
                </a:solidFill>
                <a:latin typeface="微軟正黑體" panose="020B0604030504040204" pitchFamily="34" charset="-120"/>
                <a:ea typeface="微軟正黑體" panose="020B0604030504040204" pitchFamily="34" charset="-120"/>
                <a:cs typeface="+mj-cs"/>
              </a:defRPr>
            </a:lvl1pPr>
            <a:lvl2pPr eaLnBrk="0" fontAlgn="base" hangingPunct="0">
              <a:spcBef>
                <a:spcPct val="0"/>
              </a:spcBef>
              <a:spcAft>
                <a:spcPct val="0"/>
              </a:spcAft>
              <a:defRPr sz="4000">
                <a:solidFill>
                  <a:schemeClr val="bg1"/>
                </a:solidFill>
                <a:latin typeface="Arial" pitchFamily="34" charset="0"/>
              </a:defRPr>
            </a:lvl2pPr>
            <a:lvl3pPr eaLnBrk="0" fontAlgn="base" hangingPunct="0">
              <a:spcBef>
                <a:spcPct val="0"/>
              </a:spcBef>
              <a:spcAft>
                <a:spcPct val="0"/>
              </a:spcAft>
              <a:defRPr sz="4000">
                <a:solidFill>
                  <a:schemeClr val="bg1"/>
                </a:solidFill>
                <a:latin typeface="Arial" pitchFamily="34" charset="0"/>
              </a:defRPr>
            </a:lvl3pPr>
            <a:lvl4pPr eaLnBrk="0" fontAlgn="base" hangingPunct="0">
              <a:spcBef>
                <a:spcPct val="0"/>
              </a:spcBef>
              <a:spcAft>
                <a:spcPct val="0"/>
              </a:spcAft>
              <a:defRPr sz="4000">
                <a:solidFill>
                  <a:schemeClr val="bg1"/>
                </a:solidFill>
                <a:latin typeface="Arial" pitchFamily="34" charset="0"/>
              </a:defRPr>
            </a:lvl4pPr>
            <a:lvl5pPr eaLnBrk="0" fontAlgn="base" hangingPunct="0">
              <a:spcBef>
                <a:spcPct val="0"/>
              </a:spcBef>
              <a:spcAft>
                <a:spcPct val="0"/>
              </a:spcAft>
              <a:defRPr sz="4000">
                <a:solidFill>
                  <a:schemeClr val="bg1"/>
                </a:solidFill>
                <a:latin typeface="Arial" pitchFamily="34" charset="0"/>
              </a:defRPr>
            </a:lvl5pPr>
            <a:lvl6pPr marL="457200" fontAlgn="base">
              <a:spcBef>
                <a:spcPct val="0"/>
              </a:spcBef>
              <a:spcAft>
                <a:spcPct val="0"/>
              </a:spcAft>
              <a:defRPr sz="4000">
                <a:solidFill>
                  <a:schemeClr val="bg1"/>
                </a:solidFill>
                <a:latin typeface="Arial" pitchFamily="34" charset="0"/>
              </a:defRPr>
            </a:lvl6pPr>
            <a:lvl7pPr marL="914400" fontAlgn="base">
              <a:spcBef>
                <a:spcPct val="0"/>
              </a:spcBef>
              <a:spcAft>
                <a:spcPct val="0"/>
              </a:spcAft>
              <a:defRPr sz="4000">
                <a:solidFill>
                  <a:schemeClr val="bg1"/>
                </a:solidFill>
                <a:latin typeface="Arial" pitchFamily="34" charset="0"/>
              </a:defRPr>
            </a:lvl7pPr>
            <a:lvl8pPr marL="1371600" fontAlgn="base">
              <a:spcBef>
                <a:spcPct val="0"/>
              </a:spcBef>
              <a:spcAft>
                <a:spcPct val="0"/>
              </a:spcAft>
              <a:defRPr sz="4000">
                <a:solidFill>
                  <a:schemeClr val="bg1"/>
                </a:solidFill>
                <a:latin typeface="Arial" pitchFamily="34" charset="0"/>
              </a:defRPr>
            </a:lvl8pPr>
            <a:lvl9pPr marL="1828800" fontAlgn="base">
              <a:spcBef>
                <a:spcPct val="0"/>
              </a:spcBef>
              <a:spcAft>
                <a:spcPct val="0"/>
              </a:spcAft>
              <a:defRPr sz="4000">
                <a:solidFill>
                  <a:schemeClr val="bg1"/>
                </a:solidFill>
                <a:latin typeface="Arial" pitchFamily="34" charset="0"/>
              </a:defRPr>
            </a:lvl9pPr>
          </a:lstStyle>
          <a:p>
            <a:r>
              <a:rPr lang="zh-TW" altLang="en-US" sz="4800" dirty="0"/>
              <a:t>壹、背景說明</a:t>
            </a:r>
          </a:p>
        </p:txBody>
      </p:sp>
      <p:sp>
        <p:nvSpPr>
          <p:cNvPr id="32" name="TextBox 5">
            <a:extLst>
              <a:ext uri="{FF2B5EF4-FFF2-40B4-BE49-F238E27FC236}">
                <a16:creationId xmlns:a16="http://schemas.microsoft.com/office/drawing/2014/main" id="{0D596CFC-B742-4AC0-A863-40645AB06690}"/>
              </a:ext>
            </a:extLst>
          </p:cNvPr>
          <p:cNvSpPr txBox="1"/>
          <p:nvPr/>
        </p:nvSpPr>
        <p:spPr>
          <a:xfrm>
            <a:off x="4575664" y="988201"/>
            <a:ext cx="1531549" cy="1107996"/>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r>
              <a:rPr lang="zh-TW" altLang="en-US" sz="6600" b="1" dirty="0">
                <a:solidFill>
                  <a:schemeClr val="accent5">
                    <a:lumMod val="50000"/>
                  </a:schemeClr>
                </a:solidFill>
                <a:effectLst/>
                <a:latin typeface="微軟正黑體" panose="020B0604030504040204" pitchFamily="34" charset="-120"/>
                <a:ea typeface="微軟正黑體" panose="020B0604030504040204" pitchFamily="34" charset="-120"/>
              </a:rPr>
              <a:t>一</a:t>
            </a:r>
            <a:endParaRPr lang="ko-KR" altLang="en-US" sz="6600" b="1" dirty="0">
              <a:solidFill>
                <a:schemeClr val="accent5">
                  <a:lumMod val="50000"/>
                </a:schemeClr>
              </a:solidFill>
              <a:effectLst/>
              <a:latin typeface="微軟正黑體" panose="020B0604030504040204" pitchFamily="34" charset="-120"/>
            </a:endParaRPr>
          </a:p>
        </p:txBody>
      </p:sp>
      <p:sp>
        <p:nvSpPr>
          <p:cNvPr id="33" name="TextBox 9">
            <a:extLst>
              <a:ext uri="{FF2B5EF4-FFF2-40B4-BE49-F238E27FC236}">
                <a16:creationId xmlns:a16="http://schemas.microsoft.com/office/drawing/2014/main" id="{7C368621-A206-49E0-9334-20CEBF0ED2E2}"/>
              </a:ext>
            </a:extLst>
          </p:cNvPr>
          <p:cNvSpPr txBox="1"/>
          <p:nvPr/>
        </p:nvSpPr>
        <p:spPr>
          <a:xfrm>
            <a:off x="4572000" y="2700584"/>
            <a:ext cx="1531549" cy="1107996"/>
          </a:xfrm>
          <a:prstGeom prst="rect">
            <a:avLst/>
          </a:prstGeom>
          <a:noFill/>
        </p:spPr>
        <p:txBody>
          <a:bodyPr wrap="square" rtlCol="0" anchor="ctr">
            <a:spAutoFit/>
          </a:bodyPr>
          <a:lstStyle>
            <a:defPPr>
              <a:defRPr lang="en-US"/>
            </a:defPPr>
            <a:lvl1pPr algn="ctr">
              <a:defRPr sz="6600" b="1">
                <a:solidFill>
                  <a:schemeClr val="accent5">
                    <a:lumMod val="50000"/>
                  </a:schemeClr>
                </a:solidFill>
                <a:effectLst/>
                <a:latin typeface="微軟正黑體" panose="020B0604030504040204" pitchFamily="34" charset="-120"/>
                <a:ea typeface="微軟正黑體" panose="020B0604030504040204" pitchFamily="34" charset="-120"/>
              </a:defRPr>
            </a:lvl1pPr>
          </a:lstStyle>
          <a:p>
            <a:r>
              <a:rPr lang="zh-TW" altLang="en-US" dirty="0"/>
              <a:t>二</a:t>
            </a:r>
            <a:endParaRPr lang="ko-KR" altLang="en-US" dirty="0"/>
          </a:p>
        </p:txBody>
      </p:sp>
      <p:sp>
        <p:nvSpPr>
          <p:cNvPr id="36" name="文字方塊 35">
            <a:extLst>
              <a:ext uri="{FF2B5EF4-FFF2-40B4-BE49-F238E27FC236}">
                <a16:creationId xmlns:a16="http://schemas.microsoft.com/office/drawing/2014/main" id="{157F5CD4-F0FD-4421-A5BB-30895718FE20}"/>
              </a:ext>
            </a:extLst>
          </p:cNvPr>
          <p:cNvSpPr txBox="1"/>
          <p:nvPr/>
        </p:nvSpPr>
        <p:spPr>
          <a:xfrm>
            <a:off x="5953329" y="1212054"/>
            <a:ext cx="2973615" cy="646331"/>
          </a:xfrm>
          <a:prstGeom prst="rect">
            <a:avLst/>
          </a:prstGeom>
          <a:noFill/>
        </p:spPr>
        <p:txBody>
          <a:bodyPr wrap="square">
            <a:spAutoFit/>
          </a:bodyPr>
          <a:lstStyle/>
          <a:p>
            <a:pPr defTabSz="457200" eaLnBrk="1" fontAlgn="auto" hangingPunct="1">
              <a:spcBef>
                <a:spcPct val="0"/>
              </a:spcBef>
              <a:spcAft>
                <a:spcPts val="0"/>
              </a:spcAft>
              <a:buClrTx/>
            </a:pPr>
            <a:r>
              <a:rPr lang="zh-TW" altLang="en-US" sz="3600" b="1" dirty="0">
                <a:solidFill>
                  <a:prstClr val="black"/>
                </a:solidFill>
                <a:latin typeface="微軟正黑體" pitchFamily="34" charset="-120"/>
                <a:ea typeface="微軟正黑體" pitchFamily="34" charset="-120"/>
              </a:rPr>
              <a:t>產業結構</a:t>
            </a:r>
            <a:endParaRPr kumimoji="0" lang="zh-TW" altLang="en-US" sz="3600" b="1" dirty="0">
              <a:solidFill>
                <a:prstClr val="black"/>
              </a:solidFill>
              <a:latin typeface="微軟正黑體" pitchFamily="34" charset="-120"/>
              <a:ea typeface="微軟正黑體" pitchFamily="34" charset="-120"/>
            </a:endParaRPr>
          </a:p>
        </p:txBody>
      </p:sp>
      <p:sp>
        <p:nvSpPr>
          <p:cNvPr id="37" name="文字方塊 36">
            <a:extLst>
              <a:ext uri="{FF2B5EF4-FFF2-40B4-BE49-F238E27FC236}">
                <a16:creationId xmlns:a16="http://schemas.microsoft.com/office/drawing/2014/main" id="{0988FB08-2C31-406C-9644-7AB2ABA565F8}"/>
              </a:ext>
            </a:extLst>
          </p:cNvPr>
          <p:cNvSpPr txBox="1"/>
          <p:nvPr/>
        </p:nvSpPr>
        <p:spPr>
          <a:xfrm>
            <a:off x="5953329" y="2700584"/>
            <a:ext cx="2960914" cy="1200329"/>
          </a:xfrm>
          <a:prstGeom prst="rect">
            <a:avLst/>
          </a:prstGeom>
          <a:noFill/>
        </p:spPr>
        <p:txBody>
          <a:bodyPr wrap="square">
            <a:spAutoFit/>
          </a:bodyPr>
          <a:lstStyle>
            <a:defPPr>
              <a:defRPr lang="en-US"/>
            </a:defPPr>
            <a:lvl1pPr fontAlgn="auto">
              <a:spcBef>
                <a:spcPct val="0"/>
              </a:spcBef>
              <a:spcAft>
                <a:spcPts val="0"/>
              </a:spcAft>
              <a:buClrTx/>
              <a:defRPr kumimoji="0" sz="3600" b="1">
                <a:solidFill>
                  <a:prstClr val="black"/>
                </a:solidFill>
                <a:latin typeface="微軟正黑體" pitchFamily="34" charset="-120"/>
                <a:ea typeface="微軟正黑體" pitchFamily="34" charset="-120"/>
              </a:defRPr>
            </a:lvl1pPr>
          </a:lstStyle>
          <a:p>
            <a:r>
              <a:rPr lang="zh-TW" altLang="en-US" dirty="0"/>
              <a:t>天然氣事業之屬性與責任</a:t>
            </a:r>
          </a:p>
        </p:txBody>
      </p:sp>
      <p:sp>
        <p:nvSpPr>
          <p:cNvPr id="17" name="投影片編號版面配置區 3">
            <a:extLst>
              <a:ext uri="{FF2B5EF4-FFF2-40B4-BE49-F238E27FC236}">
                <a16:creationId xmlns:a16="http://schemas.microsoft.com/office/drawing/2014/main" id="{F3B603F3-3F80-40A8-BBDD-8E4801040533}"/>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3</a:t>
            </a:fld>
            <a:endParaRPr lang="zh-TW" altLang="en-US" dirty="0"/>
          </a:p>
        </p:txBody>
      </p:sp>
      <p:pic>
        <p:nvPicPr>
          <p:cNvPr id="18" name="圖片 17">
            <a:extLst>
              <a:ext uri="{FF2B5EF4-FFF2-40B4-BE49-F238E27FC236}">
                <a16:creationId xmlns:a16="http://schemas.microsoft.com/office/drawing/2014/main" id="{2007D433-E2BE-486B-BCF5-C19CF4F2768B}"/>
              </a:ext>
            </a:extLst>
          </p:cNvPr>
          <p:cNvPicPr>
            <a:picLocks noChangeAspect="1"/>
          </p:cNvPicPr>
          <p:nvPr/>
        </p:nvPicPr>
        <p:blipFill rotWithShape="1">
          <a:blip r:embed="rId2"/>
          <a:srcRect l="10198"/>
          <a:stretch/>
        </p:blipFill>
        <p:spPr>
          <a:xfrm>
            <a:off x="1" y="853382"/>
            <a:ext cx="4507066" cy="6004618"/>
          </a:xfrm>
          <a:prstGeom prst="rect">
            <a:avLst/>
          </a:prstGeom>
        </p:spPr>
      </p:pic>
      <p:sp>
        <p:nvSpPr>
          <p:cNvPr id="19" name="Frame 31">
            <a:extLst>
              <a:ext uri="{FF2B5EF4-FFF2-40B4-BE49-F238E27FC236}">
                <a16:creationId xmlns:a16="http://schemas.microsoft.com/office/drawing/2014/main" id="{E451C42F-0B46-40ED-8AFA-1BD41B64DE68}"/>
              </a:ext>
            </a:extLst>
          </p:cNvPr>
          <p:cNvSpPr/>
          <p:nvPr/>
        </p:nvSpPr>
        <p:spPr>
          <a:xfrm>
            <a:off x="161085" y="1148529"/>
            <a:ext cx="4188069" cy="5324510"/>
          </a:xfrm>
          <a:prstGeom prst="frame">
            <a:avLst>
              <a:gd name="adj1" fmla="val 7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067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9" name="矩形 18">
            <a:extLst>
              <a:ext uri="{FF2B5EF4-FFF2-40B4-BE49-F238E27FC236}">
                <a16:creationId xmlns:a16="http://schemas.microsoft.com/office/drawing/2014/main" id="{DEAE0B24-CD6B-4D1D-888E-0A013A284CFB}"/>
              </a:ext>
            </a:extLst>
          </p:cNvPr>
          <p:cNvSpPr/>
          <p:nvPr/>
        </p:nvSpPr>
        <p:spPr>
          <a:xfrm>
            <a:off x="436728" y="2667238"/>
            <a:ext cx="8273162" cy="2985433"/>
          </a:xfrm>
          <a:prstGeom prst="rect">
            <a:avLst/>
          </a:prstGeom>
          <a:solidFill>
            <a:srgbClr val="809EC2">
              <a:lumMod val="20000"/>
              <a:lumOff val="80000"/>
            </a:srgbClr>
          </a:solidFill>
        </p:spPr>
        <p:txBody>
          <a:bodyPr wrap="square">
            <a:spAutoFit/>
          </a:bodyPr>
          <a:lstStyle/>
          <a:p>
            <a:pPr marL="273050" marR="0" lvl="0" indent="-273050" defTabSz="914400" eaLnBrk="1" fontAlgn="auto" latinLnBrk="0" hangingPunct="1">
              <a:lnSpc>
                <a:spcPct val="100000"/>
              </a:lnSpc>
              <a:spcBef>
                <a:spcPts val="0"/>
              </a:spcBef>
              <a:spcAft>
                <a:spcPts val="1200"/>
              </a:spcAft>
              <a:buClr>
                <a:srgbClr val="A5B592"/>
              </a:buClr>
              <a:buSzPct val="76000"/>
              <a:buFont typeface="Wingdings 3"/>
              <a:buChar char=""/>
              <a:tabLst/>
              <a:defRPr/>
            </a:pP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收費項目與金額依</a:t>
            </a:r>
            <a:r>
              <a:rPr kumimoji="0" lang="zh-TW" altLang="en-US" sz="2800" b="1" i="0"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裝置業務收費作業手冊</a:t>
            </a: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辦理。</a:t>
            </a:r>
            <a:endParaRPr kumimoji="0" lang="en-US" altLang="zh-TW"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273050" marR="0" lvl="0" indent="-273050" defTabSz="914400" eaLnBrk="1" fontAlgn="auto" latinLnBrk="0" hangingPunct="1">
              <a:lnSpc>
                <a:spcPct val="100000"/>
              </a:lnSpc>
              <a:spcBef>
                <a:spcPts val="0"/>
              </a:spcBef>
              <a:spcAft>
                <a:spcPts val="1200"/>
              </a:spcAft>
              <a:buClr>
                <a:srgbClr val="A5B592"/>
              </a:buClr>
              <a:buSzPct val="76000"/>
              <a:buFont typeface="Wingdings 3"/>
              <a:buChar char=""/>
              <a:tabLst/>
              <a:defRPr/>
            </a:pP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可</a:t>
            </a:r>
            <a:r>
              <a:rPr lang="zh-TW" altLang="en-US" sz="2800" b="1" kern="0" dirty="0">
                <a:solidFill>
                  <a:srgbClr val="FF0000"/>
                </a:solidFill>
                <a:latin typeface="微軟正黑體" panose="020B0604030504040204" pitchFamily="34" charset="-120"/>
                <a:ea typeface="微軟正黑體" panose="020B0604030504040204" pitchFamily="34" charset="-120"/>
              </a:rPr>
              <a:t>歸責瓦斯公司</a:t>
            </a: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之事由致未完成裝置工程時，瓦斯公司應</a:t>
            </a:r>
            <a:r>
              <a:rPr lang="zh-TW" altLang="en-US" sz="2800" b="1" kern="0" dirty="0">
                <a:solidFill>
                  <a:srgbClr val="FF0000"/>
                </a:solidFill>
                <a:latin typeface="微軟正黑體" panose="020B0604030504040204" pitchFamily="34" charset="-120"/>
                <a:ea typeface="微軟正黑體" panose="020B0604030504040204" pitchFamily="34" charset="-120"/>
              </a:rPr>
              <a:t>退還</a:t>
            </a: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用戶或承裝業</a:t>
            </a:r>
            <a:r>
              <a:rPr lang="zh-TW" altLang="en-US" sz="2800" b="1" kern="0" dirty="0">
                <a:solidFill>
                  <a:srgbClr val="FF0000"/>
                </a:solidFill>
                <a:latin typeface="微軟正黑體" panose="020B0604030504040204" pitchFamily="34" charset="-120"/>
                <a:ea typeface="微軟正黑體" panose="020B0604030504040204" pitchFamily="34" charset="-120"/>
              </a:rPr>
              <a:t>已繳納</a:t>
            </a: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之裝置工程</a:t>
            </a:r>
            <a:r>
              <a:rPr lang="zh-TW" altLang="en-US" sz="2800" b="1" kern="0" dirty="0">
                <a:solidFill>
                  <a:srgbClr val="FF0000"/>
                </a:solidFill>
                <a:latin typeface="微軟正黑體" panose="020B0604030504040204" pitchFamily="34" charset="-120"/>
                <a:ea typeface="微軟正黑體" panose="020B0604030504040204" pitchFamily="34" charset="-120"/>
              </a:rPr>
              <a:t>費用</a:t>
            </a: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endParaRPr kumimoji="0" lang="en-US" altLang="zh-TW"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273050" marR="0" lvl="0" indent="-273050" defTabSz="914400" eaLnBrk="1" fontAlgn="auto" latinLnBrk="0" hangingPunct="1">
              <a:lnSpc>
                <a:spcPct val="100000"/>
              </a:lnSpc>
              <a:spcBef>
                <a:spcPts val="0"/>
              </a:spcBef>
              <a:spcAft>
                <a:spcPts val="1200"/>
              </a:spcAft>
              <a:buClr>
                <a:srgbClr val="A5B592"/>
              </a:buClr>
              <a:buSzPct val="76000"/>
              <a:buFont typeface="Wingdings 3"/>
              <a:buChar char=""/>
              <a:tabLst/>
              <a:defRPr/>
            </a:pPr>
            <a:r>
              <a:rPr lang="zh-TW" altLang="en-US" sz="2800" b="1" kern="0" dirty="0">
                <a:solidFill>
                  <a:srgbClr val="FF0000"/>
                </a:solidFill>
                <a:latin typeface="微軟正黑體" panose="020B0604030504040204" pitchFamily="34" charset="-120"/>
                <a:ea typeface="微軟正黑體" panose="020B0604030504040204" pitchFamily="34" charset="-120"/>
              </a:rPr>
              <a:t>不</a:t>
            </a:r>
            <a:r>
              <a:rPr lang="zh-TW" altLang="en-US" sz="2800" kern="0" dirty="0">
                <a:solidFill>
                  <a:prstClr val="black"/>
                </a:solidFill>
                <a:latin typeface="微軟正黑體" panose="020B0604030504040204" pitchFamily="34" charset="-120"/>
                <a:ea typeface="微軟正黑體" panose="020B0604030504040204" pitchFamily="34" charset="-120"/>
              </a:rPr>
              <a:t>可</a:t>
            </a:r>
            <a:r>
              <a:rPr lang="zh-TW" altLang="en-US" sz="2800" b="1" kern="0" dirty="0">
                <a:solidFill>
                  <a:srgbClr val="FF0000"/>
                </a:solidFill>
                <a:latin typeface="微軟正黑體" panose="020B0604030504040204" pitchFamily="34" charset="-120"/>
                <a:ea typeface="微軟正黑體" panose="020B0604030504040204" pitchFamily="34" charset="-120"/>
              </a:rPr>
              <a:t>歸責於瓦斯公司</a:t>
            </a:r>
            <a:r>
              <a:rPr lang="zh-TW" altLang="en-US" sz="2800" kern="0" dirty="0">
                <a:solidFill>
                  <a:prstClr val="black"/>
                </a:solidFill>
                <a:latin typeface="微軟正黑體" panose="020B0604030504040204" pitchFamily="34" charset="-120"/>
                <a:ea typeface="微軟正黑體" panose="020B0604030504040204" pitchFamily="34" charset="-120"/>
              </a:rPr>
              <a:t>時，應</a:t>
            </a:r>
            <a:r>
              <a:rPr lang="zh-TW" altLang="en-US" sz="2800" b="1" kern="0" dirty="0">
                <a:solidFill>
                  <a:srgbClr val="FF0000"/>
                </a:solidFill>
                <a:latin typeface="微軟正黑體" panose="020B0604030504040204" pitchFamily="34" charset="-120"/>
                <a:ea typeface="微軟正黑體" panose="020B0604030504040204" pitchFamily="34" charset="-120"/>
              </a:rPr>
              <a:t>依</a:t>
            </a:r>
            <a:r>
              <a:rPr lang="zh-TW" altLang="en-US" sz="2800" kern="0" dirty="0">
                <a:solidFill>
                  <a:prstClr val="black"/>
                </a:solidFill>
                <a:latin typeface="微軟正黑體" panose="020B0604030504040204" pitchFamily="34" charset="-120"/>
                <a:ea typeface="微軟正黑體" panose="020B0604030504040204" pitchFamily="34" charset="-120"/>
              </a:rPr>
              <a:t>施工</a:t>
            </a:r>
            <a:r>
              <a:rPr lang="zh-TW" altLang="en-US" sz="2800" b="1" kern="0" dirty="0">
                <a:solidFill>
                  <a:srgbClr val="FF0000"/>
                </a:solidFill>
                <a:latin typeface="微軟正黑體" panose="020B0604030504040204" pitchFamily="34" charset="-120"/>
                <a:ea typeface="微軟正黑體" panose="020B0604030504040204" pitchFamily="34" charset="-120"/>
              </a:rPr>
              <a:t>比例退還尚未施作之</a:t>
            </a:r>
            <a:r>
              <a:rPr lang="zh-TW" altLang="en-US" sz="2800" kern="0" dirty="0">
                <a:solidFill>
                  <a:prstClr val="black"/>
                </a:solidFill>
                <a:latin typeface="微軟正黑體" panose="020B0604030504040204" pitchFamily="34" charset="-120"/>
                <a:ea typeface="微軟正黑體" panose="020B0604030504040204" pitchFamily="34" charset="-120"/>
              </a:rPr>
              <a:t>裝置工程</a:t>
            </a:r>
            <a:r>
              <a:rPr lang="zh-TW" altLang="en-US" sz="2800" b="1" kern="0" dirty="0">
                <a:solidFill>
                  <a:srgbClr val="FF0000"/>
                </a:solidFill>
                <a:latin typeface="微軟正黑體" panose="020B0604030504040204" pitchFamily="34" charset="-120"/>
                <a:ea typeface="微軟正黑體" panose="020B0604030504040204" pitchFamily="34" charset="-120"/>
              </a:rPr>
              <a:t>費用</a:t>
            </a:r>
            <a:r>
              <a:rPr lang="zh-TW" altLang="en-US" sz="2800" kern="0" dirty="0">
                <a:solidFill>
                  <a:prstClr val="black"/>
                </a:solidFill>
                <a:latin typeface="微軟正黑體" panose="020B0604030504040204" pitchFamily="34" charset="-120"/>
                <a:ea typeface="微軟正黑體" panose="020B0604030504040204" pitchFamily="34" charset="-120"/>
              </a:rPr>
              <a:t>。</a:t>
            </a:r>
            <a:endPar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12" name="矩形 2">
            <a:extLst>
              <a:ext uri="{FF2B5EF4-FFF2-40B4-BE49-F238E27FC236}">
                <a16:creationId xmlns:a16="http://schemas.microsoft.com/office/drawing/2014/main" id="{786A287D-6F40-4578-960C-D78C5FA91368}"/>
              </a:ext>
            </a:extLst>
          </p:cNvPr>
          <p:cNvSpPr>
            <a:spLocks noChangeArrowheads="1"/>
          </p:cNvSpPr>
          <p:nvPr/>
        </p:nvSpPr>
        <p:spPr bwMode="auto">
          <a:xfrm>
            <a:off x="218364" y="1567593"/>
            <a:ext cx="8709890" cy="4320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三</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 天然氣管線、設備之裝設或變更工程之收費</a:t>
            </a:r>
          </a:p>
        </p:txBody>
      </p:sp>
      <p:sp>
        <p:nvSpPr>
          <p:cNvPr id="7" name="標題 1">
            <a:extLst>
              <a:ext uri="{FF2B5EF4-FFF2-40B4-BE49-F238E27FC236}">
                <a16:creationId xmlns:a16="http://schemas.microsoft.com/office/drawing/2014/main" id="{B7613F95-4267-4A9B-8B4C-0184F4638CA4}"/>
              </a:ext>
            </a:extLst>
          </p:cNvPr>
          <p:cNvSpPr>
            <a:spLocks noGrp="1"/>
          </p:cNvSpPr>
          <p:nvPr>
            <p:ph type="title"/>
          </p:nvPr>
        </p:nvSpPr>
        <p:spPr>
          <a:xfrm>
            <a:off x="1073458" y="83841"/>
            <a:ext cx="7998114" cy="1016218"/>
          </a:xfrm>
        </p:spPr>
        <p:txBody>
          <a:bodyPr>
            <a:normAutofit fontScale="90000"/>
          </a:bodyPr>
          <a:lstStyle/>
          <a:p>
            <a:pPr lvl="0"/>
            <a:r>
              <a:rPr lang="zh-TW" altLang="en-US" b="1" dirty="0">
                <a:latin typeface="微軟正黑體" panose="020B0604030504040204" pitchFamily="34" charset="-120"/>
                <a:ea typeface="微軟正黑體" panose="020B0604030504040204" pitchFamily="34" charset="-120"/>
              </a:rPr>
              <a:t>三、收費相關</a:t>
            </a:r>
            <a:r>
              <a:rPr lang="en-US" altLang="zh-TW" sz="2700" b="1" dirty="0">
                <a:latin typeface="微軟正黑體" panose="020B0604030504040204" pitchFamily="34" charset="-120"/>
                <a:ea typeface="微軟正黑體" panose="020B0604030504040204" pitchFamily="34" charset="-120"/>
              </a:rPr>
              <a:t>(</a:t>
            </a:r>
            <a:r>
              <a:rPr lang="zh-TW" altLang="en-US" sz="2700" b="1" dirty="0">
                <a:latin typeface="微軟正黑體" pitchFamily="34" charset="-120"/>
                <a:ea typeface="微軟正黑體" pitchFamily="34" charset="-120"/>
              </a:rPr>
              <a:t>公用天然氣事業用戶管線設備裝置計費準則</a:t>
            </a:r>
            <a:r>
              <a:rPr lang="en-US" altLang="zh-TW" sz="2700" b="1" dirty="0">
                <a:latin typeface="微軟正黑體" pitchFamily="34" charset="-120"/>
                <a:ea typeface="微軟正黑體" pitchFamily="34" charset="-120"/>
              </a:rPr>
              <a:t>)</a:t>
            </a:r>
            <a:endParaRPr lang="zh-TW" altLang="en-US" sz="27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86432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矩形 8">
            <a:extLst>
              <a:ext uri="{FF2B5EF4-FFF2-40B4-BE49-F238E27FC236}">
                <a16:creationId xmlns:a16="http://schemas.microsoft.com/office/drawing/2014/main" id="{933C6F27-63F8-4C9D-9960-30D4284D1D49}"/>
              </a:ext>
            </a:extLst>
          </p:cNvPr>
          <p:cNvSpPr>
            <a:spLocks noChangeArrowheads="1"/>
          </p:cNvSpPr>
          <p:nvPr/>
        </p:nvSpPr>
        <p:spPr bwMode="auto">
          <a:xfrm>
            <a:off x="101943" y="1373844"/>
            <a:ext cx="9144000" cy="4320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800" b="1"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rPr>
              <a:t>依營業章程規定，須裝置緊急遮斷設備始得供氣之場所</a:t>
            </a:r>
          </a:p>
        </p:txBody>
      </p:sp>
      <p:grpSp>
        <p:nvGrpSpPr>
          <p:cNvPr id="12" name="群組 11">
            <a:extLst>
              <a:ext uri="{FF2B5EF4-FFF2-40B4-BE49-F238E27FC236}">
                <a16:creationId xmlns:a16="http://schemas.microsoft.com/office/drawing/2014/main" id="{E7DEE491-DBAA-4D74-8228-3041EFC9F1BE}"/>
              </a:ext>
            </a:extLst>
          </p:cNvPr>
          <p:cNvGrpSpPr/>
          <p:nvPr/>
        </p:nvGrpSpPr>
        <p:grpSpPr>
          <a:xfrm>
            <a:off x="4730150" y="2653263"/>
            <a:ext cx="4190204" cy="4105470"/>
            <a:chOff x="1848104" y="-217833"/>
            <a:chExt cx="7008809" cy="2457119"/>
          </a:xfrm>
        </p:grpSpPr>
        <p:sp>
          <p:nvSpPr>
            <p:cNvPr id="13" name="矩形: 圓角化同側角落 12">
              <a:extLst>
                <a:ext uri="{FF2B5EF4-FFF2-40B4-BE49-F238E27FC236}">
                  <a16:creationId xmlns:a16="http://schemas.microsoft.com/office/drawing/2014/main" id="{929C1805-C47E-4EEB-962F-603502B43118}"/>
                </a:ext>
              </a:extLst>
            </p:cNvPr>
            <p:cNvSpPr/>
            <p:nvPr/>
          </p:nvSpPr>
          <p:spPr>
            <a:xfrm rot="5400000">
              <a:off x="4085129" y="-2454858"/>
              <a:ext cx="2457119" cy="6931169"/>
            </a:xfrm>
            <a:prstGeom prst="round2SameRect">
              <a:avLst/>
            </a:prstGeom>
            <a:solidFill>
              <a:srgbClr val="F3A447">
                <a:tint val="40000"/>
                <a:alpha val="90000"/>
                <a:hueOff val="0"/>
                <a:satOff val="0"/>
                <a:lumOff val="0"/>
                <a:alphaOff val="0"/>
              </a:srgbClr>
            </a:solidFill>
            <a:ln w="19050" cap="flat" cmpd="sng" algn="ctr">
              <a:solidFill>
                <a:srgbClr val="F3A447">
                  <a:tint val="40000"/>
                  <a:alpha val="9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9" name="矩形: 圓角化同側角落 4">
              <a:extLst>
                <a:ext uri="{FF2B5EF4-FFF2-40B4-BE49-F238E27FC236}">
                  <a16:creationId xmlns:a16="http://schemas.microsoft.com/office/drawing/2014/main" id="{095D6185-9DDC-491C-8F6C-486EEA095543}"/>
                </a:ext>
              </a:extLst>
            </p:cNvPr>
            <p:cNvSpPr txBox="1"/>
            <p:nvPr/>
          </p:nvSpPr>
          <p:spPr>
            <a:xfrm>
              <a:off x="1925743" y="642628"/>
              <a:ext cx="6931170" cy="7361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889000">
                <a:spcBef>
                  <a:spcPct val="0"/>
                </a:spcBef>
              </a:pPr>
              <a:r>
                <a:rPr lang="zh-TW" altLang="en-US"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本公司對下列場所之新申請用戶，於確認已裝置緊急遮斷設備，</a:t>
              </a:r>
              <a:r>
                <a:rPr lang="zh-TW" altLang="en-US" b="1" u="sng" dirty="0">
                  <a:solidFill>
                    <a:srgbClr val="FF0000"/>
                  </a:solidFill>
                  <a:latin typeface="微軟正黑體" panose="020B0604030504040204" pitchFamily="34" charset="-120"/>
                  <a:ea typeface="微軟正黑體" panose="020B0604030504040204" pitchFamily="34" charset="-120"/>
                </a:rPr>
                <a:t>或已裝置自動遮斷功能之計量表，</a:t>
              </a:r>
              <a:r>
                <a:rPr lang="zh-TW" altLang="en-US"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始得供氣：</a:t>
              </a:r>
              <a:endParaRPr lang="en-US" altLang="zh-TW"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endParaRPr>
            </a:p>
            <a:p>
              <a:pPr marL="228600" lvl="1" indent="-228600" algn="l" defTabSz="889000">
                <a:lnSpc>
                  <a:spcPct val="100000"/>
                </a:lnSpc>
                <a:spcBef>
                  <a:spcPct val="0"/>
                </a:spcBef>
                <a:spcAft>
                  <a:spcPts val="0"/>
                </a:spcAft>
                <a:buChar char="•"/>
              </a:pPr>
              <a:r>
                <a:rPr lang="en-US" altLang="zh-TW" b="1" dirty="0">
                  <a:solidFill>
                    <a:srgbClr val="0000FF"/>
                  </a:solidFill>
                  <a:latin typeface="微軟正黑體" panose="020B0604030504040204" pitchFamily="34" charset="-120"/>
                  <a:ea typeface="微軟正黑體" panose="020B0604030504040204" pitchFamily="34" charset="-120"/>
                </a:rPr>
                <a:t>10</a:t>
              </a:r>
              <a:r>
                <a:rPr lang="zh-TW" altLang="en-US" b="1" dirty="0">
                  <a:solidFill>
                    <a:srgbClr val="0000FF"/>
                  </a:solidFill>
                  <a:latin typeface="微軟正黑體" panose="020B0604030504040204" pitchFamily="34" charset="-120"/>
                  <a:ea typeface="微軟正黑體" panose="020B0604030504040204" pitchFamily="34" charset="-120"/>
                </a:rPr>
                <a:t>樓以上</a:t>
              </a: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之建築物。</a:t>
              </a:r>
              <a:endParaRPr lang="en-US" altLang="zh-TW"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228600" lvl="1" indent="-228600" algn="l" defTabSz="889000">
                <a:lnSpc>
                  <a:spcPct val="100000"/>
                </a:lnSpc>
                <a:spcBef>
                  <a:spcPct val="0"/>
                </a:spcBef>
                <a:spcAft>
                  <a:spcPts val="0"/>
                </a:spcAft>
                <a:buChar char="•"/>
              </a:pP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位於地下室或總樓地板面積在</a:t>
              </a:r>
              <a:r>
                <a:rPr lang="en-US" altLang="zh-TW" b="1" dirty="0">
                  <a:solidFill>
                    <a:srgbClr val="0000FF"/>
                  </a:solidFill>
                  <a:latin typeface="微軟正黑體" panose="020B0604030504040204" pitchFamily="34" charset="-120"/>
                  <a:ea typeface="微軟正黑體" panose="020B0604030504040204" pitchFamily="34" charset="-120"/>
                </a:rPr>
                <a:t>500</a:t>
              </a:r>
              <a:r>
                <a:rPr lang="zh-TW" altLang="en-US" b="1" dirty="0">
                  <a:solidFill>
                    <a:srgbClr val="0000FF"/>
                  </a:solidFill>
                  <a:latin typeface="微軟正黑體" panose="020B0604030504040204" pitchFamily="34" charset="-120"/>
                  <a:ea typeface="微軟正黑體" panose="020B0604030504040204" pitchFamily="34" charset="-120"/>
                </a:rPr>
                <a:t>平方公尺以上</a:t>
              </a: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之餐廳、旅（賓）館、百貨商場、超級市場。</a:t>
              </a:r>
            </a:p>
            <a:p>
              <a:pPr marL="228600" lvl="1" indent="-228600" algn="l" defTabSz="889000">
                <a:lnSpc>
                  <a:spcPct val="100000"/>
                </a:lnSpc>
                <a:spcBef>
                  <a:spcPct val="0"/>
                </a:spcBef>
                <a:spcAft>
                  <a:spcPts val="0"/>
                </a:spcAft>
                <a:buChar char="•"/>
              </a:pP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與用氣設施同棟建築之</a:t>
              </a:r>
              <a:r>
                <a:rPr lang="zh-TW" altLang="en-US" b="1" u="sng" dirty="0">
                  <a:solidFill>
                    <a:srgbClr val="FF0000"/>
                  </a:solidFill>
                  <a:latin typeface="微軟正黑體" panose="020B0604030504040204" pitchFamily="34" charset="-120"/>
                  <a:ea typeface="微軟正黑體" panose="020B0604030504040204" pitchFamily="34" charset="-120"/>
                </a:rPr>
                <a:t>員工</a:t>
              </a: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人數達</a:t>
              </a:r>
              <a:r>
                <a:rPr lang="en-US" altLang="zh-TW" b="1" dirty="0">
                  <a:solidFill>
                    <a:srgbClr val="0000FF"/>
                  </a:solidFill>
                  <a:latin typeface="微軟正黑體" panose="020B0604030504040204" pitchFamily="34" charset="-120"/>
                  <a:ea typeface="微軟正黑體" panose="020B0604030504040204" pitchFamily="34" charset="-120"/>
                </a:rPr>
                <a:t>100</a:t>
              </a:r>
              <a:r>
                <a:rPr lang="zh-TW" altLang="en-US" b="1" dirty="0">
                  <a:solidFill>
                    <a:srgbClr val="0000FF"/>
                  </a:solidFill>
                  <a:latin typeface="微軟正黑體" panose="020B0604030504040204" pitchFamily="34" charset="-120"/>
                  <a:ea typeface="微軟正黑體" panose="020B0604030504040204" pitchFamily="34" charset="-120"/>
                </a:rPr>
                <a:t>以上</a:t>
              </a: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之各級政府機關（構）、 學校或國防軍事單位之建築。</a:t>
              </a:r>
            </a:p>
            <a:p>
              <a:pPr marL="228600" lvl="1" indent="-228600" algn="l" defTabSz="889000">
                <a:lnSpc>
                  <a:spcPct val="100000"/>
                </a:lnSpc>
                <a:spcBef>
                  <a:spcPct val="0"/>
                </a:spcBef>
                <a:spcAft>
                  <a:spcPts val="0"/>
                </a:spcAft>
                <a:buChar char="•"/>
              </a:pP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其他經</a:t>
              </a:r>
              <a:r>
                <a:rPr lang="zh-TW" altLang="en-US" b="1" dirty="0">
                  <a:solidFill>
                    <a:srgbClr val="0000FF"/>
                  </a:solidFill>
                  <a:latin typeface="微軟正黑體" panose="020B0604030504040204" pitchFamily="34" charset="-120"/>
                  <a:ea typeface="微軟正黑體" panose="020B0604030504040204" pitchFamily="34" charset="-120"/>
                </a:rPr>
                <a:t>主管機關指定</a:t>
              </a: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供公眾使用之場所。</a:t>
              </a:r>
            </a:p>
          </p:txBody>
        </p:sp>
      </p:grpSp>
      <p:grpSp>
        <p:nvGrpSpPr>
          <p:cNvPr id="20" name="群組 19">
            <a:extLst>
              <a:ext uri="{FF2B5EF4-FFF2-40B4-BE49-F238E27FC236}">
                <a16:creationId xmlns:a16="http://schemas.microsoft.com/office/drawing/2014/main" id="{989393CE-4676-4391-B582-6526A1C75E16}"/>
              </a:ext>
            </a:extLst>
          </p:cNvPr>
          <p:cNvGrpSpPr/>
          <p:nvPr/>
        </p:nvGrpSpPr>
        <p:grpSpPr>
          <a:xfrm>
            <a:off x="309910" y="2653262"/>
            <a:ext cx="4190204" cy="4105473"/>
            <a:chOff x="1848104" y="-233287"/>
            <a:chExt cx="7008809" cy="2457121"/>
          </a:xfrm>
        </p:grpSpPr>
        <p:sp>
          <p:nvSpPr>
            <p:cNvPr id="21" name="矩形: 圓角化同側角落 20">
              <a:extLst>
                <a:ext uri="{FF2B5EF4-FFF2-40B4-BE49-F238E27FC236}">
                  <a16:creationId xmlns:a16="http://schemas.microsoft.com/office/drawing/2014/main" id="{A71B389F-4440-47B1-A824-71C54AB5FF4A}"/>
                </a:ext>
              </a:extLst>
            </p:cNvPr>
            <p:cNvSpPr/>
            <p:nvPr/>
          </p:nvSpPr>
          <p:spPr>
            <a:xfrm rot="5400000">
              <a:off x="4085128" y="-2470311"/>
              <a:ext cx="2457121" cy="6931170"/>
            </a:xfrm>
            <a:prstGeom prst="round2SameRect">
              <a:avLst/>
            </a:prstGeom>
            <a:solidFill>
              <a:srgbClr val="F3A447">
                <a:tint val="40000"/>
                <a:alpha val="90000"/>
                <a:hueOff val="0"/>
                <a:satOff val="0"/>
                <a:lumOff val="0"/>
                <a:alphaOff val="0"/>
              </a:srgbClr>
            </a:solidFill>
            <a:ln w="19050" cap="flat" cmpd="sng" algn="ctr">
              <a:solidFill>
                <a:srgbClr val="F3A447">
                  <a:tint val="40000"/>
                  <a:alpha val="9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矩形: 圓角化同側角落 4">
              <a:extLst>
                <a:ext uri="{FF2B5EF4-FFF2-40B4-BE49-F238E27FC236}">
                  <a16:creationId xmlns:a16="http://schemas.microsoft.com/office/drawing/2014/main" id="{37D28855-3091-4306-8A1D-0B5144E151DE}"/>
                </a:ext>
              </a:extLst>
            </p:cNvPr>
            <p:cNvSpPr txBox="1"/>
            <p:nvPr/>
          </p:nvSpPr>
          <p:spPr>
            <a:xfrm>
              <a:off x="1925743" y="642628"/>
              <a:ext cx="6931170" cy="7361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889000">
                <a:lnSpc>
                  <a:spcPct val="100000"/>
                </a:lnSpc>
                <a:spcBef>
                  <a:spcPct val="0"/>
                </a:spcBef>
                <a:spcAft>
                  <a:spcPts val="0"/>
                </a:spcAft>
              </a:pPr>
              <a:r>
                <a:rPr lang="zh-TW" altLang="en-US"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本公司對下列場所之新申請用戶，於確認已裝置緊急遮斷設備後，始得供氣：</a:t>
              </a:r>
              <a:endParaRPr lang="en-US" altLang="zh-TW"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endParaRPr>
            </a:p>
            <a:p>
              <a:pPr marL="228600" lvl="1" indent="-228600" algn="l" defTabSz="889000">
                <a:lnSpc>
                  <a:spcPct val="100000"/>
                </a:lnSpc>
                <a:spcBef>
                  <a:spcPct val="0"/>
                </a:spcBef>
                <a:spcAft>
                  <a:spcPts val="0"/>
                </a:spcAft>
                <a:buChar char="•"/>
              </a:pPr>
              <a:r>
                <a:rPr lang="en-US" altLang="zh-TW" b="1" dirty="0">
                  <a:solidFill>
                    <a:srgbClr val="0000FF"/>
                  </a:solidFill>
                  <a:latin typeface="微軟正黑體" panose="020B0604030504040204" pitchFamily="34" charset="-120"/>
                  <a:ea typeface="微軟正黑體" panose="020B0604030504040204" pitchFamily="34" charset="-120"/>
                </a:rPr>
                <a:t>10</a:t>
              </a:r>
              <a:r>
                <a:rPr lang="zh-TW" altLang="en-US" b="1" dirty="0">
                  <a:solidFill>
                    <a:srgbClr val="0000FF"/>
                  </a:solidFill>
                  <a:latin typeface="微軟正黑體" panose="020B0604030504040204" pitchFamily="34" charset="-120"/>
                  <a:ea typeface="微軟正黑體" panose="020B0604030504040204" pitchFamily="34" charset="-120"/>
                </a:rPr>
                <a:t>樓以上</a:t>
              </a: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之建築物。</a:t>
              </a:r>
              <a:endParaRPr lang="en-US" altLang="zh-TW"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228600" lvl="1" indent="-228600" algn="l" defTabSz="889000">
                <a:lnSpc>
                  <a:spcPct val="100000"/>
                </a:lnSpc>
                <a:spcBef>
                  <a:spcPct val="0"/>
                </a:spcBef>
                <a:spcAft>
                  <a:spcPts val="0"/>
                </a:spcAft>
                <a:buChar char="•"/>
              </a:pP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位於地下室或總樓地板面積在</a:t>
              </a:r>
              <a:r>
                <a:rPr lang="en-US" altLang="zh-TW" b="1" dirty="0">
                  <a:solidFill>
                    <a:srgbClr val="0000FF"/>
                  </a:solidFill>
                  <a:latin typeface="微軟正黑體" panose="020B0604030504040204" pitchFamily="34" charset="-120"/>
                  <a:ea typeface="微軟正黑體" panose="020B0604030504040204" pitchFamily="34" charset="-120"/>
                </a:rPr>
                <a:t>500</a:t>
              </a:r>
              <a:r>
                <a:rPr lang="zh-TW" altLang="en-US" b="1" dirty="0">
                  <a:solidFill>
                    <a:srgbClr val="0000FF"/>
                  </a:solidFill>
                  <a:latin typeface="微軟正黑體" panose="020B0604030504040204" pitchFamily="34" charset="-120"/>
                  <a:ea typeface="微軟正黑體" panose="020B0604030504040204" pitchFamily="34" charset="-120"/>
                </a:rPr>
                <a:t>平方公尺以上</a:t>
              </a: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之餐廳、旅（賓）館、百貨商場、超級市場等場所。</a:t>
              </a:r>
            </a:p>
            <a:p>
              <a:pPr marL="228600" lvl="1" indent="-228600" algn="l" defTabSz="889000">
                <a:lnSpc>
                  <a:spcPct val="100000"/>
                </a:lnSpc>
                <a:spcBef>
                  <a:spcPct val="0"/>
                </a:spcBef>
                <a:spcAft>
                  <a:spcPts val="0"/>
                </a:spcAft>
                <a:buChar char="•"/>
              </a:pP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與用氣設施同棟建築之人數達</a:t>
              </a:r>
              <a:r>
                <a:rPr lang="en-US" altLang="zh-TW" b="1" dirty="0">
                  <a:solidFill>
                    <a:srgbClr val="0000FF"/>
                  </a:solidFill>
                  <a:latin typeface="微軟正黑體" panose="020B0604030504040204" pitchFamily="34" charset="-120"/>
                  <a:ea typeface="微軟正黑體" panose="020B0604030504040204" pitchFamily="34" charset="-120"/>
                </a:rPr>
                <a:t>100</a:t>
              </a:r>
              <a:r>
                <a:rPr lang="zh-TW" altLang="en-US" b="1" dirty="0">
                  <a:solidFill>
                    <a:srgbClr val="0000FF"/>
                  </a:solidFill>
                  <a:latin typeface="微軟正黑體" panose="020B0604030504040204" pitchFamily="34" charset="-120"/>
                  <a:ea typeface="微軟正黑體" panose="020B0604030504040204" pitchFamily="34" charset="-120"/>
                </a:rPr>
                <a:t>以上</a:t>
              </a: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之各級政府機關（構）、 學校或國防軍事單位之建築。</a:t>
              </a:r>
            </a:p>
            <a:p>
              <a:pPr marL="228600" lvl="1" indent="-228600" algn="l" defTabSz="889000">
                <a:lnSpc>
                  <a:spcPct val="100000"/>
                </a:lnSpc>
                <a:spcBef>
                  <a:spcPct val="0"/>
                </a:spcBef>
                <a:spcAft>
                  <a:spcPts val="0"/>
                </a:spcAft>
                <a:buChar char="•"/>
              </a:pPr>
              <a:r>
                <a:rPr lang="zh-TW" altLang="en-US" b="1" u="sng" kern="1200" dirty="0">
                  <a:solidFill>
                    <a:srgbClr val="FF0000"/>
                  </a:solidFill>
                  <a:latin typeface="微軟正黑體" panose="020B0604030504040204" pitchFamily="34" charset="-120"/>
                  <a:ea typeface="微軟正黑體" panose="020B0604030504040204" pitchFamily="34" charset="-120"/>
                  <a:cs typeface="+mn-cs"/>
                </a:rPr>
                <a:t>醫院、療養院、養老院等場所</a:t>
              </a: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p>
            <a:p>
              <a:pPr marL="228600" lvl="1" indent="-228600" algn="l" defTabSz="889000">
                <a:lnSpc>
                  <a:spcPct val="100000"/>
                </a:lnSpc>
                <a:spcBef>
                  <a:spcPct val="0"/>
                </a:spcBef>
                <a:spcAft>
                  <a:spcPts val="0"/>
                </a:spcAft>
                <a:buChar char="•"/>
              </a:pP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其他經</a:t>
              </a:r>
              <a:r>
                <a:rPr lang="zh-TW" altLang="en-US" b="1" dirty="0">
                  <a:solidFill>
                    <a:srgbClr val="0000FF"/>
                  </a:solidFill>
                  <a:latin typeface="微軟正黑體" panose="020B0604030504040204" pitchFamily="34" charset="-120"/>
                  <a:ea typeface="微軟正黑體" panose="020B0604030504040204" pitchFamily="34" charset="-120"/>
                </a:rPr>
                <a:t>主管機關指定</a:t>
              </a:r>
              <a:r>
                <a:rPr lang="zh-TW" altLang="en-US"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供公眾使用之場所。</a:t>
              </a:r>
            </a:p>
          </p:txBody>
        </p:sp>
      </p:grpSp>
      <p:sp>
        <p:nvSpPr>
          <p:cNvPr id="27" name="文字方塊 26">
            <a:extLst>
              <a:ext uri="{FF2B5EF4-FFF2-40B4-BE49-F238E27FC236}">
                <a16:creationId xmlns:a16="http://schemas.microsoft.com/office/drawing/2014/main" id="{73EED80E-1DCA-4F89-8CF4-96DFE4F7D877}"/>
              </a:ext>
            </a:extLst>
          </p:cNvPr>
          <p:cNvSpPr txBox="1"/>
          <p:nvPr/>
        </p:nvSpPr>
        <p:spPr>
          <a:xfrm>
            <a:off x="4673943" y="2242008"/>
            <a:ext cx="4035947" cy="369332"/>
          </a:xfrm>
          <a:prstGeom prst="rect">
            <a:avLst/>
          </a:prstGeom>
          <a:noFill/>
        </p:spPr>
        <p:txBody>
          <a:bodyPr wrap="square">
            <a:spAutoFit/>
          </a:bodyPr>
          <a:lstStyle/>
          <a:p>
            <a:pPr lvl="0" algn="just">
              <a:defRPr/>
            </a:pPr>
            <a:r>
              <a:rPr lang="zh-TW" altLang="en-US" dirty="0">
                <a:solidFill>
                  <a:srgbClr val="70AD47">
                    <a:lumMod val="75000"/>
                  </a:srgbClr>
                </a:solidFill>
                <a:latin typeface="微軟正黑體" panose="020B0604030504040204" pitchFamily="34" charset="-120"/>
                <a:ea typeface="微軟正黑體" panose="020B0604030504040204" pitchFamily="34" charset="-120"/>
              </a:rPr>
              <a:t>舊條文內容</a:t>
            </a:r>
            <a:endParaRPr kumimoji="0" lang="zh-TW" altLang="en-US" b="0" i="0" u="none" strike="noStrike" kern="1200" cap="none" spc="0" normalizeH="0" baseline="0" noProof="0" dirty="0">
              <a:ln>
                <a:noFill/>
              </a:ln>
              <a:solidFill>
                <a:srgbClr val="70AD47">
                  <a:lumMod val="75000"/>
                </a:srgbClr>
              </a:solidFill>
              <a:effectLst/>
              <a:uLnTx/>
              <a:uFillTx/>
              <a:latin typeface="微軟正黑體" panose="020B0604030504040204" pitchFamily="34" charset="-120"/>
              <a:ea typeface="微軟正黑體" panose="020B0604030504040204" pitchFamily="34" charset="-120"/>
              <a:cs typeface="+mn-cs"/>
            </a:endParaRPr>
          </a:p>
        </p:txBody>
      </p:sp>
      <p:cxnSp>
        <p:nvCxnSpPr>
          <p:cNvPr id="5" name="直線接點 4">
            <a:extLst>
              <a:ext uri="{FF2B5EF4-FFF2-40B4-BE49-F238E27FC236}">
                <a16:creationId xmlns:a16="http://schemas.microsoft.com/office/drawing/2014/main" id="{58F0B71B-2E8E-4124-8CC3-F6F6D162144C}"/>
              </a:ext>
            </a:extLst>
          </p:cNvPr>
          <p:cNvCxnSpPr>
            <a:cxnSpLocks/>
          </p:cNvCxnSpPr>
          <p:nvPr/>
        </p:nvCxnSpPr>
        <p:spPr>
          <a:xfrm>
            <a:off x="4572000" y="2156604"/>
            <a:ext cx="0" cy="4666889"/>
          </a:xfrm>
          <a:prstGeom prst="line">
            <a:avLst/>
          </a:prstGeom>
          <a:ln w="28575">
            <a:prstDash val="sysDash"/>
          </a:ln>
        </p:spPr>
        <p:style>
          <a:lnRef idx="1">
            <a:schemeClr val="accent4"/>
          </a:lnRef>
          <a:fillRef idx="0">
            <a:schemeClr val="accent4"/>
          </a:fillRef>
          <a:effectRef idx="0">
            <a:schemeClr val="accent4"/>
          </a:effectRef>
          <a:fontRef idx="minor">
            <a:schemeClr val="tx1"/>
          </a:fontRef>
        </p:style>
      </p:cxnSp>
      <p:sp>
        <p:nvSpPr>
          <p:cNvPr id="15" name="矩形 2">
            <a:extLst>
              <a:ext uri="{FF2B5EF4-FFF2-40B4-BE49-F238E27FC236}">
                <a16:creationId xmlns:a16="http://schemas.microsoft.com/office/drawing/2014/main" id="{94E4BBEB-1DFF-4A8D-912D-241CF4F2837A}"/>
              </a:ext>
            </a:extLst>
          </p:cNvPr>
          <p:cNvSpPr>
            <a:spLocks noChangeArrowheads="1"/>
          </p:cNvSpPr>
          <p:nvPr/>
        </p:nvSpPr>
        <p:spPr bwMode="auto">
          <a:xfrm>
            <a:off x="1261006" y="821325"/>
            <a:ext cx="4680000" cy="432000"/>
          </a:xfrm>
          <a:prstGeom prst="rect">
            <a:avLst/>
          </a:prstGeom>
          <a:noFill/>
          <a:ln w="9525">
            <a:noFill/>
            <a:miter lim="800000"/>
            <a:headEnd/>
            <a:tailEnd/>
          </a:ln>
        </p:spPr>
        <p:txBody>
          <a:bodyPr anchor="ctr"/>
          <a:lstStyle/>
          <a:p>
            <a:pPr lvl="0" defTabSz="914400" eaLnBrk="0" fontAlgn="base" hangingPunct="0">
              <a:spcBef>
                <a:spcPct val="0"/>
              </a:spcBef>
              <a:spcAft>
                <a:spcPct val="0"/>
              </a:spcAft>
              <a:defRPr/>
            </a:pP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四</a:t>
            </a: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緊急遮斷設備</a:t>
            </a:r>
          </a:p>
        </p:txBody>
      </p:sp>
      <p:sp>
        <p:nvSpPr>
          <p:cNvPr id="23" name="標題 1">
            <a:extLst>
              <a:ext uri="{FF2B5EF4-FFF2-40B4-BE49-F238E27FC236}">
                <a16:creationId xmlns:a16="http://schemas.microsoft.com/office/drawing/2014/main" id="{1E59946E-16C4-416A-8A22-BCCEDA444709}"/>
              </a:ext>
            </a:extLst>
          </p:cNvPr>
          <p:cNvSpPr txBox="1">
            <a:spLocks/>
          </p:cNvSpPr>
          <p:nvPr/>
        </p:nvSpPr>
        <p:spPr>
          <a:xfrm>
            <a:off x="1261006" y="-34253"/>
            <a:ext cx="7998114" cy="101621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latin typeface="微軟正黑體" panose="020B0604030504040204" pitchFamily="34" charset="-120"/>
                <a:ea typeface="微軟正黑體" panose="020B0604030504040204" pitchFamily="34" charset="-120"/>
              </a:rPr>
              <a:t>三、收費相關</a:t>
            </a:r>
            <a:r>
              <a:rPr lang="en-US" altLang="zh-TW" sz="2700" b="1" dirty="0">
                <a:latin typeface="微軟正黑體" panose="020B0604030504040204" pitchFamily="34" charset="-120"/>
                <a:ea typeface="微軟正黑體" panose="020B0604030504040204" pitchFamily="34" charset="-120"/>
              </a:rPr>
              <a:t>(</a:t>
            </a:r>
            <a:r>
              <a:rPr lang="zh-TW" altLang="en-US" sz="2700" b="1" dirty="0">
                <a:latin typeface="微軟正黑體" pitchFamily="34" charset="-120"/>
                <a:ea typeface="微軟正黑體" pitchFamily="34" charset="-120"/>
                <a:cs typeface="Times New Roman" pitchFamily="18" charset="0"/>
              </a:rPr>
              <a:t>公用天然氣事業營業章程範本</a:t>
            </a:r>
            <a:r>
              <a:rPr lang="en-US" altLang="zh-TW" sz="2700" b="1" dirty="0">
                <a:latin typeface="微軟正黑體" pitchFamily="34" charset="-120"/>
                <a:ea typeface="微軟正黑體" pitchFamily="34" charset="-120"/>
                <a:cs typeface="Times New Roman" pitchFamily="18" charset="0"/>
              </a:rPr>
              <a:t>)</a:t>
            </a:r>
            <a:endParaRPr lang="zh-TW" altLang="en-US" sz="2700" b="1" dirty="0">
              <a:latin typeface="微軟正黑體" panose="020B0604030504040204" pitchFamily="34" charset="-120"/>
              <a:ea typeface="微軟正黑體" panose="020B0604030504040204" pitchFamily="34" charset="-120"/>
            </a:endParaRPr>
          </a:p>
        </p:txBody>
      </p:sp>
      <p:sp>
        <p:nvSpPr>
          <p:cNvPr id="16" name="文字方塊 15">
            <a:extLst>
              <a:ext uri="{FF2B5EF4-FFF2-40B4-BE49-F238E27FC236}">
                <a16:creationId xmlns:a16="http://schemas.microsoft.com/office/drawing/2014/main" id="{9EC17BE3-7EED-4CD8-AE4C-DCFC9CE794E3}"/>
              </a:ext>
            </a:extLst>
          </p:cNvPr>
          <p:cNvSpPr txBox="1"/>
          <p:nvPr/>
        </p:nvSpPr>
        <p:spPr>
          <a:xfrm>
            <a:off x="7052" y="2276783"/>
            <a:ext cx="4666891"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請注意</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營業章程範本已於</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110/5/6</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公告實施</a:t>
            </a:r>
          </a:p>
        </p:txBody>
      </p:sp>
      <p:sp>
        <p:nvSpPr>
          <p:cNvPr id="18" name="文字方塊 17">
            <a:extLst>
              <a:ext uri="{FF2B5EF4-FFF2-40B4-BE49-F238E27FC236}">
                <a16:creationId xmlns:a16="http://schemas.microsoft.com/office/drawing/2014/main" id="{A7F04CC6-3781-4FC0-8D31-09050806E2AF}"/>
              </a:ext>
            </a:extLst>
          </p:cNvPr>
          <p:cNvSpPr txBox="1"/>
          <p:nvPr/>
        </p:nvSpPr>
        <p:spPr>
          <a:xfrm>
            <a:off x="309909" y="1808629"/>
            <a:ext cx="2219834"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zh-TW"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章程範本修正內容</a:t>
            </a:r>
            <a:endParaRPr lang="en-US" altLang="zh-TW"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endParaRPr>
          </a:p>
        </p:txBody>
      </p:sp>
      <p:sp>
        <p:nvSpPr>
          <p:cNvPr id="24" name="文字方塊 23">
            <a:extLst>
              <a:ext uri="{FF2B5EF4-FFF2-40B4-BE49-F238E27FC236}">
                <a16:creationId xmlns:a16="http://schemas.microsoft.com/office/drawing/2014/main" id="{8C65C798-8673-4E8E-B3D8-E717178B64FC}"/>
              </a:ext>
            </a:extLst>
          </p:cNvPr>
          <p:cNvSpPr txBox="1"/>
          <p:nvPr/>
        </p:nvSpPr>
        <p:spPr>
          <a:xfrm>
            <a:off x="2529743" y="1858040"/>
            <a:ext cx="4500783"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修正須裝置緊急遮斷設備之場所範圍</a:t>
            </a:r>
          </a:p>
        </p:txBody>
      </p:sp>
    </p:spTree>
    <p:extLst>
      <p:ext uri="{BB962C8B-B14F-4D97-AF65-F5344CB8AC3E}">
        <p14:creationId xmlns:p14="http://schemas.microsoft.com/office/powerpoint/2010/main" val="2769486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矩形 8">
            <a:extLst>
              <a:ext uri="{FF2B5EF4-FFF2-40B4-BE49-F238E27FC236}">
                <a16:creationId xmlns:a16="http://schemas.microsoft.com/office/drawing/2014/main" id="{933C6F27-63F8-4C9D-9960-30D4284D1D49}"/>
              </a:ext>
            </a:extLst>
          </p:cNvPr>
          <p:cNvSpPr>
            <a:spLocks noChangeArrowheads="1"/>
          </p:cNvSpPr>
          <p:nvPr/>
        </p:nvSpPr>
        <p:spPr bwMode="auto">
          <a:xfrm>
            <a:off x="635265" y="1704344"/>
            <a:ext cx="7998114" cy="871720"/>
          </a:xfrm>
          <a:prstGeom prst="rect">
            <a:avLst/>
          </a:prstGeom>
          <a:noFill/>
          <a:ln w="9525">
            <a:noFill/>
            <a:miter lim="800000"/>
            <a:headEnd/>
            <a:tailEnd/>
          </a:ln>
        </p:spPr>
        <p:txBody>
          <a:bodyPr anchor="ctr"/>
          <a:lstStyle/>
          <a:p>
            <a:pPr lvl="0" defTabSz="914400" eaLnBrk="0" fontAlgn="base" hangingPunct="0">
              <a:spcBef>
                <a:spcPct val="0"/>
              </a:spcBef>
              <a:spcAft>
                <a:spcPct val="0"/>
              </a:spcAft>
              <a:defRPr/>
            </a:pPr>
            <a:r>
              <a:rPr kumimoji="1" lang="zh-TW" altLang="en-US" sz="2800" b="1" dirty="0">
                <a:solidFill>
                  <a:srgbClr val="002060"/>
                </a:solidFill>
                <a:latin typeface="微軟正黑體" panose="020B0604030504040204" pitchFamily="34" charset="-120"/>
                <a:ea typeface="微軟正黑體" panose="020B0604030504040204" pitchFamily="34" charset="-120"/>
              </a:rPr>
              <a:t>依營業章程規定，緊急</a:t>
            </a:r>
            <a:r>
              <a:rPr kumimoji="1" lang="zh-TW" altLang="en-US" sz="2800" b="1"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rPr>
              <a:t>遮斷設備之裝置與維護之責任歸屬</a:t>
            </a:r>
          </a:p>
        </p:txBody>
      </p:sp>
      <p:sp>
        <p:nvSpPr>
          <p:cNvPr id="13" name="矩形 12">
            <a:extLst>
              <a:ext uri="{FF2B5EF4-FFF2-40B4-BE49-F238E27FC236}">
                <a16:creationId xmlns:a16="http://schemas.microsoft.com/office/drawing/2014/main" id="{70B0BFD1-78A5-4977-85FE-B782B4981812}"/>
              </a:ext>
            </a:extLst>
          </p:cNvPr>
          <p:cNvSpPr/>
          <p:nvPr/>
        </p:nvSpPr>
        <p:spPr>
          <a:xfrm>
            <a:off x="725696" y="2725832"/>
            <a:ext cx="7415752" cy="2985433"/>
          </a:xfrm>
          <a:prstGeom prst="rect">
            <a:avLst/>
          </a:prstGeom>
          <a:solidFill>
            <a:srgbClr val="809EC2">
              <a:lumMod val="20000"/>
              <a:lumOff val="80000"/>
            </a:srgbClr>
          </a:solidFill>
        </p:spPr>
        <p:txBody>
          <a:bodyPr wrap="square">
            <a:spAutoFit/>
          </a:bodyPr>
          <a:lstStyle/>
          <a:p>
            <a:pPr marL="273050" marR="0" lvl="0" indent="-273050" defTabSz="914400" eaLnBrk="1" fontAlgn="auto" latinLnBrk="0" hangingPunct="1">
              <a:lnSpc>
                <a:spcPct val="100000"/>
              </a:lnSpc>
              <a:spcBef>
                <a:spcPts val="0"/>
              </a:spcBef>
              <a:spcAft>
                <a:spcPts val="1200"/>
              </a:spcAft>
              <a:buClr>
                <a:srgbClr val="A5B592"/>
              </a:buClr>
              <a:buSzPct val="76000"/>
              <a:buFont typeface="Wingdings 3"/>
              <a:buChar char=""/>
              <a:tabLst/>
              <a:defRPr/>
            </a:pP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用戶得</a:t>
            </a:r>
            <a:r>
              <a:rPr lang="zh-TW" altLang="en-US" sz="2800" b="1" kern="0" dirty="0">
                <a:solidFill>
                  <a:srgbClr val="FF0000"/>
                </a:solidFill>
                <a:latin typeface="微軟正黑體" panose="020B0604030504040204" pitchFamily="34" charset="-120"/>
                <a:ea typeface="微軟正黑體" panose="020B0604030504040204" pitchFamily="34" charset="-120"/>
              </a:rPr>
              <a:t>付費</a:t>
            </a: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委託公用天然氣事業或導管承裝業</a:t>
            </a:r>
            <a:r>
              <a:rPr lang="zh-TW" altLang="en-US" sz="2800" b="1" kern="0" dirty="0">
                <a:solidFill>
                  <a:srgbClr val="FF0000"/>
                </a:solidFill>
                <a:latin typeface="微軟正黑體" panose="020B0604030504040204" pitchFamily="34" charset="-120"/>
                <a:ea typeface="微軟正黑體" panose="020B0604030504040204" pitchFamily="34" charset="-120"/>
              </a:rPr>
              <a:t>裝置、檢查及維護</a:t>
            </a: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緊急遮斷設備。</a:t>
            </a:r>
            <a:endParaRPr kumimoji="0" lang="en-US" altLang="zh-TW"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273050" marR="0" lvl="0" indent="-273050" defTabSz="914400" eaLnBrk="1" fontAlgn="auto" latinLnBrk="0" hangingPunct="1">
              <a:lnSpc>
                <a:spcPct val="100000"/>
              </a:lnSpc>
              <a:spcBef>
                <a:spcPts val="0"/>
              </a:spcBef>
              <a:spcAft>
                <a:spcPts val="1200"/>
              </a:spcAft>
              <a:buClr>
                <a:srgbClr val="A5B592"/>
              </a:buClr>
              <a:buSzPct val="76000"/>
              <a:buFont typeface="Wingdings 3"/>
              <a:buChar char=""/>
              <a:tabLst/>
              <a:defRPr/>
            </a:pPr>
            <a:r>
              <a:rPr lang="zh-TW" altLang="en-US" sz="2800" kern="0" dirty="0">
                <a:solidFill>
                  <a:prstClr val="black"/>
                </a:solidFill>
                <a:latin typeface="微軟正黑體" panose="020B0604030504040204" pitchFamily="34" charset="-120"/>
                <a:ea typeface="微軟正黑體" panose="020B0604030504040204" pitchFamily="34" charset="-120"/>
              </a:rPr>
              <a:t>公用天然氣事業</a:t>
            </a:r>
            <a:r>
              <a:rPr lang="zh-TW" altLang="en-US" sz="2800" b="1" kern="0" dirty="0">
                <a:solidFill>
                  <a:srgbClr val="FF0000"/>
                </a:solidFill>
                <a:latin typeface="微軟正黑體" panose="020B0604030504040204" pitchFamily="34" charset="-120"/>
                <a:ea typeface="微軟正黑體" panose="020B0604030504040204" pitchFamily="34" charset="-120"/>
              </a:rPr>
              <a:t>每年應確認是否</a:t>
            </a:r>
            <a:r>
              <a:rPr lang="zh-TW" altLang="en-US" sz="2800" kern="0" dirty="0">
                <a:solidFill>
                  <a:prstClr val="black"/>
                </a:solidFill>
                <a:latin typeface="微軟正黑體" panose="020B0604030504040204" pitchFamily="34" charset="-120"/>
                <a:ea typeface="微軟正黑體" panose="020B0604030504040204" pitchFamily="34" charset="-120"/>
              </a:rPr>
              <a:t>辦理</a:t>
            </a:r>
            <a:r>
              <a:rPr lang="zh-TW" altLang="en-US" sz="2800" b="1" kern="0" dirty="0">
                <a:solidFill>
                  <a:srgbClr val="FF0000"/>
                </a:solidFill>
                <a:latin typeface="微軟正黑體" panose="020B0604030504040204" pitchFamily="34" charset="-120"/>
                <a:ea typeface="微軟正黑體" panose="020B0604030504040204" pitchFamily="34" charset="-120"/>
              </a:rPr>
              <a:t>檢查</a:t>
            </a:r>
            <a:r>
              <a:rPr lang="zh-TW" altLang="en-US" sz="2800" kern="0" dirty="0">
                <a:solidFill>
                  <a:prstClr val="black"/>
                </a:solidFill>
                <a:latin typeface="微軟正黑體" panose="020B0604030504040204" pitchFamily="34" charset="-120"/>
                <a:ea typeface="微軟正黑體" panose="020B0604030504040204" pitchFamily="34" charset="-120"/>
              </a:rPr>
              <a:t>，並</a:t>
            </a:r>
            <a:r>
              <a:rPr lang="zh-TW" altLang="en-US" sz="2800" b="1" kern="0" dirty="0">
                <a:solidFill>
                  <a:srgbClr val="FF0000"/>
                </a:solidFill>
                <a:latin typeface="微軟正黑體" panose="020B0604030504040204" pitchFamily="34" charset="-120"/>
                <a:ea typeface="微軟正黑體" panose="020B0604030504040204" pitchFamily="34" charset="-120"/>
              </a:rPr>
              <a:t>記錄</a:t>
            </a:r>
            <a:r>
              <a:rPr lang="zh-TW" altLang="en-US" sz="2800" kern="0" dirty="0">
                <a:solidFill>
                  <a:prstClr val="black"/>
                </a:solidFill>
                <a:latin typeface="微軟正黑體" panose="020B0604030504040204" pitchFamily="34" charset="-120"/>
                <a:ea typeface="微軟正黑體" panose="020B0604030504040204" pitchFamily="34" charset="-120"/>
              </a:rPr>
              <a:t>檢查</a:t>
            </a:r>
            <a:r>
              <a:rPr lang="zh-TW" altLang="en-US" sz="2800" b="1" kern="0" dirty="0">
                <a:solidFill>
                  <a:srgbClr val="FF0000"/>
                </a:solidFill>
                <a:latin typeface="微軟正黑體" panose="020B0604030504040204" pitchFamily="34" charset="-120"/>
                <a:ea typeface="微軟正黑體" panose="020B0604030504040204" pitchFamily="34" charset="-120"/>
              </a:rPr>
              <a:t>結果</a:t>
            </a:r>
            <a:r>
              <a:rPr lang="zh-TW" altLang="en-US" sz="2800" kern="0" dirty="0">
                <a:solidFill>
                  <a:prstClr val="black"/>
                </a:solidFill>
                <a:latin typeface="微軟正黑體" panose="020B0604030504040204" pitchFamily="34" charset="-120"/>
                <a:ea typeface="微軟正黑體" panose="020B0604030504040204" pitchFamily="34" charset="-120"/>
              </a:rPr>
              <a:t>。</a:t>
            </a:r>
            <a:endParaRPr lang="en-US" altLang="zh-TW" sz="2800" kern="0" dirty="0">
              <a:solidFill>
                <a:prstClr val="black"/>
              </a:solidFill>
              <a:latin typeface="微軟正黑體" panose="020B0604030504040204" pitchFamily="34" charset="-120"/>
              <a:ea typeface="微軟正黑體" panose="020B0604030504040204" pitchFamily="34" charset="-120"/>
            </a:endParaRPr>
          </a:p>
          <a:p>
            <a:pPr marL="273050" marR="0" lvl="0" indent="-273050" defTabSz="914400" eaLnBrk="1" fontAlgn="auto" latinLnBrk="0" hangingPunct="1">
              <a:lnSpc>
                <a:spcPct val="100000"/>
              </a:lnSpc>
              <a:spcBef>
                <a:spcPts val="0"/>
              </a:spcBef>
              <a:spcAft>
                <a:spcPts val="1200"/>
              </a:spcAft>
              <a:buClr>
                <a:srgbClr val="A5B592"/>
              </a:buClr>
              <a:buSzPct val="76000"/>
              <a:buFont typeface="Wingdings 3"/>
              <a:buChar char=""/>
              <a:tabLst/>
              <a:defRPr/>
            </a:pP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用戶若委託承裝業裝置，其</a:t>
            </a:r>
            <a:r>
              <a:rPr kumimoji="0" lang="zh-TW" altLang="en-US" sz="28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申請程序同表內管</a:t>
            </a:r>
            <a:r>
              <a:rPr kumimoji="0" lang="zh-TW" altLang="en-US" sz="2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之裝設或變更。</a:t>
            </a:r>
          </a:p>
        </p:txBody>
      </p:sp>
      <p:sp>
        <p:nvSpPr>
          <p:cNvPr id="6" name="矩形 2">
            <a:extLst>
              <a:ext uri="{FF2B5EF4-FFF2-40B4-BE49-F238E27FC236}">
                <a16:creationId xmlns:a16="http://schemas.microsoft.com/office/drawing/2014/main" id="{94E4BBEB-1DFF-4A8D-912D-241CF4F2837A}"/>
              </a:ext>
            </a:extLst>
          </p:cNvPr>
          <p:cNvSpPr>
            <a:spLocks noChangeArrowheads="1"/>
          </p:cNvSpPr>
          <p:nvPr/>
        </p:nvSpPr>
        <p:spPr bwMode="auto">
          <a:xfrm>
            <a:off x="1160060" y="1135593"/>
            <a:ext cx="4680000" cy="432000"/>
          </a:xfrm>
          <a:prstGeom prst="rect">
            <a:avLst/>
          </a:prstGeom>
          <a:noFill/>
          <a:ln w="9525">
            <a:noFill/>
            <a:miter lim="800000"/>
            <a:headEnd/>
            <a:tailEnd/>
          </a:ln>
        </p:spPr>
        <p:txBody>
          <a:bodyPr anchor="ctr"/>
          <a:lstStyle/>
          <a:p>
            <a:pPr lvl="0" defTabSz="914400" eaLnBrk="0" fontAlgn="base" hangingPunct="0">
              <a:spcBef>
                <a:spcPct val="0"/>
              </a:spcBef>
              <a:spcAft>
                <a:spcPct val="0"/>
              </a:spcAft>
              <a:defRPr/>
            </a:pP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四</a:t>
            </a: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緊急遮斷設備</a:t>
            </a:r>
          </a:p>
        </p:txBody>
      </p:sp>
      <p:sp>
        <p:nvSpPr>
          <p:cNvPr id="8" name="標題 1">
            <a:extLst>
              <a:ext uri="{FF2B5EF4-FFF2-40B4-BE49-F238E27FC236}">
                <a16:creationId xmlns:a16="http://schemas.microsoft.com/office/drawing/2014/main" id="{1E59946E-16C4-416A-8A22-BCCEDA444709}"/>
              </a:ext>
            </a:extLst>
          </p:cNvPr>
          <p:cNvSpPr txBox="1">
            <a:spLocks/>
          </p:cNvSpPr>
          <p:nvPr/>
        </p:nvSpPr>
        <p:spPr>
          <a:xfrm>
            <a:off x="1261006" y="-34253"/>
            <a:ext cx="7998114" cy="101621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latin typeface="微軟正黑體" panose="020B0604030504040204" pitchFamily="34" charset="-120"/>
                <a:ea typeface="微軟正黑體" panose="020B0604030504040204" pitchFamily="34" charset="-120"/>
              </a:rPr>
              <a:t>三、收費相關</a:t>
            </a:r>
            <a:r>
              <a:rPr lang="en-US" altLang="zh-TW" sz="2700" b="1" dirty="0">
                <a:latin typeface="微軟正黑體" panose="020B0604030504040204" pitchFamily="34" charset="-120"/>
                <a:ea typeface="微軟正黑體" panose="020B0604030504040204" pitchFamily="34" charset="-120"/>
              </a:rPr>
              <a:t>(</a:t>
            </a:r>
            <a:r>
              <a:rPr lang="zh-TW" altLang="en-US" sz="2700" b="1" dirty="0">
                <a:latin typeface="微軟正黑體" pitchFamily="34" charset="-120"/>
                <a:ea typeface="微軟正黑體" pitchFamily="34" charset="-120"/>
                <a:cs typeface="Times New Roman" pitchFamily="18" charset="0"/>
              </a:rPr>
              <a:t>公用天然氣事業營業章程範本</a:t>
            </a:r>
            <a:r>
              <a:rPr lang="en-US" altLang="zh-TW" sz="2700" b="1" dirty="0">
                <a:latin typeface="微軟正黑體" pitchFamily="34" charset="-120"/>
                <a:ea typeface="微軟正黑體" pitchFamily="34" charset="-120"/>
                <a:cs typeface="Times New Roman" pitchFamily="18" charset="0"/>
              </a:rPr>
              <a:t>)</a:t>
            </a:r>
            <a:endParaRPr lang="zh-TW" altLang="en-US" sz="27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4782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內容版面配置區 4">
            <a:extLst>
              <a:ext uri="{FF2B5EF4-FFF2-40B4-BE49-F238E27FC236}">
                <a16:creationId xmlns:a16="http://schemas.microsoft.com/office/drawing/2014/main" id="{F25CE5F8-3AA2-40DE-90AD-45BEEE514B3A}"/>
              </a:ext>
            </a:extLst>
          </p:cNvPr>
          <p:cNvSpPr txBox="1">
            <a:spLocks/>
          </p:cNvSpPr>
          <p:nvPr/>
        </p:nvSpPr>
        <p:spPr>
          <a:xfrm>
            <a:off x="480290" y="1454597"/>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400" kern="1200">
                <a:solidFill>
                  <a:schemeClr val="tx1"/>
                </a:solidFill>
                <a:latin typeface="Cambria" panose="02040503050406030204" pitchFamily="18" charset="0"/>
                <a:ea typeface="微軟正黑體" panose="020B0604030504040204" pitchFamily="34" charset="-120"/>
                <a:cs typeface="+mn-cs"/>
              </a:defRPr>
            </a:lvl1pPr>
            <a:lvl2pPr marL="548640" indent="-274320" algn="l" rtl="0" eaLnBrk="1" latinLnBrk="0" hangingPunct="1">
              <a:spcBef>
                <a:spcPts val="500"/>
              </a:spcBef>
              <a:buClr>
                <a:schemeClr val="accent2"/>
              </a:buClr>
              <a:buSzPct val="76000"/>
              <a:buFont typeface="Wingdings 3"/>
              <a:buChar char=""/>
              <a:defRPr kumimoji="0" sz="2000" kern="1200">
                <a:solidFill>
                  <a:schemeClr val="tx2"/>
                </a:solidFill>
                <a:latin typeface="Cambria" panose="02040503050406030204" pitchFamily="18" charset="0"/>
                <a:ea typeface="微軟正黑體" panose="020B0604030504040204" pitchFamily="34" charset="-120"/>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1600" kern="1200">
                <a:solidFill>
                  <a:schemeClr val="tx1"/>
                </a:solidFill>
                <a:latin typeface="Cambria" panose="02040503050406030204" pitchFamily="18" charset="0"/>
                <a:ea typeface="微軟正黑體" panose="020B0604030504040204" pitchFamily="34" charset="-120"/>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400" kern="1200">
                <a:solidFill>
                  <a:schemeClr val="tx1"/>
                </a:solidFill>
                <a:latin typeface="Cambria" panose="02040503050406030204" pitchFamily="18" charset="0"/>
                <a:ea typeface="微軟正黑體" panose="020B0604030504040204" pitchFamily="34" charset="-120"/>
                <a:cs typeface="+mn-cs"/>
              </a:defRPr>
            </a:lvl4pPr>
            <a:lvl5pPr marL="1143000" indent="0" algn="l" rtl="0" eaLnBrk="1" latinLnBrk="0" hangingPunct="1">
              <a:spcBef>
                <a:spcPts val="300"/>
              </a:spcBef>
              <a:buClr>
                <a:schemeClr val="accent2"/>
              </a:buClr>
              <a:buSzPct val="70000"/>
              <a:buFont typeface="Wingdings"/>
              <a:buNone/>
              <a:defRPr kumimoji="0" sz="1600" kern="1200">
                <a:solidFill>
                  <a:schemeClr val="tx1"/>
                </a:solidFill>
                <a:latin typeface="微軟正黑體" panose="020B0604030504040204" pitchFamily="34" charset="-120"/>
                <a:ea typeface="微軟正黑體" panose="020B0604030504040204" pitchFamily="34" charset="-12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r>
              <a:rPr kumimoji="0" lang="en-US" altLang="zh-TW"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01</a:t>
            </a:r>
            <a:r>
              <a:rPr kumimoji="0" lang="zh-TW" altLang="en-US" sz="4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 </a:t>
            </a:r>
            <a:r>
              <a:rPr kumimoji="0" lang="zh-TW" altLang="en-US"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rPr>
              <a:t>完工後不予供氣情形</a:t>
            </a:r>
            <a:endParaRPr kumimoji="0" lang="en-US" altLang="zh-TW" sz="24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lang="en-US" altLang="zh-TW" dirty="0">
              <a:solidFill>
                <a:sysClr val="windowText" lastClr="000000"/>
              </a:solidFill>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marR="0" lvl="0" indent="0" algn="l" defTabSz="914400" rtl="0" eaLnBrk="1" fontAlgn="auto" latinLnBrk="0" hangingPunct="1">
              <a:lnSpc>
                <a:spcPct val="100000"/>
              </a:lnSpc>
              <a:spcBef>
                <a:spcPts val="600"/>
              </a:spcBef>
              <a:spcAft>
                <a:spcPts val="0"/>
              </a:spcAft>
              <a:buClr>
                <a:srgbClr val="A5B592"/>
              </a:buClr>
              <a:buSzPct val="76000"/>
              <a:buFont typeface="Wingdings 3"/>
              <a:buNone/>
              <a:tabLst/>
              <a:defRPr/>
            </a:pPr>
            <a:endParaRPr kumimoji="0" lang="en-US" altLang="zh-TW" sz="800" b="0" i="0" u="none" strike="noStrike" kern="1200" cap="none" spc="0" normalizeH="0" baseline="0" noProof="0" dirty="0">
              <a:ln>
                <a:noFill/>
              </a:ln>
              <a:solidFill>
                <a:sysClr val="windowText" lastClr="000000"/>
              </a:solidFill>
              <a:effectLst/>
              <a:uLnTx/>
              <a:uFillTx/>
              <a:latin typeface="Cambria" panose="02040503050406030204" pitchFamily="18" charset="0"/>
              <a:ea typeface="微軟正黑體" panose="020B0604030504040204" pitchFamily="34" charset="-120"/>
              <a:cs typeface="+mn-cs"/>
            </a:endParaRPr>
          </a:p>
          <a:p>
            <a:pPr marL="0" lvl="0" indent="0" defTabSz="914400">
              <a:buClr>
                <a:srgbClr val="A5B592"/>
              </a:buClr>
              <a:buNone/>
              <a:defRPr/>
            </a:pPr>
            <a:r>
              <a:rPr lang="en-US" altLang="zh-TW" sz="4800" dirty="0">
                <a:solidFill>
                  <a:sysClr val="windowText" lastClr="000000"/>
                </a:solidFill>
              </a:rPr>
              <a:t>02</a:t>
            </a:r>
            <a:r>
              <a:rPr lang="zh-TW" altLang="en-US" sz="9600" dirty="0">
                <a:solidFill>
                  <a:sysClr val="windowText" lastClr="000000"/>
                </a:solidFill>
              </a:rPr>
              <a:t> </a:t>
            </a:r>
            <a:r>
              <a:rPr lang="zh-TW" altLang="en-US" dirty="0">
                <a:solidFill>
                  <a:sysClr val="windowText" lastClr="000000"/>
                </a:solidFill>
              </a:rPr>
              <a:t>得拆除計量表，停止供氣情形</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矩形 8">
            <a:extLst>
              <a:ext uri="{FF2B5EF4-FFF2-40B4-BE49-F238E27FC236}">
                <a16:creationId xmlns:a16="http://schemas.microsoft.com/office/drawing/2014/main" id="{933C6F27-63F8-4C9D-9960-30D4284D1D49}"/>
              </a:ext>
            </a:extLst>
          </p:cNvPr>
          <p:cNvSpPr>
            <a:spLocks noChangeArrowheads="1"/>
          </p:cNvSpPr>
          <p:nvPr/>
        </p:nvSpPr>
        <p:spPr bwMode="auto">
          <a:xfrm>
            <a:off x="0" y="1103486"/>
            <a:ext cx="7039155" cy="4320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一</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不予供氣與停止供氣情形</a:t>
            </a:r>
          </a:p>
        </p:txBody>
      </p:sp>
      <p:sp>
        <p:nvSpPr>
          <p:cNvPr id="16" name="文字方塊 15">
            <a:extLst>
              <a:ext uri="{FF2B5EF4-FFF2-40B4-BE49-F238E27FC236}">
                <a16:creationId xmlns:a16="http://schemas.microsoft.com/office/drawing/2014/main" id="{2AF37BD3-1BA3-4DBD-9FBB-EDE521DC750D}"/>
              </a:ext>
            </a:extLst>
          </p:cNvPr>
          <p:cNvSpPr txBox="1"/>
          <p:nvPr/>
        </p:nvSpPr>
        <p:spPr>
          <a:xfrm>
            <a:off x="1515821" y="4502023"/>
            <a:ext cx="2921181" cy="1749582"/>
          </a:xfrm>
          <a:prstGeom prst="rect">
            <a:avLst/>
          </a:prstGeom>
          <a:solidFill>
            <a:srgbClr val="AFEAFF"/>
          </a:solid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prstClr val="black"/>
                </a:solidFill>
                <a:uLnTx/>
                <a:uFillTx/>
                <a:latin typeface="微軟正黑體" panose="020B0604030504040204" pitchFamily="34" charset="-120"/>
                <a:ea typeface="微軟正黑體" panose="020B0604030504040204" pitchFamily="34" charset="-120"/>
              </a:rPr>
              <a:t>1.</a:t>
            </a:r>
            <a:r>
              <a:rPr kumimoji="0" lang="zh-TW" altLang="en-US" sz="2000" b="1" i="0" u="none" strike="noStrike" kern="0" cap="none" spc="0" normalizeH="0" baseline="0" noProof="0" dirty="0">
                <a:ln>
                  <a:noFill/>
                </a:ln>
                <a:solidFill>
                  <a:prstClr val="black"/>
                </a:solidFill>
                <a:uLnTx/>
                <a:uFillTx/>
                <a:latin typeface="微軟正黑體" panose="020B0604030504040204" pitchFamily="34" charset="-120"/>
                <a:ea typeface="微軟正黑體" panose="020B0604030504040204" pitchFamily="34" charset="-120"/>
              </a:rPr>
              <a:t>改裝表內管或表外管：</a:t>
            </a:r>
            <a:endParaRPr kumimoji="0" lang="en-US" altLang="zh-TW" sz="2000" b="1" i="0" u="none" strike="noStrike" kern="0" cap="none" spc="0" normalizeH="0" baseline="0" noProof="0" dirty="0">
              <a:ln>
                <a:noFill/>
              </a:ln>
              <a:solidFill>
                <a:prstClr val="black"/>
              </a:solidFill>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TW" altLang="en-US" i="0" u="none" strike="noStrike" kern="0" cap="none" spc="0" normalizeH="0" baseline="0" noProof="0" dirty="0">
                <a:ln>
                  <a:noFill/>
                </a:ln>
                <a:solidFill>
                  <a:prstClr val="black"/>
                </a:solidFill>
                <a:uLnTx/>
                <a:uFillTx/>
                <a:latin typeface="微軟正黑體" panose="020B0604030504040204" pitchFamily="34" charset="-120"/>
                <a:ea typeface="微軟正黑體" panose="020B0604030504040204" pitchFamily="34" charset="-120"/>
              </a:rPr>
              <a:t>改裝表內管未經公用天然氣事業檢驗合格，或擅自改裝表外管。</a:t>
            </a:r>
            <a:endParaRPr kumimoji="0" lang="en-US" altLang="zh-TW"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BFECFBD5-3915-4C4B-92A4-8B380946FAB4}"/>
              </a:ext>
            </a:extLst>
          </p:cNvPr>
          <p:cNvSpPr txBox="1"/>
          <p:nvPr/>
        </p:nvSpPr>
        <p:spPr>
          <a:xfrm>
            <a:off x="4572742" y="4480424"/>
            <a:ext cx="3001251" cy="1795748"/>
          </a:xfrm>
          <a:prstGeom prst="rect">
            <a:avLst/>
          </a:prstGeom>
          <a:solidFill>
            <a:srgbClr val="CCCCFF"/>
          </a:solid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altLang="zh-TW" sz="2000" b="1" kern="0" dirty="0">
                <a:solidFill>
                  <a:prstClr val="black"/>
                </a:solidFill>
                <a:latin typeface="微軟正黑體" panose="020B0604030504040204" pitchFamily="34" charset="-120"/>
                <a:ea typeface="微軟正黑體" panose="020B0604030504040204" pitchFamily="34" charset="-120"/>
              </a:rPr>
              <a:t>2.</a:t>
            </a:r>
            <a:r>
              <a:rPr lang="zh-TW" altLang="en-US" sz="2000" b="1" kern="0" dirty="0">
                <a:solidFill>
                  <a:prstClr val="black"/>
                </a:solidFill>
                <a:latin typeface="微軟正黑體" panose="020B0604030504040204" pitchFamily="34" charset="-120"/>
                <a:ea typeface="微軟正黑體" panose="020B0604030504040204" pitchFamily="34" charset="-120"/>
              </a:rPr>
              <a:t>通知緊急遮斷設備異常後，仍未維護</a:t>
            </a:r>
            <a:r>
              <a:rPr kumimoji="0" lang="zh-TW" altLang="en-US" sz="2000" b="1" i="0" u="none" strike="noStrike" kern="0" cap="none" spc="0" normalizeH="0" baseline="0" noProof="0" dirty="0">
                <a:ln>
                  <a:noFill/>
                </a:ln>
                <a:solidFill>
                  <a:prstClr val="black"/>
                </a:solidFill>
                <a:uLnTx/>
                <a:uFillTx/>
                <a:latin typeface="微軟正黑體" panose="020B0604030504040204" pitchFamily="34" charset="-120"/>
                <a:ea typeface="微軟正黑體" panose="020B0604030504040204" pitchFamily="34" charset="-120"/>
              </a:rPr>
              <a:t>：</a:t>
            </a:r>
            <a:endParaRPr kumimoji="0" lang="en-US" altLang="zh-TW" sz="2000" b="1" i="0" u="none" strike="noStrike" kern="0" cap="none" spc="0" normalizeH="0" baseline="0" noProof="0" dirty="0">
              <a:ln>
                <a:noFill/>
              </a:ln>
              <a:solidFill>
                <a:prstClr val="black"/>
              </a:solidFill>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zh-TW" altLang="en-US" i="0" u="none" strike="noStrike" kern="0" cap="none" spc="0" normalizeH="0" baseline="0" noProof="0" dirty="0">
                <a:ln>
                  <a:noFill/>
                </a:ln>
                <a:solidFill>
                  <a:prstClr val="black"/>
                </a:solidFill>
                <a:uLnTx/>
                <a:uFillTx/>
                <a:latin typeface="微軟正黑體" panose="020B0604030504040204" pitchFamily="34" charset="-120"/>
                <a:ea typeface="微軟正黑體" panose="020B0604030504040204" pitchFamily="34" charset="-120"/>
              </a:rPr>
              <a:t>緊急遮斷設備無法正常運作，通知後仍未維護。</a:t>
            </a:r>
            <a:endParaRPr kumimoji="0" lang="en-US" altLang="zh-TW"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endParaRPr>
          </a:p>
        </p:txBody>
      </p:sp>
      <p:grpSp>
        <p:nvGrpSpPr>
          <p:cNvPr id="20" name="群組 19">
            <a:extLst>
              <a:ext uri="{FF2B5EF4-FFF2-40B4-BE49-F238E27FC236}">
                <a16:creationId xmlns:a16="http://schemas.microsoft.com/office/drawing/2014/main" id="{F66CFA2A-D0B4-4FEA-B361-A55762B06530}"/>
              </a:ext>
            </a:extLst>
          </p:cNvPr>
          <p:cNvGrpSpPr/>
          <p:nvPr/>
        </p:nvGrpSpPr>
        <p:grpSpPr>
          <a:xfrm>
            <a:off x="1259633" y="2281090"/>
            <a:ext cx="7017432" cy="1181819"/>
            <a:chOff x="1259632" y="2147977"/>
            <a:chExt cx="7017432" cy="1181819"/>
          </a:xfrm>
        </p:grpSpPr>
        <p:sp>
          <p:nvSpPr>
            <p:cNvPr id="21" name="矩形: 圓角化同側角落 20">
              <a:extLst>
                <a:ext uri="{FF2B5EF4-FFF2-40B4-BE49-F238E27FC236}">
                  <a16:creationId xmlns:a16="http://schemas.microsoft.com/office/drawing/2014/main" id="{77195E47-4B21-4755-89F5-D70FC95CF4E3}"/>
                </a:ext>
              </a:extLst>
            </p:cNvPr>
            <p:cNvSpPr/>
            <p:nvPr/>
          </p:nvSpPr>
          <p:spPr>
            <a:xfrm rot="5400000">
              <a:off x="4220570" y="-726698"/>
              <a:ext cx="1181819" cy="6931169"/>
            </a:xfrm>
            <a:prstGeom prst="round2SameRect">
              <a:avLst/>
            </a:prstGeom>
            <a:solidFill>
              <a:srgbClr val="F3A447">
                <a:tint val="40000"/>
                <a:alpha val="90000"/>
                <a:hueOff val="0"/>
                <a:satOff val="0"/>
                <a:lumOff val="0"/>
                <a:alphaOff val="0"/>
              </a:srgbClr>
            </a:solidFill>
            <a:ln w="19050" cap="flat" cmpd="sng" algn="ctr">
              <a:solidFill>
                <a:srgbClr val="F3A447">
                  <a:tint val="40000"/>
                  <a:alpha val="9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矩形: 圓角化同側角落 4">
              <a:extLst>
                <a:ext uri="{FF2B5EF4-FFF2-40B4-BE49-F238E27FC236}">
                  <a16:creationId xmlns:a16="http://schemas.microsoft.com/office/drawing/2014/main" id="{2DFFC974-83FC-4202-8C8C-0135A5F12AD6}"/>
                </a:ext>
              </a:extLst>
            </p:cNvPr>
            <p:cNvSpPr txBox="1"/>
            <p:nvPr/>
          </p:nvSpPr>
          <p:spPr>
            <a:xfrm>
              <a:off x="1259632" y="2330570"/>
              <a:ext cx="6931170" cy="7361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ts val="0"/>
                </a:spcAft>
                <a:buChar char="•"/>
              </a:pPr>
              <a:r>
                <a:rPr lang="zh-TW" altLang="en-US" sz="2000" b="1" dirty="0">
                  <a:solidFill>
                    <a:srgbClr val="FF0000"/>
                  </a:solidFill>
                  <a:latin typeface="Cambria" panose="02040503050406030204" pitchFamily="18" charset="0"/>
                  <a:ea typeface="微軟正黑體" panose="020B0604030504040204" pitchFamily="34" charset="-120"/>
                </a:rPr>
                <a:t>未依規定</a:t>
              </a:r>
              <a:r>
                <a:rPr lang="zh-TW" altLang="en-US" sz="20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申請竣工檢查，或</a:t>
              </a:r>
              <a:r>
                <a:rPr lang="zh-TW" altLang="en-US" sz="2000" b="1" dirty="0">
                  <a:solidFill>
                    <a:srgbClr val="FF0000"/>
                  </a:solidFill>
                  <a:latin typeface="Cambria" panose="02040503050406030204" pitchFamily="18" charset="0"/>
                  <a:ea typeface="微軟正黑體" panose="020B0604030504040204" pitchFamily="34" charset="-120"/>
                </a:rPr>
                <a:t>檢查不合格</a:t>
              </a:r>
              <a:r>
                <a:rPr lang="zh-TW" altLang="en-US" sz="20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者。</a:t>
              </a:r>
            </a:p>
            <a:p>
              <a:pPr marL="228600" lvl="1" indent="-228600" algn="l" defTabSz="889000">
                <a:lnSpc>
                  <a:spcPct val="100000"/>
                </a:lnSpc>
                <a:spcBef>
                  <a:spcPct val="0"/>
                </a:spcBef>
                <a:spcAft>
                  <a:spcPts val="0"/>
                </a:spcAft>
                <a:buChar char="•"/>
              </a:pPr>
              <a:r>
                <a:rPr lang="zh-TW" altLang="en-US" sz="2000" b="1" dirty="0">
                  <a:solidFill>
                    <a:srgbClr val="FF0000"/>
                  </a:solidFill>
                  <a:latin typeface="Cambria" panose="02040503050406030204" pitchFamily="18" charset="0"/>
                  <a:ea typeface="微軟正黑體" panose="020B0604030504040204" pitchFamily="34" charset="-120"/>
                </a:rPr>
                <a:t>表外管無法裝設</a:t>
              </a:r>
              <a:r>
                <a:rPr lang="zh-TW" altLang="en-US" sz="20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者。</a:t>
              </a:r>
            </a:p>
            <a:p>
              <a:pPr marL="228600" lvl="1" indent="-228600" algn="l" defTabSz="889000">
                <a:lnSpc>
                  <a:spcPct val="100000"/>
                </a:lnSpc>
                <a:spcBef>
                  <a:spcPct val="0"/>
                </a:spcBef>
                <a:spcAft>
                  <a:spcPts val="0"/>
                </a:spcAft>
                <a:buChar char="•"/>
              </a:pPr>
              <a:r>
                <a:rPr lang="zh-TW" altLang="en-US" sz="20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公用天然氣事業</a:t>
              </a:r>
              <a:r>
                <a:rPr lang="zh-TW" altLang="en-US" sz="2000" b="1" dirty="0">
                  <a:solidFill>
                    <a:srgbClr val="FF0000"/>
                  </a:solidFill>
                  <a:latin typeface="Cambria" panose="02040503050406030204" pitchFamily="18" charset="0"/>
                  <a:ea typeface="微軟正黑體" panose="020B0604030504040204" pitchFamily="34" charset="-120"/>
                </a:rPr>
                <a:t>本支管未到達</a:t>
              </a:r>
              <a:r>
                <a:rPr lang="zh-TW" altLang="en-US" sz="20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地區。</a:t>
              </a:r>
            </a:p>
          </p:txBody>
        </p:sp>
      </p:grpSp>
      <p:sp>
        <p:nvSpPr>
          <p:cNvPr id="14"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四、其他</a:t>
            </a:r>
          </a:p>
        </p:txBody>
      </p:sp>
      <p:sp>
        <p:nvSpPr>
          <p:cNvPr id="13" name="文字方塊 12">
            <a:extLst>
              <a:ext uri="{FF2B5EF4-FFF2-40B4-BE49-F238E27FC236}">
                <a16:creationId xmlns:a16="http://schemas.microsoft.com/office/drawing/2014/main" id="{33A545EA-0941-4727-9604-FDC5829192C9}"/>
              </a:ext>
            </a:extLst>
          </p:cNvPr>
          <p:cNvSpPr txBox="1"/>
          <p:nvPr/>
        </p:nvSpPr>
        <p:spPr>
          <a:xfrm>
            <a:off x="4595090" y="1173899"/>
            <a:ext cx="4114800" cy="400110"/>
          </a:xfrm>
          <a:prstGeom prst="rect">
            <a:avLst/>
          </a:prstGeom>
          <a:noFill/>
        </p:spPr>
        <p:txBody>
          <a:bodyPr wrap="square">
            <a:spAutoFit/>
          </a:bodyPr>
          <a:lstStyle/>
          <a:p>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itchFamily="34" charset="-120"/>
                <a:ea typeface="微軟正黑體" pitchFamily="34" charset="-120"/>
                <a:cs typeface="Times New Roman" pitchFamily="18" charset="0"/>
              </a:rPr>
              <a:t>公用天然氣事業營業章程範本</a:t>
            </a:r>
            <a:r>
              <a:rPr lang="en-US" altLang="zh-TW" sz="2000" b="1" dirty="0">
                <a:latin typeface="微軟正黑體" pitchFamily="34" charset="-120"/>
                <a:ea typeface="微軟正黑體" pitchFamily="34" charset="-120"/>
                <a:cs typeface="Times New Roman" pitchFamily="18" charset="0"/>
              </a:rPr>
              <a:t>)</a:t>
            </a:r>
            <a:endParaRPr lang="zh-TW" altLang="en-US" sz="2000" dirty="0"/>
          </a:p>
        </p:txBody>
      </p:sp>
      <p:sp>
        <p:nvSpPr>
          <p:cNvPr id="15" name="文字方塊 14">
            <a:extLst>
              <a:ext uri="{FF2B5EF4-FFF2-40B4-BE49-F238E27FC236}">
                <a16:creationId xmlns:a16="http://schemas.microsoft.com/office/drawing/2014/main" id="{B2230AE8-BD31-417F-8793-62F2CB3CA833}"/>
              </a:ext>
            </a:extLst>
          </p:cNvPr>
          <p:cNvSpPr txBox="1"/>
          <p:nvPr/>
        </p:nvSpPr>
        <p:spPr>
          <a:xfrm>
            <a:off x="4595090" y="6365026"/>
            <a:ext cx="4256192" cy="36933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請注意</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營業章程範本已於</a:t>
            </a:r>
            <a:r>
              <a:rPr kumimoji="0" lang="en-US" altLang="zh-TW"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110/5/6</a:t>
            </a:r>
            <a:r>
              <a:rPr kumimoji="0" lang="zh-TW" altLang="en-US" b="1" i="0" u="none" strike="noStrike" kern="1200" cap="none" spc="0" normalizeH="0" baseline="0" noProof="0" dirty="0">
                <a:ln>
                  <a:noFill/>
                </a:ln>
                <a:effectLst/>
                <a:highlight>
                  <a:srgbClr val="FFFF00"/>
                </a:highlight>
                <a:uLnTx/>
                <a:uFillTx/>
                <a:latin typeface="微軟正黑體" panose="020B0604030504040204" pitchFamily="34" charset="-120"/>
                <a:ea typeface="微軟正黑體" panose="020B0604030504040204" pitchFamily="34" charset="-120"/>
                <a:cs typeface="+mn-cs"/>
              </a:rPr>
              <a:t>公告</a:t>
            </a:r>
            <a:endParaRPr kumimoji="0" lang="zh-TW" altLang="en-US" b="0"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endParaRPr>
          </a:p>
        </p:txBody>
      </p:sp>
      <p:sp>
        <p:nvSpPr>
          <p:cNvPr id="17" name="文字方塊 16">
            <a:extLst>
              <a:ext uri="{FF2B5EF4-FFF2-40B4-BE49-F238E27FC236}">
                <a16:creationId xmlns:a16="http://schemas.microsoft.com/office/drawing/2014/main" id="{8D40F3AA-5F72-42FC-B87B-7F317979142B}"/>
              </a:ext>
            </a:extLst>
          </p:cNvPr>
          <p:cNvSpPr txBox="1"/>
          <p:nvPr/>
        </p:nvSpPr>
        <p:spPr>
          <a:xfrm>
            <a:off x="5542573" y="3928585"/>
            <a:ext cx="2219834"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zh-TW"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章程範本修正內容</a:t>
            </a:r>
            <a:endParaRPr lang="en-US" altLang="zh-TW"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endParaRPr>
          </a:p>
        </p:txBody>
      </p:sp>
      <p:sp>
        <p:nvSpPr>
          <p:cNvPr id="23" name="文字方塊 22">
            <a:extLst>
              <a:ext uri="{FF2B5EF4-FFF2-40B4-BE49-F238E27FC236}">
                <a16:creationId xmlns:a16="http://schemas.microsoft.com/office/drawing/2014/main" id="{7DEB2CCB-0C74-48A0-87BB-EB4187303E73}"/>
              </a:ext>
            </a:extLst>
          </p:cNvPr>
          <p:cNvSpPr txBox="1"/>
          <p:nvPr/>
        </p:nvSpPr>
        <p:spPr>
          <a:xfrm>
            <a:off x="7797984" y="3804910"/>
            <a:ext cx="1128960" cy="64633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新增以下第</a:t>
            </a:r>
            <a:r>
              <a:rPr kumimoji="0" lang="en-US" altLang="zh-TW"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2</a:t>
            </a:r>
            <a:r>
              <a:rPr kumimoji="0" lang="zh-TW" altLang="en-US"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點</a:t>
            </a:r>
          </a:p>
        </p:txBody>
      </p:sp>
    </p:spTree>
    <p:extLst>
      <p:ext uri="{BB962C8B-B14F-4D97-AF65-F5344CB8AC3E}">
        <p14:creationId xmlns:p14="http://schemas.microsoft.com/office/powerpoint/2010/main" val="3799145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四、其他</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6" name="矩形 2">
            <a:extLst>
              <a:ext uri="{FF2B5EF4-FFF2-40B4-BE49-F238E27FC236}">
                <a16:creationId xmlns:a16="http://schemas.microsoft.com/office/drawing/2014/main" id="{94E4BBEB-1DFF-4A8D-912D-241CF4F2837A}"/>
              </a:ext>
            </a:extLst>
          </p:cNvPr>
          <p:cNvSpPr>
            <a:spLocks noChangeArrowheads="1"/>
          </p:cNvSpPr>
          <p:nvPr/>
        </p:nvSpPr>
        <p:spPr bwMode="auto">
          <a:xfrm>
            <a:off x="0" y="1117311"/>
            <a:ext cx="4680000" cy="4320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二</a:t>
            </a:r>
            <a:r>
              <a:rPr kumimoji="1" lang="en-US" altLang="zh-TW"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a:t>
            </a:r>
            <a:r>
              <a:rPr kumimoji="1" lang="zh-TW" altLang="en-US" sz="2800" b="1" i="0" u="none" strike="noStrike" kern="1200" cap="none" spc="0" normalizeH="0" baseline="0" noProof="0" dirty="0">
                <a:ln>
                  <a:noFill/>
                </a:ln>
                <a:solidFill>
                  <a:srgbClr val="00B050"/>
                </a:solidFill>
                <a:effectLst/>
                <a:uLnTx/>
                <a:uFillTx/>
                <a:latin typeface="微軟正黑體" panose="020B0604030504040204" pitchFamily="34" charset="-120"/>
                <a:ea typeface="微軟正黑體" panose="020B0604030504040204" pitchFamily="34" charset="-120"/>
                <a:cs typeface="+mn-cs"/>
              </a:rPr>
              <a:t>配合推廣微電腦瓦斯表</a:t>
            </a:r>
          </a:p>
        </p:txBody>
      </p:sp>
      <p:grpSp>
        <p:nvGrpSpPr>
          <p:cNvPr id="5" name="群組 9">
            <a:extLst>
              <a:ext uri="{FF2B5EF4-FFF2-40B4-BE49-F238E27FC236}">
                <a16:creationId xmlns:a16="http://schemas.microsoft.com/office/drawing/2014/main" id="{36169B0C-6A00-41A4-8DA2-9746600905F2}"/>
              </a:ext>
            </a:extLst>
          </p:cNvPr>
          <p:cNvGrpSpPr>
            <a:grpSpLocks/>
          </p:cNvGrpSpPr>
          <p:nvPr/>
        </p:nvGrpSpPr>
        <p:grpSpPr bwMode="auto">
          <a:xfrm>
            <a:off x="659089" y="1632148"/>
            <a:ext cx="8041821" cy="1842483"/>
            <a:chOff x="395536" y="1307409"/>
            <a:chExt cx="8247453" cy="1613570"/>
          </a:xfrm>
        </p:grpSpPr>
        <p:sp>
          <p:nvSpPr>
            <p:cNvPr id="7" name="矩形 6">
              <a:extLst>
                <a:ext uri="{FF2B5EF4-FFF2-40B4-BE49-F238E27FC236}">
                  <a16:creationId xmlns:a16="http://schemas.microsoft.com/office/drawing/2014/main" id="{7E33FF18-2144-47DF-9FB6-5A47420EA2AA}"/>
                </a:ext>
              </a:extLst>
            </p:cNvPr>
            <p:cNvSpPr/>
            <p:nvPr/>
          </p:nvSpPr>
          <p:spPr>
            <a:xfrm>
              <a:off x="395536" y="1726791"/>
              <a:ext cx="8247453" cy="119418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marL="175264" marR="0" lvl="0" indent="0" algn="just" defTabSz="457200" rtl="0" eaLnBrk="1" fontAlgn="auto" latinLnBrk="0" hangingPunct="1">
                <a:lnSpc>
                  <a:spcPts val="3000"/>
                </a:lnSpc>
                <a:spcBef>
                  <a:spcPts val="591"/>
                </a:spcBef>
                <a:spcAft>
                  <a:spcPts val="0"/>
                </a:spcAft>
                <a:buClrTx/>
                <a:buSzTx/>
                <a:buFontTx/>
                <a:buNone/>
                <a:tabLst/>
                <a:defRPr/>
              </a:pPr>
              <a:r>
                <a:rPr kumimoji="0" lang="zh-TW" altLang="zh-TW"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「為促進消費者居家安全，</a:t>
              </a:r>
              <a:r>
                <a:rPr kumimoji="0" lang="zh-TW" altLang="zh-TW" sz="2000" b="1" i="0" u="sng"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經濟部</a:t>
              </a:r>
              <a:r>
                <a:rPr kumimoji="0" lang="zh-TW" altLang="zh-TW"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應自本法施行之日起，</a:t>
              </a:r>
              <a:r>
                <a:rPr kumimoji="0" lang="zh-TW" altLang="zh-TW" sz="2000" b="1" i="0" u="sng"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擬定</a:t>
              </a:r>
              <a:r>
                <a:rPr kumimoji="0" lang="zh-TW" altLang="zh-TW"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公用天然氣事業推動具有地震遮斷、壓力過低遮斷及</a:t>
              </a:r>
              <a:r>
                <a:rPr kumimoji="0" lang="zh-TW" altLang="zh-TW" sz="2000" b="1" i="0" u="sng" strike="noStrike" kern="100" cap="none" spc="0" normalizeH="0" baseline="0" noProof="0" dirty="0">
                  <a:ln>
                    <a:noFill/>
                  </a:ln>
                  <a:solidFill>
                    <a:srgbClr val="FF7C8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通信</a:t>
              </a:r>
              <a:r>
                <a:rPr kumimoji="0" lang="zh-TW" altLang="zh-TW"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等功能之</a:t>
              </a:r>
              <a:r>
                <a:rPr kumimoji="0" lang="zh-TW" altLang="zh-TW" sz="2000" b="1" i="0" u="sng"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微電腦瓦斯表推廣計畫，並逐年實施。</a:t>
              </a:r>
              <a:r>
                <a:rPr kumimoji="0" lang="zh-TW" altLang="zh-TW"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8" name="矩形 7">
              <a:extLst>
                <a:ext uri="{FF2B5EF4-FFF2-40B4-BE49-F238E27FC236}">
                  <a16:creationId xmlns:a16="http://schemas.microsoft.com/office/drawing/2014/main" id="{AD67666C-B654-4843-9775-EC209C34BDDF}"/>
                </a:ext>
              </a:extLst>
            </p:cNvPr>
            <p:cNvSpPr/>
            <p:nvPr/>
          </p:nvSpPr>
          <p:spPr>
            <a:xfrm>
              <a:off x="395536" y="1307409"/>
              <a:ext cx="3089390" cy="404307"/>
            </a:xfrm>
            <a:prstGeom prst="rect">
              <a:avLst/>
            </a:prstGeom>
            <a:solidFill>
              <a:schemeClr val="accent4">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天然氣事業法第</a:t>
              </a:r>
              <a:r>
                <a:rPr kumimoji="0" lang="en-US" altLang="zh-TW" sz="2400" b="1"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36</a:t>
              </a:r>
              <a:r>
                <a:rPr kumimoji="0" lang="zh-TW" altLang="en-US" sz="2400" b="1"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條</a:t>
              </a:r>
              <a:endPar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sp>
        <p:nvSpPr>
          <p:cNvPr id="9" name="矩形 8">
            <a:extLst>
              <a:ext uri="{FF2B5EF4-FFF2-40B4-BE49-F238E27FC236}">
                <a16:creationId xmlns:a16="http://schemas.microsoft.com/office/drawing/2014/main" id="{74C461E0-6E92-4408-ADBF-B7B18C3F237A}"/>
              </a:ext>
            </a:extLst>
          </p:cNvPr>
          <p:cNvSpPr/>
          <p:nvPr/>
        </p:nvSpPr>
        <p:spPr>
          <a:xfrm>
            <a:off x="659089" y="3877421"/>
            <a:ext cx="2031325" cy="461665"/>
          </a:xfrm>
          <a:prstGeom prst="rect">
            <a:avLst/>
          </a:prstGeom>
          <a:solidFill>
            <a:schemeClr val="accent4">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zh-TW" altLang="en-US" sz="2400" b="1" kern="100" dirty="0">
                <a:solidFill>
                  <a:srgbClr val="44546A">
                    <a:lumMod val="10000"/>
                  </a:srgbClr>
                </a:solidFill>
                <a:latin typeface="微軟正黑體" panose="020B0604030504040204" pitchFamily="34" charset="-120"/>
                <a:ea typeface="微軟正黑體" panose="020B0604030504040204" pitchFamily="34" charset="-120"/>
                <a:cs typeface="Times New Roman" panose="02020603050405020304" pitchFamily="18" charset="0"/>
              </a:rPr>
              <a:t>積極督導業者</a:t>
            </a:r>
          </a:p>
        </p:txBody>
      </p:sp>
      <p:sp>
        <p:nvSpPr>
          <p:cNvPr id="10" name="矩形 9">
            <a:extLst>
              <a:ext uri="{FF2B5EF4-FFF2-40B4-BE49-F238E27FC236}">
                <a16:creationId xmlns:a16="http://schemas.microsoft.com/office/drawing/2014/main" id="{DE085514-7D2B-4CEF-A8CB-62F27AC17690}"/>
              </a:ext>
            </a:extLst>
          </p:cNvPr>
          <p:cNvSpPr/>
          <p:nvPr/>
        </p:nvSpPr>
        <p:spPr bwMode="auto">
          <a:xfrm>
            <a:off x="659089" y="4339086"/>
            <a:ext cx="4412759" cy="2119282"/>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marL="361950" marR="0" lvl="0" indent="-187325" algn="just" defTabSz="457200" rtl="0" eaLnBrk="1" fontAlgn="auto" latinLnBrk="0" hangingPunct="1">
              <a:lnSpc>
                <a:spcPts val="3000"/>
              </a:lnSpc>
              <a:spcBef>
                <a:spcPts val="591"/>
              </a:spcBef>
              <a:spcAft>
                <a:spcPts val="0"/>
              </a:spcAft>
              <a:buClrTx/>
              <a:buSzTx/>
              <a:buFontTx/>
              <a:buNone/>
              <a:tabLst>
                <a:tab pos="449263" algn="l"/>
              </a:tabLst>
              <a:defRPr/>
            </a:pPr>
            <a:r>
              <a:rPr kumimoji="0" lang="en-US" altLang="zh-TW"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主管機關賡續辦理</a:t>
            </a:r>
            <a:r>
              <a:rPr kumimoji="0" lang="zh-TW" altLang="en-US" sz="2000" b="1" i="0" u="sng"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服務品質調查</a:t>
            </a:r>
            <a:r>
              <a:rPr kumimoji="0" lang="zh-TW" altLang="en-US"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，針對業者資訊提供措施與服務情形</a:t>
            </a:r>
            <a:r>
              <a:rPr kumimoji="0" lang="zh-TW" altLang="en-US" sz="2000" b="0" i="0" u="none" strike="noStrike" kern="100" cap="none" spc="0" normalizeH="0" baseline="0" noProof="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進行稽核。</a:t>
            </a:r>
            <a:endParaRPr kumimoji="0" lang="en-US" altLang="zh-TW"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361950" marR="0" lvl="0" indent="-187325" algn="just" defTabSz="457200" rtl="0" eaLnBrk="1" fontAlgn="auto" latinLnBrk="0" hangingPunct="1">
              <a:lnSpc>
                <a:spcPts val="3000"/>
              </a:lnSpc>
              <a:spcBef>
                <a:spcPts val="591"/>
              </a:spcBef>
              <a:spcAft>
                <a:spcPts val="0"/>
              </a:spcAft>
              <a:buClrTx/>
              <a:buSzTx/>
              <a:buFontTx/>
              <a:buNone/>
              <a:tabLst>
                <a:tab pos="449263" algn="l"/>
              </a:tabLst>
              <a:defRPr/>
            </a:pPr>
            <a:r>
              <a:rPr kumimoji="0" lang="en-US" altLang="zh-TW"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en-US" sz="2000" b="1" i="0" u="sng"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定期檢視</a:t>
            </a:r>
            <a:r>
              <a:rPr kumimoji="0" lang="zh-TW" altLang="en-US"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業者微電腦瓦斯表</a:t>
            </a:r>
            <a:r>
              <a:rPr kumimoji="0" lang="zh-TW" altLang="en-US" sz="2000" b="1" i="0" u="sng" strike="noStrike" kern="1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裝置情形</a:t>
            </a:r>
            <a:r>
              <a:rPr kumimoji="0" lang="zh-TW" altLang="en-US"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en-US" altLang="zh-TW" sz="2000" b="0" i="0" u="none" strike="noStrike" kern="100" cap="none" spc="0" normalizeH="0" baseline="0" noProof="0" dirty="0">
              <a:ln>
                <a:noFill/>
              </a:ln>
              <a:solidFill>
                <a:srgbClr val="44546A">
                  <a:lumMod val="10000"/>
                </a:srgb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1" name="圖片 10">
            <a:extLst>
              <a:ext uri="{FF2B5EF4-FFF2-40B4-BE49-F238E27FC236}">
                <a16:creationId xmlns:a16="http://schemas.microsoft.com/office/drawing/2014/main" id="{DC75E50A-EE12-4D53-9EF3-72C2C91D9A1D}"/>
              </a:ext>
            </a:extLst>
          </p:cNvPr>
          <p:cNvPicPr>
            <a:picLocks noChangeAspect="1"/>
          </p:cNvPicPr>
          <p:nvPr/>
        </p:nvPicPr>
        <p:blipFill>
          <a:blip r:embed="rId2"/>
          <a:stretch>
            <a:fillRect/>
          </a:stretch>
        </p:blipFill>
        <p:spPr>
          <a:xfrm>
            <a:off x="5144943" y="4239866"/>
            <a:ext cx="3863221" cy="2218502"/>
          </a:xfrm>
          <a:prstGeom prst="rect">
            <a:avLst/>
          </a:prstGeom>
        </p:spPr>
      </p:pic>
      <p:sp>
        <p:nvSpPr>
          <p:cNvPr id="12" name="矩形 11">
            <a:extLst>
              <a:ext uri="{FF2B5EF4-FFF2-40B4-BE49-F238E27FC236}">
                <a16:creationId xmlns:a16="http://schemas.microsoft.com/office/drawing/2014/main" id="{C52DB84E-1C24-400B-A5DB-5D489C6DC7AA}"/>
              </a:ext>
            </a:extLst>
          </p:cNvPr>
          <p:cNvSpPr/>
          <p:nvPr/>
        </p:nvSpPr>
        <p:spPr>
          <a:xfrm>
            <a:off x="6404533" y="733146"/>
            <a:ext cx="2522411" cy="1200329"/>
          </a:xfrm>
          <a:prstGeom prst="rect">
            <a:avLst/>
          </a:prstGeom>
          <a:noFill/>
          <a:ln w="28575">
            <a:solidFill>
              <a:srgbClr val="FF7C8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2400" dirty="0">
                <a:solidFill>
                  <a:srgbClr val="FF7C80"/>
                </a:solidFill>
                <a:latin typeface="微軟正黑體" panose="020B0604030504040204" pitchFamily="34" charset="-120"/>
                <a:ea typeface="微軟正黑體" panose="020B0604030504040204" pitchFamily="34" charset="-120"/>
              </a:rPr>
              <a:t>目前</a:t>
            </a:r>
            <a:r>
              <a:rPr lang="zh-TW" altLang="en-US" sz="2400" b="1" u="sng" dirty="0">
                <a:solidFill>
                  <a:srgbClr val="FF0000"/>
                </a:solidFill>
                <a:latin typeface="微軟正黑體" panose="020B0604030504040204" pitchFamily="34" charset="-120"/>
                <a:ea typeface="微軟正黑體" panose="020B0604030504040204" pitchFamily="34" charset="-120"/>
              </a:rPr>
              <a:t>安全功能</a:t>
            </a:r>
            <a:r>
              <a:rPr lang="zh-TW" altLang="en-US" sz="2400" dirty="0">
                <a:solidFill>
                  <a:srgbClr val="FF7C80"/>
                </a:solidFill>
                <a:latin typeface="微軟正黑體" panose="020B0604030504040204" pitchFamily="34" charset="-120"/>
                <a:ea typeface="微軟正黑體" panose="020B0604030504040204" pitchFamily="34" charset="-120"/>
              </a:rPr>
              <a:t>為主，不要求用戶安裝通信子機。</a:t>
            </a:r>
          </a:p>
        </p:txBody>
      </p:sp>
      <p:cxnSp>
        <p:nvCxnSpPr>
          <p:cNvPr id="13" name="直線單箭頭接點 12">
            <a:extLst>
              <a:ext uri="{FF2B5EF4-FFF2-40B4-BE49-F238E27FC236}">
                <a16:creationId xmlns:a16="http://schemas.microsoft.com/office/drawing/2014/main" id="{F3B43B30-4476-4522-BC33-70E77D351BCD}"/>
              </a:ext>
            </a:extLst>
          </p:cNvPr>
          <p:cNvCxnSpPr>
            <a:cxnSpLocks/>
          </p:cNvCxnSpPr>
          <p:nvPr/>
        </p:nvCxnSpPr>
        <p:spPr>
          <a:xfrm flipV="1">
            <a:off x="6286500" y="1862980"/>
            <a:ext cx="118033" cy="816721"/>
          </a:xfrm>
          <a:prstGeom prst="straightConnector1">
            <a:avLst/>
          </a:prstGeom>
          <a:ln w="19050">
            <a:solidFill>
              <a:srgbClr val="FF7C8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654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51B7D84-7E3D-4E5A-95C9-A66FEA7CCAAE}"/>
              </a:ext>
            </a:extLst>
          </p:cNvPr>
          <p:cNvPicPr>
            <a:picLocks noChangeAspect="1"/>
          </p:cNvPicPr>
          <p:nvPr/>
        </p:nvPicPr>
        <p:blipFill rotWithShape="1">
          <a:blip r:embed="rId2"/>
          <a:srcRect l="10198"/>
          <a:stretch/>
        </p:blipFill>
        <p:spPr>
          <a:xfrm>
            <a:off x="3175" y="803278"/>
            <a:ext cx="3259136" cy="6054721"/>
          </a:xfrm>
          <a:prstGeom prst="rect">
            <a:avLst/>
          </a:prstGeom>
        </p:spPr>
      </p:pic>
      <p:grpSp>
        <p:nvGrpSpPr>
          <p:cNvPr id="13" name="Group 11">
            <a:extLst>
              <a:ext uri="{FF2B5EF4-FFF2-40B4-BE49-F238E27FC236}">
                <a16:creationId xmlns:a16="http://schemas.microsoft.com/office/drawing/2014/main" id="{1B07CB0E-1CE5-4BBD-9BD6-B7DF15ECE4C7}"/>
              </a:ext>
            </a:extLst>
          </p:cNvPr>
          <p:cNvGrpSpPr>
            <a:grpSpLocks/>
          </p:cNvGrpSpPr>
          <p:nvPr/>
        </p:nvGrpSpPr>
        <p:grpSpPr bwMode="auto">
          <a:xfrm>
            <a:off x="0" y="-2"/>
            <a:ext cx="9156701" cy="857251"/>
            <a:chOff x="-1" y="196"/>
            <a:chExt cx="5768" cy="635"/>
          </a:xfrm>
        </p:grpSpPr>
        <p:sp>
          <p:nvSpPr>
            <p:cNvPr id="14" name="Rectangle 12">
              <a:extLst>
                <a:ext uri="{FF2B5EF4-FFF2-40B4-BE49-F238E27FC236}">
                  <a16:creationId xmlns:a16="http://schemas.microsoft.com/office/drawing/2014/main" id="{FC1C249D-F303-4A7F-B04F-2AD4FCC369BD}"/>
                </a:ext>
              </a:extLst>
            </p:cNvPr>
            <p:cNvSpPr>
              <a:spLocks noChangeArrowheads="1"/>
            </p:cNvSpPr>
            <p:nvPr userDrawn="1"/>
          </p:nvSpPr>
          <p:spPr bwMode="gray">
            <a:xfrm>
              <a:off x="1" y="196"/>
              <a:ext cx="5766" cy="635"/>
            </a:xfrm>
            <a:prstGeom prst="rect">
              <a:avLst/>
            </a:prstGeom>
            <a:gradFill rotWithShape="1">
              <a:gsLst>
                <a:gs pos="0">
                  <a:srgbClr val="0099CC"/>
                </a:gs>
                <a:gs pos="100000">
                  <a:srgbClr val="1D528D"/>
                </a:gs>
              </a:gsLst>
              <a:lin ang="0" scaled="1"/>
            </a:gradFill>
            <a:ln>
              <a:noFill/>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1D528D"/>
                </a:solidFill>
                <a:effectLst/>
                <a:uLnTx/>
                <a:uFillTx/>
                <a:latin typeface="Arial" pitchFamily="34" charset="0"/>
                <a:ea typeface="新細明體" pitchFamily="18" charset="-120"/>
                <a:cs typeface="+mn-cs"/>
              </a:endParaRPr>
            </a:p>
          </p:txBody>
        </p:sp>
        <p:sp>
          <p:nvSpPr>
            <p:cNvPr id="15" name="Freeform 13">
              <a:extLst>
                <a:ext uri="{FF2B5EF4-FFF2-40B4-BE49-F238E27FC236}">
                  <a16:creationId xmlns:a16="http://schemas.microsoft.com/office/drawing/2014/main" id="{84B83B69-4345-41D0-83BF-652F8AF277C9}"/>
                </a:ext>
              </a:extLst>
            </p:cNvPr>
            <p:cNvSpPr>
              <a:spLocks/>
            </p:cNvSpPr>
            <p:nvPr userDrawn="1"/>
          </p:nvSpPr>
          <p:spPr bwMode="gray">
            <a:xfrm flipH="1" flipV="1">
              <a:off x="2265" y="196"/>
              <a:ext cx="3497" cy="226"/>
            </a:xfrm>
            <a:custGeom>
              <a:avLst/>
              <a:gdLst>
                <a:gd name="T0" fmla="*/ 2147483646 w 1497"/>
                <a:gd name="T1" fmla="*/ 0 h 590"/>
                <a:gd name="T2" fmla="*/ 2147483646 w 1497"/>
                <a:gd name="T3" fmla="*/ 0 h 590"/>
                <a:gd name="T4" fmla="*/ 0 w 1497"/>
                <a:gd name="T5" fmla="*/ 0 h 590"/>
                <a:gd name="T6" fmla="*/ 0 w 1497"/>
                <a:gd name="T7" fmla="*/ 0 h 590"/>
                <a:gd name="T8" fmla="*/ 0 60000 65536"/>
                <a:gd name="T9" fmla="*/ 0 60000 65536"/>
                <a:gd name="T10" fmla="*/ 0 60000 65536"/>
                <a:gd name="T11" fmla="*/ 0 60000 65536"/>
                <a:gd name="T12" fmla="*/ 0 w 1497"/>
                <a:gd name="T13" fmla="*/ 0 h 590"/>
                <a:gd name="T14" fmla="*/ 1497 w 1497"/>
                <a:gd name="T15" fmla="*/ 590 h 590"/>
              </a:gdLst>
              <a:ahLst/>
              <a:cxnLst>
                <a:cxn ang="T8">
                  <a:pos x="T0" y="T1"/>
                </a:cxn>
                <a:cxn ang="T9">
                  <a:pos x="T2" y="T3"/>
                </a:cxn>
                <a:cxn ang="T10">
                  <a:pos x="T4" y="T5"/>
                </a:cxn>
                <a:cxn ang="T11">
                  <a:pos x="T6" y="T7"/>
                </a:cxn>
              </a:cxnLst>
              <a:rect l="T12" t="T13" r="T14" b="T15"/>
              <a:pathLst>
                <a:path w="1497" h="590">
                  <a:moveTo>
                    <a:pt x="45" y="590"/>
                  </a:moveTo>
                  <a:lnTo>
                    <a:pt x="1497" y="590"/>
                  </a:lnTo>
                  <a:lnTo>
                    <a:pt x="0" y="0"/>
                  </a:lnTo>
                  <a:lnTo>
                    <a:pt x="0" y="590"/>
                  </a:lnTo>
                </a:path>
              </a:pathLst>
            </a:custGeom>
            <a:gradFill rotWithShape="1">
              <a:gsLst>
                <a:gs pos="0">
                  <a:srgbClr val="1D528D"/>
                </a:gs>
                <a:gs pos="100000">
                  <a:srgbClr val="0D2641"/>
                </a:gs>
              </a:gsLst>
              <a:lin ang="18900000" scaled="1"/>
            </a:gradFill>
            <a:ln w="9525">
              <a:noFill/>
              <a:round/>
              <a:headEnd/>
              <a:tailEnd/>
            </a:ln>
          </p:spPr>
          <p:txBody>
            <a:bodyPr rot="108000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1D528D"/>
                </a:solidFill>
                <a:effectLst/>
                <a:uLnTx/>
                <a:uFillTx/>
                <a:latin typeface="Arial" pitchFamily="34" charset="0"/>
                <a:ea typeface="新細明體" panose="02020500000000000000" pitchFamily="18" charset="-120"/>
                <a:cs typeface="+mn-cs"/>
              </a:endParaRPr>
            </a:p>
          </p:txBody>
        </p:sp>
        <p:sp>
          <p:nvSpPr>
            <p:cNvPr id="16" name="Freeform 14">
              <a:extLst>
                <a:ext uri="{FF2B5EF4-FFF2-40B4-BE49-F238E27FC236}">
                  <a16:creationId xmlns:a16="http://schemas.microsoft.com/office/drawing/2014/main" id="{6581783D-9B08-430F-B232-9C08AF38695E}"/>
                </a:ext>
              </a:extLst>
            </p:cNvPr>
            <p:cNvSpPr>
              <a:spLocks/>
            </p:cNvSpPr>
            <p:nvPr userDrawn="1"/>
          </p:nvSpPr>
          <p:spPr bwMode="gray">
            <a:xfrm>
              <a:off x="-1" y="514"/>
              <a:ext cx="3702" cy="314"/>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rgbClr val="0099CC"/>
                </a:gs>
                <a:gs pos="100000">
                  <a:srgbClr val="0099CC">
                    <a:gamma/>
                    <a:shade val="46275"/>
                    <a:invGamma/>
                  </a:srgbClr>
                </a:gs>
              </a:gsLst>
              <a:lin ang="1890000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1D528D"/>
                </a:solidFill>
                <a:effectLst/>
                <a:uLnTx/>
                <a:uFillTx/>
                <a:latin typeface="Arial" pitchFamily="34" charset="0"/>
                <a:ea typeface="新細明體" panose="02020500000000000000" pitchFamily="18" charset="-120"/>
                <a:cs typeface="+mn-cs"/>
              </a:endParaRPr>
            </a:p>
          </p:txBody>
        </p:sp>
      </p:grpSp>
      <p:sp>
        <p:nvSpPr>
          <p:cNvPr id="10" name="Rectangle 2">
            <a:extLst>
              <a:ext uri="{FF2B5EF4-FFF2-40B4-BE49-F238E27FC236}">
                <a16:creationId xmlns:a16="http://schemas.microsoft.com/office/drawing/2014/main" id="{65D9AAF4-6700-4051-AEB0-BBAA9E264FA0}"/>
              </a:ext>
            </a:extLst>
          </p:cNvPr>
          <p:cNvSpPr txBox="1">
            <a:spLocks noChangeArrowheads="1"/>
          </p:cNvSpPr>
          <p:nvPr/>
        </p:nvSpPr>
        <p:spPr>
          <a:xfrm>
            <a:off x="0" y="0"/>
            <a:ext cx="9144000" cy="864000"/>
          </a:xfrm>
          <a:prstGeom prst="rect">
            <a:avLst/>
          </a:prstGeom>
        </p:spPr>
        <p:txBody>
          <a:bodyPr anchor="ctr" anchorCtr="1"/>
          <a:lstStyle>
            <a:defPPr>
              <a:defRPr lang="en-US"/>
            </a:defPPr>
            <a:lvl1pPr algn="ctr" defTabSz="914400" eaLnBrk="0" fontAlgn="base" hangingPunct="0">
              <a:spcBef>
                <a:spcPct val="0"/>
              </a:spcBef>
              <a:spcAft>
                <a:spcPct val="0"/>
              </a:spcAft>
              <a:defRPr sz="4000" b="1" kern="0">
                <a:solidFill>
                  <a:srgbClr val="FFFFFF"/>
                </a:solidFill>
                <a:latin typeface="微軟正黑體" panose="020B0604030504040204" pitchFamily="34" charset="-120"/>
                <a:ea typeface="微軟正黑體" panose="020B0604030504040204" pitchFamily="34" charset="-120"/>
                <a:cs typeface="+mj-cs"/>
              </a:defRPr>
            </a:lvl1pPr>
            <a:lvl2pPr eaLnBrk="0" fontAlgn="base" hangingPunct="0">
              <a:spcBef>
                <a:spcPct val="0"/>
              </a:spcBef>
              <a:spcAft>
                <a:spcPct val="0"/>
              </a:spcAft>
              <a:defRPr sz="4000">
                <a:solidFill>
                  <a:schemeClr val="bg1"/>
                </a:solidFill>
                <a:latin typeface="Arial" pitchFamily="34" charset="0"/>
              </a:defRPr>
            </a:lvl2pPr>
            <a:lvl3pPr eaLnBrk="0" fontAlgn="base" hangingPunct="0">
              <a:spcBef>
                <a:spcPct val="0"/>
              </a:spcBef>
              <a:spcAft>
                <a:spcPct val="0"/>
              </a:spcAft>
              <a:defRPr sz="4000">
                <a:solidFill>
                  <a:schemeClr val="bg1"/>
                </a:solidFill>
                <a:latin typeface="Arial" pitchFamily="34" charset="0"/>
              </a:defRPr>
            </a:lvl3pPr>
            <a:lvl4pPr eaLnBrk="0" fontAlgn="base" hangingPunct="0">
              <a:spcBef>
                <a:spcPct val="0"/>
              </a:spcBef>
              <a:spcAft>
                <a:spcPct val="0"/>
              </a:spcAft>
              <a:defRPr sz="4000">
                <a:solidFill>
                  <a:schemeClr val="bg1"/>
                </a:solidFill>
                <a:latin typeface="Arial" pitchFamily="34" charset="0"/>
              </a:defRPr>
            </a:lvl4pPr>
            <a:lvl5pPr eaLnBrk="0" fontAlgn="base" hangingPunct="0">
              <a:spcBef>
                <a:spcPct val="0"/>
              </a:spcBef>
              <a:spcAft>
                <a:spcPct val="0"/>
              </a:spcAft>
              <a:defRPr sz="4000">
                <a:solidFill>
                  <a:schemeClr val="bg1"/>
                </a:solidFill>
                <a:latin typeface="Arial" pitchFamily="34" charset="0"/>
              </a:defRPr>
            </a:lvl5pPr>
            <a:lvl6pPr marL="457200" fontAlgn="base">
              <a:spcBef>
                <a:spcPct val="0"/>
              </a:spcBef>
              <a:spcAft>
                <a:spcPct val="0"/>
              </a:spcAft>
              <a:defRPr sz="4000">
                <a:solidFill>
                  <a:schemeClr val="bg1"/>
                </a:solidFill>
                <a:latin typeface="Arial" pitchFamily="34" charset="0"/>
              </a:defRPr>
            </a:lvl6pPr>
            <a:lvl7pPr marL="914400" fontAlgn="base">
              <a:spcBef>
                <a:spcPct val="0"/>
              </a:spcBef>
              <a:spcAft>
                <a:spcPct val="0"/>
              </a:spcAft>
              <a:defRPr sz="4000">
                <a:solidFill>
                  <a:schemeClr val="bg1"/>
                </a:solidFill>
                <a:latin typeface="Arial" pitchFamily="34" charset="0"/>
              </a:defRPr>
            </a:lvl7pPr>
            <a:lvl8pPr marL="1371600" fontAlgn="base">
              <a:spcBef>
                <a:spcPct val="0"/>
              </a:spcBef>
              <a:spcAft>
                <a:spcPct val="0"/>
              </a:spcAft>
              <a:defRPr sz="4000">
                <a:solidFill>
                  <a:schemeClr val="bg1"/>
                </a:solidFill>
                <a:latin typeface="Arial" pitchFamily="34" charset="0"/>
              </a:defRPr>
            </a:lvl8pPr>
            <a:lvl9pPr marL="1828800" fontAlgn="base">
              <a:spcBef>
                <a:spcPct val="0"/>
              </a:spcBef>
              <a:spcAft>
                <a:spcPct val="0"/>
              </a:spcAft>
              <a:defRPr sz="4000">
                <a:solidFill>
                  <a:schemeClr val="bg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48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j-cs"/>
              </a:rPr>
              <a:t>肆、結語</a:t>
            </a:r>
          </a:p>
        </p:txBody>
      </p:sp>
      <p:sp>
        <p:nvSpPr>
          <p:cNvPr id="17" name="投影片編號版面配置區 3">
            <a:extLst>
              <a:ext uri="{FF2B5EF4-FFF2-40B4-BE49-F238E27FC236}">
                <a16:creationId xmlns:a16="http://schemas.microsoft.com/office/drawing/2014/main" id="{F3B603F3-3F80-40A8-BBDD-8E4801040533}"/>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4" name="矩形 23"/>
          <p:cNvSpPr/>
          <p:nvPr/>
        </p:nvSpPr>
        <p:spPr>
          <a:xfrm>
            <a:off x="3267074" y="848473"/>
            <a:ext cx="5876926" cy="5632311"/>
          </a:xfrm>
          <a:prstGeom prst="rect">
            <a:avLst/>
          </a:prstGeom>
        </p:spPr>
        <p:txBody>
          <a:bodyPr wrap="square">
            <a:spAutoFit/>
          </a:bodyPr>
          <a:lstStyle/>
          <a:p>
            <a:endParaRPr lang="en-US" altLang="zh-TW" sz="2400" b="0" dirty="0">
              <a:latin typeface="微軟正黑體" panose="020B0604030504040204" pitchFamily="34" charset="-120"/>
              <a:ea typeface="微軟正黑體" panose="020B0604030504040204" pitchFamily="34" charset="-120"/>
              <a:cs typeface="Helvetica" panose="020B0604020202020204" pitchFamily="34" charset="0"/>
            </a:endParaRPr>
          </a:p>
          <a:p>
            <a:pPr marL="457200" indent="-457200">
              <a:buFont typeface="+mj-ea"/>
              <a:buAutoNum type="ea1ChtPeriod"/>
            </a:pPr>
            <a:r>
              <a:rPr lang="zh-TW" altLang="en-US" sz="2400" b="0" dirty="0">
                <a:latin typeface="微軟正黑體" panose="020B0604030504040204" pitchFamily="34" charset="-120"/>
                <a:ea typeface="微軟正黑體" panose="020B0604030504040204" pitchFamily="34" charset="-120"/>
                <a:cs typeface="Helvetica" panose="020B0604020202020204" pitchFamily="34" charset="0"/>
              </a:rPr>
              <a:t>天然氣事業法自民國</a:t>
            </a:r>
            <a:r>
              <a:rPr lang="en-US" altLang="zh-TW" sz="2400" b="0" dirty="0">
                <a:latin typeface="微軟正黑體" panose="020B0604030504040204" pitchFamily="34" charset="-120"/>
                <a:ea typeface="微軟正黑體" panose="020B0604030504040204" pitchFamily="34" charset="-120"/>
                <a:cs typeface="Helvetica" panose="020B0604020202020204" pitchFamily="34" charset="0"/>
              </a:rPr>
              <a:t>100</a:t>
            </a:r>
            <a:r>
              <a:rPr lang="zh-TW" altLang="en-US" sz="2400" b="0" dirty="0">
                <a:latin typeface="微軟正黑體" panose="020B0604030504040204" pitchFamily="34" charset="-120"/>
                <a:ea typeface="微軟正黑體" panose="020B0604030504040204" pitchFamily="34" charset="-120"/>
                <a:cs typeface="Helvetica" panose="020B0604020202020204" pitchFamily="34" charset="0"/>
              </a:rPr>
              <a:t>年實施至今已逾</a:t>
            </a:r>
            <a:r>
              <a:rPr lang="en-US" altLang="zh-TW" sz="2400" b="0" dirty="0">
                <a:latin typeface="微軟正黑體" panose="020B0604030504040204" pitchFamily="34" charset="-120"/>
                <a:ea typeface="微軟正黑體" panose="020B0604030504040204" pitchFamily="34" charset="-120"/>
                <a:cs typeface="Helvetica" panose="020B0604020202020204" pitchFamily="34" charset="0"/>
              </a:rPr>
              <a:t>10</a:t>
            </a:r>
            <a:r>
              <a:rPr lang="zh-TW" altLang="en-US" sz="2400" b="0" dirty="0">
                <a:latin typeface="微軟正黑體" panose="020B0604030504040204" pitchFamily="34" charset="-120"/>
                <a:ea typeface="微軟正黑體" panose="020B0604030504040204" pitchFamily="34" charset="-120"/>
                <a:cs typeface="Helvetica" panose="020B0604020202020204" pitchFamily="34" charset="0"/>
              </a:rPr>
              <a:t>年，以</a:t>
            </a:r>
            <a:r>
              <a:rPr lang="zh-TW" altLang="en-US" sz="2400" b="1" u="sng" dirty="0">
                <a:solidFill>
                  <a:srgbClr val="FF0000"/>
                </a:solidFill>
                <a:latin typeface="微軟正黑體" panose="020B0604030504040204" pitchFamily="34" charset="-120"/>
                <a:ea typeface="微軟正黑體" panose="020B0604030504040204" pitchFamily="34" charset="-120"/>
                <a:cs typeface="Helvetica" panose="020B0604020202020204" pitchFamily="34" charset="0"/>
              </a:rPr>
              <a:t>完整的法制體系與規範</a:t>
            </a:r>
            <a:r>
              <a:rPr lang="zh-TW" altLang="en-US" sz="2400" b="0" dirty="0">
                <a:latin typeface="微軟正黑體" panose="020B0604030504040204" pitchFamily="34" charset="-120"/>
                <a:ea typeface="微軟正黑體" panose="020B0604030504040204" pitchFamily="34" charset="-120"/>
                <a:cs typeface="Helvetica" panose="020B0604020202020204" pitchFamily="34" charset="0"/>
              </a:rPr>
              <a:t>確保達成促進天然氣</a:t>
            </a:r>
            <a:r>
              <a:rPr lang="zh-TW" altLang="en-US" sz="2400" b="1" u="sng" dirty="0">
                <a:solidFill>
                  <a:srgbClr val="FF0000"/>
                </a:solidFill>
                <a:latin typeface="微軟正黑體" panose="020B0604030504040204" pitchFamily="34" charset="-120"/>
                <a:ea typeface="微軟正黑體" panose="020B0604030504040204" pitchFamily="34" charset="-120"/>
                <a:cs typeface="Helvetica" panose="020B0604020202020204" pitchFamily="34" charset="0"/>
              </a:rPr>
              <a:t>事業健全發展</a:t>
            </a:r>
            <a:r>
              <a:rPr lang="zh-TW" altLang="en-US" sz="2400" b="0" dirty="0">
                <a:latin typeface="微軟正黑體" panose="020B0604030504040204" pitchFamily="34" charset="-120"/>
                <a:ea typeface="微軟正黑體" panose="020B0604030504040204" pitchFamily="34" charset="-120"/>
                <a:cs typeface="Helvetica" panose="020B0604020202020204" pitchFamily="34" charset="0"/>
              </a:rPr>
              <a:t>、</a:t>
            </a:r>
            <a:r>
              <a:rPr lang="zh-TW" altLang="en-US" sz="2400" b="1" u="sng" dirty="0">
                <a:solidFill>
                  <a:srgbClr val="FF0000"/>
                </a:solidFill>
                <a:latin typeface="微軟正黑體" panose="020B0604030504040204" pitchFamily="34" charset="-120"/>
                <a:ea typeface="微軟正黑體" panose="020B0604030504040204" pitchFamily="34" charset="-120"/>
                <a:cs typeface="Helvetica" panose="020B0604020202020204" pitchFamily="34" charset="0"/>
              </a:rPr>
              <a:t>維護使用者權益</a:t>
            </a:r>
            <a:r>
              <a:rPr lang="zh-TW" altLang="en-US" sz="2400" b="0" dirty="0">
                <a:latin typeface="微軟正黑體" panose="020B0604030504040204" pitchFamily="34" charset="-120"/>
                <a:ea typeface="微軟正黑體" panose="020B0604030504040204" pitchFamily="34" charset="-120"/>
                <a:cs typeface="Helvetica" panose="020B0604020202020204" pitchFamily="34" charset="0"/>
              </a:rPr>
              <a:t>及</a:t>
            </a:r>
            <a:r>
              <a:rPr lang="zh-TW" altLang="en-US" sz="2400" b="1" u="sng" dirty="0">
                <a:solidFill>
                  <a:srgbClr val="FF0000"/>
                </a:solidFill>
                <a:latin typeface="微軟正黑體" panose="020B0604030504040204" pitchFamily="34" charset="-120"/>
                <a:ea typeface="微軟正黑體" panose="020B0604030504040204" pitchFamily="34" charset="-120"/>
                <a:cs typeface="Helvetica" panose="020B0604020202020204" pitchFamily="34" charset="0"/>
              </a:rPr>
              <a:t>確保公共利益</a:t>
            </a:r>
            <a:r>
              <a:rPr lang="zh-TW" altLang="en-US" sz="2400" b="0" dirty="0">
                <a:latin typeface="微軟正黑體" panose="020B0604030504040204" pitchFamily="34" charset="-120"/>
                <a:ea typeface="微軟正黑體" panose="020B0604030504040204" pitchFamily="34" charset="-120"/>
                <a:cs typeface="Helvetica" panose="020B0604020202020204" pitchFamily="34" charset="0"/>
              </a:rPr>
              <a:t>等目的。</a:t>
            </a:r>
            <a:endParaRPr lang="en-US" altLang="zh-TW" sz="2400" b="0" dirty="0">
              <a:latin typeface="微軟正黑體" panose="020B0604030504040204" pitchFamily="34" charset="-120"/>
              <a:ea typeface="微軟正黑體" panose="020B0604030504040204" pitchFamily="34" charset="-120"/>
              <a:cs typeface="Helvetica" panose="020B0604020202020204" pitchFamily="34" charset="0"/>
            </a:endParaRPr>
          </a:p>
          <a:p>
            <a:pPr marL="457200" indent="-457200">
              <a:buFont typeface="+mj-ea"/>
              <a:buAutoNum type="ea1ChtPeriod"/>
            </a:pPr>
            <a:endParaRPr lang="en-US" altLang="zh-TW" sz="2400" b="0" dirty="0">
              <a:latin typeface="微軟正黑體" panose="020B0604030504040204" pitchFamily="34" charset="-120"/>
              <a:ea typeface="微軟正黑體" panose="020B0604030504040204" pitchFamily="34" charset="-120"/>
              <a:cs typeface="Helvetica" panose="020B0604020202020204" pitchFamily="34" charset="0"/>
            </a:endParaRPr>
          </a:p>
          <a:p>
            <a:pPr marL="457200" indent="-457200">
              <a:buFont typeface="+mj-ea"/>
              <a:buAutoNum type="ea1ChtPeriod"/>
            </a:pPr>
            <a:r>
              <a:rPr lang="zh-TW" altLang="en-US" sz="2400" b="0" dirty="0">
                <a:latin typeface="微軟正黑體"/>
                <a:ea typeface="微軟正黑體"/>
                <a:cs typeface="Helvetica" panose="020B0604020202020204" pitchFamily="34" charset="0"/>
              </a:rPr>
              <a:t>公用天然氣事業與導管承裝業有其權利義務，以及</a:t>
            </a:r>
            <a:r>
              <a:rPr lang="zh-TW" altLang="en-US" sz="2400" dirty="0">
                <a:latin typeface="微軟正黑體" panose="020B0604030504040204" pitchFamily="34" charset="-120"/>
                <a:ea typeface="微軟正黑體" panose="020B0604030504040204" pitchFamily="34" charset="-120"/>
                <a:cs typeface="Helvetica" panose="020B0604020202020204" pitchFamily="34" charset="0"/>
              </a:rPr>
              <a:t>相關業務範疇，專業人員應依法執行相關業務，為產業共同努力，並</a:t>
            </a:r>
            <a:r>
              <a:rPr lang="zh-TW" altLang="en-US" sz="2400" b="1" u="sng" dirty="0">
                <a:solidFill>
                  <a:srgbClr val="FF0000"/>
                </a:solidFill>
                <a:latin typeface="微軟正黑體" panose="020B0604030504040204" pitchFamily="34" charset="-120"/>
                <a:ea typeface="微軟正黑體" panose="020B0604030504040204" pitchFamily="34" charset="-120"/>
                <a:cs typeface="Helvetica" panose="020B0604020202020204" pitchFamily="34" charset="0"/>
              </a:rPr>
              <a:t>維護消費者權益</a:t>
            </a:r>
            <a:r>
              <a:rPr lang="zh-TW" altLang="en-US" sz="2400" dirty="0">
                <a:latin typeface="微軟正黑體" panose="020B0604030504040204" pitchFamily="34" charset="-120"/>
                <a:ea typeface="微軟正黑體" panose="020B0604030504040204" pitchFamily="34" charset="-120"/>
                <a:cs typeface="Helvetica" panose="020B0604020202020204" pitchFamily="34" charset="0"/>
              </a:rPr>
              <a:t>。</a:t>
            </a:r>
            <a:endParaRPr lang="en-US" altLang="zh-TW" sz="2400" dirty="0">
              <a:latin typeface="微軟正黑體" panose="020B0604030504040204" pitchFamily="34" charset="-120"/>
              <a:ea typeface="微軟正黑體" panose="020B0604030504040204" pitchFamily="34" charset="-120"/>
              <a:cs typeface="Helvetica" panose="020B0604020202020204" pitchFamily="34" charset="0"/>
            </a:endParaRPr>
          </a:p>
          <a:p>
            <a:endParaRPr lang="en-US" altLang="zh-TW" sz="2400" b="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buFont typeface="+mj-ea"/>
              <a:buAutoNum type="ea1ChtPeriod" startAt="3"/>
            </a:pPr>
            <a:r>
              <a:rPr lang="zh-TW" altLang="en-US" sz="2400" dirty="0">
                <a:latin typeface="微軟正黑體" panose="020B0604030504040204" pitchFamily="34" charset="-120"/>
                <a:ea typeface="微軟正黑體" panose="020B0604030504040204" pitchFamily="34" charset="-120"/>
                <a:cs typeface="Helvetica" panose="020B0604020202020204" pitchFamily="34" charset="0"/>
              </a:rPr>
              <a:t>各事業皆應並</a:t>
            </a:r>
            <a:r>
              <a:rPr lang="zh-TW" altLang="en-US" sz="2400" b="1" u="sng" dirty="0">
                <a:solidFill>
                  <a:srgbClr val="FF0000"/>
                </a:solidFill>
                <a:latin typeface="微軟正黑體" panose="020B0604030504040204" pitchFamily="34" charset="-120"/>
                <a:ea typeface="微軟正黑體" panose="020B0604030504040204" pitchFamily="34" charset="-120"/>
                <a:cs typeface="Helvetica" panose="020B0604020202020204" pitchFamily="34" charset="0"/>
              </a:rPr>
              <a:t>配合政府相關重點政策</a:t>
            </a:r>
            <a:r>
              <a:rPr lang="en-US" altLang="zh-TW" sz="2400" dirty="0">
                <a:latin typeface="微軟正黑體" panose="020B0604030504040204" pitchFamily="34" charset="-120"/>
                <a:ea typeface="微軟正黑體" panose="020B0604030504040204" pitchFamily="34" charset="-120"/>
                <a:cs typeface="Helvetica"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Helvetica" panose="020B0604020202020204" pitchFamily="34" charset="0"/>
              </a:rPr>
              <a:t>如</a:t>
            </a:r>
            <a:r>
              <a:rPr lang="zh-TW" altLang="en-US" sz="2400" b="1" u="sng" dirty="0">
                <a:solidFill>
                  <a:srgbClr val="FF0000"/>
                </a:solidFill>
                <a:latin typeface="微軟正黑體" panose="020B0604030504040204" pitchFamily="34" charset="-120"/>
                <a:ea typeface="微軟正黑體" panose="020B0604030504040204" pitchFamily="34" charset="-120"/>
                <a:cs typeface="Helvetica" panose="020B0604020202020204" pitchFamily="34" charset="0"/>
              </a:rPr>
              <a:t>推廣微電腦瓦斯表</a:t>
            </a:r>
            <a:r>
              <a:rPr lang="zh-TW" altLang="en-US" sz="2400" dirty="0">
                <a:latin typeface="微軟正黑體" panose="020B0604030504040204" pitchFamily="34" charset="-120"/>
                <a:ea typeface="微軟正黑體" panose="020B0604030504040204" pitchFamily="34" charset="-120"/>
                <a:cs typeface="Helvetica" panose="020B0604020202020204" pitchFamily="34" charset="0"/>
              </a:rPr>
              <a:t>、</a:t>
            </a:r>
            <a:r>
              <a:rPr lang="zh-TW" altLang="en-US" sz="2400" b="1" u="sng" dirty="0">
                <a:solidFill>
                  <a:srgbClr val="FF0000"/>
                </a:solidFill>
                <a:latin typeface="微軟正黑體" panose="020B0604030504040204" pitchFamily="34" charset="-120"/>
                <a:ea typeface="微軟正黑體" panose="020B0604030504040204" pitchFamily="34" charset="-120"/>
                <a:cs typeface="Helvetica" panose="020B0604020202020204" pitchFamily="34" charset="0"/>
              </a:rPr>
              <a:t>裝置收費合理</a:t>
            </a:r>
            <a:r>
              <a:rPr lang="zh-TW" altLang="en-US" sz="2400" dirty="0">
                <a:latin typeface="微軟正黑體" panose="020B0604030504040204" pitchFamily="34" charset="-120"/>
                <a:ea typeface="微軟正黑體" panose="020B0604030504040204" pitchFamily="34" charset="-120"/>
                <a:cs typeface="Helvetica" panose="020B0604020202020204" pitchFamily="34" charset="0"/>
              </a:rPr>
              <a:t>等</a:t>
            </a:r>
            <a:r>
              <a:rPr lang="en-US" altLang="zh-TW" sz="2400" dirty="0">
                <a:latin typeface="微軟正黑體" panose="020B0604030504040204" pitchFamily="34" charset="-120"/>
                <a:ea typeface="微軟正黑體" panose="020B0604030504040204" pitchFamily="34" charset="-120"/>
                <a:cs typeface="Helvetica" panose="020B0604020202020204" pitchFamily="34" charset="0"/>
              </a:rPr>
              <a:t>)</a:t>
            </a:r>
            <a:r>
              <a:rPr lang="zh-TW" altLang="en-US" sz="2400" dirty="0">
                <a:latin typeface="微軟正黑體" panose="020B0604030504040204" pitchFamily="34" charset="-120"/>
                <a:ea typeface="微軟正黑體" panose="020B0604030504040204" pitchFamily="34" charset="-120"/>
                <a:cs typeface="Helvetica" panose="020B0604020202020204" pitchFamily="34" charset="0"/>
              </a:rPr>
              <a:t> ，使天然氣供應更為安全與普及。</a:t>
            </a:r>
            <a:endParaRPr lang="en-US" altLang="zh-TW" sz="2400" dirty="0">
              <a:latin typeface="微軟正黑體"/>
              <a:ea typeface="微軟正黑體"/>
              <a:cs typeface="Helvetica" panose="020B0604020202020204" pitchFamily="34" charset="0"/>
            </a:endParaRPr>
          </a:p>
          <a:p>
            <a:pPr marL="457200" indent="-457200">
              <a:buFont typeface="+mj-ea"/>
              <a:buAutoNum type="ea1ChtPeriod" startAt="3"/>
            </a:pPr>
            <a:endParaRPr lang="en-US" altLang="zh-TW" sz="2400" b="0" dirty="0">
              <a:latin typeface="微軟正黑體" panose="020B0604030504040204" pitchFamily="34" charset="-120"/>
              <a:ea typeface="微軟正黑體" panose="020B0604030504040204" pitchFamily="34" charset="-120"/>
              <a:cs typeface="Helvetica" panose="020B0604020202020204" pitchFamily="34" charset="0"/>
            </a:endParaRPr>
          </a:p>
        </p:txBody>
      </p:sp>
    </p:spTree>
    <p:extLst>
      <p:ext uri="{BB962C8B-B14F-4D97-AF65-F5344CB8AC3E}">
        <p14:creationId xmlns:p14="http://schemas.microsoft.com/office/powerpoint/2010/main" val="2400059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美國Cheniere公司長約首艘液化天然氣(LNG)載運抵台">
            <a:extLst>
              <a:ext uri="{FF2B5EF4-FFF2-40B4-BE49-F238E27FC236}">
                <a16:creationId xmlns:a16="http://schemas.microsoft.com/office/drawing/2014/main" id="{F0FCDDC7-330B-4998-B3EC-A5C7B72DB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36">
            <a:extLst>
              <a:ext uri="{FF2B5EF4-FFF2-40B4-BE49-F238E27FC236}">
                <a16:creationId xmlns:a16="http://schemas.microsoft.com/office/drawing/2014/main" id="{646E36DA-38AF-4EE2-A0CB-88710EDD6C63}"/>
              </a:ext>
            </a:extLst>
          </p:cNvPr>
          <p:cNvSpPr/>
          <p:nvPr/>
        </p:nvSpPr>
        <p:spPr>
          <a:xfrm>
            <a:off x="0" y="1"/>
            <a:ext cx="9144001" cy="6858000"/>
          </a:xfrm>
          <a:custGeom>
            <a:avLst/>
            <a:gdLst>
              <a:gd name="connsiteX0" fmla="*/ 5460586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099648 h 6858000"/>
              <a:gd name="connsiteX5" fmla="*/ 117228 w 12192001"/>
              <a:gd name="connsiteY5" fmla="*/ 5034415 h 6858000"/>
              <a:gd name="connsiteX6" fmla="*/ 257630 w 12192001"/>
              <a:gd name="connsiteY6" fmla="*/ 4958445 h 6858000"/>
              <a:gd name="connsiteX7" fmla="*/ 5096331 w 12192001"/>
              <a:gd name="connsiteY7" fmla="*/ 4044045 h 6858000"/>
              <a:gd name="connsiteX8" fmla="*/ 4918532 w 12192001"/>
              <a:gd name="connsiteY8" fmla="*/ 665845 h 6858000"/>
              <a:gd name="connsiteX9" fmla="*/ 5327093 w 12192001"/>
              <a:gd name="connsiteY9" fmla="*/ 110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5460586" y="0"/>
                </a:moveTo>
                <a:lnTo>
                  <a:pt x="12192001" y="0"/>
                </a:lnTo>
                <a:lnTo>
                  <a:pt x="12192001" y="6858000"/>
                </a:lnTo>
                <a:lnTo>
                  <a:pt x="0" y="6858000"/>
                </a:lnTo>
                <a:lnTo>
                  <a:pt x="0" y="5099648"/>
                </a:lnTo>
                <a:lnTo>
                  <a:pt x="117228" y="5034415"/>
                </a:lnTo>
                <a:cubicBezTo>
                  <a:pt x="166407" y="5007436"/>
                  <a:pt x="213354" y="4982059"/>
                  <a:pt x="257630" y="4958445"/>
                </a:cubicBezTo>
                <a:cubicBezTo>
                  <a:pt x="1337130" y="4382712"/>
                  <a:pt x="4319515" y="4759478"/>
                  <a:pt x="5096331" y="4044045"/>
                </a:cubicBezTo>
                <a:cubicBezTo>
                  <a:pt x="5873148" y="3328612"/>
                  <a:pt x="4573513" y="1516745"/>
                  <a:pt x="4918532" y="665845"/>
                </a:cubicBezTo>
                <a:cubicBezTo>
                  <a:pt x="4999395" y="466415"/>
                  <a:pt x="5145720" y="281171"/>
                  <a:pt x="5327093" y="110765"/>
                </a:cubicBezTo>
                <a:close/>
              </a:path>
            </a:pathLst>
          </a:cu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34">
            <a:extLst>
              <a:ext uri="{FF2B5EF4-FFF2-40B4-BE49-F238E27FC236}">
                <a16:creationId xmlns:a16="http://schemas.microsoft.com/office/drawing/2014/main" id="{FCAEF56D-7A18-4025-9A78-F258C0E37428}"/>
              </a:ext>
            </a:extLst>
          </p:cNvPr>
          <p:cNvSpPr/>
          <p:nvPr/>
        </p:nvSpPr>
        <p:spPr>
          <a:xfrm>
            <a:off x="0" y="1"/>
            <a:ext cx="9144000" cy="6857999"/>
          </a:xfrm>
          <a:custGeom>
            <a:avLst/>
            <a:gdLst>
              <a:gd name="connsiteX0" fmla="*/ 6981712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6073500 h 6857999"/>
              <a:gd name="connsiteX5" fmla="*/ 70087 w 12192000"/>
              <a:gd name="connsiteY5" fmla="*/ 6028341 h 6857999"/>
              <a:gd name="connsiteX6" fmla="*/ 939800 w 12192000"/>
              <a:gd name="connsiteY6" fmla="*/ 5524500 h 6857999"/>
              <a:gd name="connsiteX7" fmla="*/ 5778502 w 12192000"/>
              <a:gd name="connsiteY7" fmla="*/ 4610100 h 6857999"/>
              <a:gd name="connsiteX8" fmla="*/ 5600701 w 12192000"/>
              <a:gd name="connsiteY8" fmla="*/ 1231900 h 6857999"/>
              <a:gd name="connsiteX9" fmla="*/ 6959379 w 12192000"/>
              <a:gd name="connsiteY9" fmla="*/ 123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6981712" y="0"/>
                </a:moveTo>
                <a:lnTo>
                  <a:pt x="12192000" y="0"/>
                </a:lnTo>
                <a:lnTo>
                  <a:pt x="12192000" y="6857999"/>
                </a:lnTo>
                <a:lnTo>
                  <a:pt x="0" y="6857999"/>
                </a:lnTo>
                <a:lnTo>
                  <a:pt x="0" y="6073500"/>
                </a:lnTo>
                <a:lnTo>
                  <a:pt x="70087" y="6028341"/>
                </a:lnTo>
                <a:cubicBezTo>
                  <a:pt x="391555" y="5826520"/>
                  <a:pt x="703660" y="5650442"/>
                  <a:pt x="939800" y="5524500"/>
                </a:cubicBezTo>
                <a:cubicBezTo>
                  <a:pt x="2019300" y="4948767"/>
                  <a:pt x="5001684" y="5325533"/>
                  <a:pt x="5778502" y="4610100"/>
                </a:cubicBezTo>
                <a:cubicBezTo>
                  <a:pt x="6555318" y="3894667"/>
                  <a:pt x="5255685" y="2082800"/>
                  <a:pt x="5600701" y="1231900"/>
                </a:cubicBezTo>
                <a:cubicBezTo>
                  <a:pt x="5802860" y="733326"/>
                  <a:pt x="6414150" y="323409"/>
                  <a:pt x="6959379" y="12369"/>
                </a:cubicBez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7">
            <a:extLst>
              <a:ext uri="{FF2B5EF4-FFF2-40B4-BE49-F238E27FC236}">
                <a16:creationId xmlns:a16="http://schemas.microsoft.com/office/drawing/2014/main" id="{0A984F45-CCB3-4868-BC9D-BEA48C8910C3}"/>
              </a:ext>
            </a:extLst>
          </p:cNvPr>
          <p:cNvSpPr txBox="1"/>
          <p:nvPr/>
        </p:nvSpPr>
        <p:spPr>
          <a:xfrm>
            <a:off x="4008206" y="3429000"/>
            <a:ext cx="4807409" cy="2215991"/>
          </a:xfrm>
          <a:prstGeom prst="rect">
            <a:avLst/>
          </a:prstGeom>
          <a:noFill/>
        </p:spPr>
        <p:txBody>
          <a:bodyPr wrap="square" lIns="0" tIns="0" rIns="0" bIns="0" rtlCol="0" anchor="ctr">
            <a:spAutoFit/>
          </a:bodyPr>
          <a:lstStyle/>
          <a:p>
            <a:pPr algn="r"/>
            <a:r>
              <a:rPr lang="en-US" sz="7200" b="1" dirty="0">
                <a:solidFill>
                  <a:schemeClr val="bg1"/>
                </a:solidFill>
                <a:latin typeface="Arial Black" panose="020B0A04020102020204" pitchFamily="34" charset="0"/>
              </a:rPr>
              <a:t>THANK </a:t>
            </a:r>
          </a:p>
          <a:p>
            <a:pPr algn="r"/>
            <a:r>
              <a:rPr lang="en-US" sz="7200" b="1" dirty="0">
                <a:solidFill>
                  <a:schemeClr val="bg1"/>
                </a:solidFill>
                <a:latin typeface="Arial Black" panose="020B0A04020102020204" pitchFamily="34" charset="0"/>
              </a:rPr>
              <a:t>YOU</a:t>
            </a:r>
          </a:p>
        </p:txBody>
      </p:sp>
    </p:spTree>
    <p:extLst>
      <p:ext uri="{BB962C8B-B14F-4D97-AF65-F5344CB8AC3E}">
        <p14:creationId xmlns:p14="http://schemas.microsoft.com/office/powerpoint/2010/main" val="346060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一、產業結構</a:t>
            </a:r>
          </a:p>
        </p:txBody>
      </p:sp>
      <p:sp>
        <p:nvSpPr>
          <p:cNvPr id="22" name="投影片編號版面配置區 3">
            <a:extLst>
              <a:ext uri="{FF2B5EF4-FFF2-40B4-BE49-F238E27FC236}">
                <a16:creationId xmlns:a16="http://schemas.microsoft.com/office/drawing/2014/main" id="{ACA82E17-4872-4918-9EDD-542D14F494CF}"/>
              </a:ext>
            </a:extLst>
          </p:cNvPr>
          <p:cNvSpPr>
            <a:spLocks noGrp="1"/>
          </p:cNvSpPr>
          <p:nvPr>
            <p:ph type="sldNum" sz="quarter" idx="12"/>
          </p:nvPr>
        </p:nvSpPr>
        <p:spPr>
          <a:xfrm>
            <a:off x="8709890" y="6458368"/>
            <a:ext cx="43410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0D540D4-ED34-402E-A2FE-EC55B38C0EC1}" type="slidenum">
              <a:rPr kumimoji="0" lang="zh-TW" altLang="en-US" sz="1600" b="1"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zh-TW" altLang="en-US" sz="1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aphicFrame>
        <p:nvGraphicFramePr>
          <p:cNvPr id="24" name="表格 23">
            <a:extLst>
              <a:ext uri="{FF2B5EF4-FFF2-40B4-BE49-F238E27FC236}">
                <a16:creationId xmlns:a16="http://schemas.microsoft.com/office/drawing/2014/main" id="{CEC36D31-7F48-4F0F-8D03-F893E5D0DBFA}"/>
              </a:ext>
            </a:extLst>
          </p:cNvPr>
          <p:cNvGraphicFramePr>
            <a:graphicFrameLocks noGrp="1"/>
          </p:cNvGraphicFramePr>
          <p:nvPr/>
        </p:nvGraphicFramePr>
        <p:xfrm>
          <a:off x="105742" y="5063492"/>
          <a:ext cx="3908767" cy="1581028"/>
        </p:xfrm>
        <a:graphic>
          <a:graphicData uri="http://schemas.openxmlformats.org/drawingml/2006/table">
            <a:tbl>
              <a:tblPr firstRow="1" firstCol="1" bandRow="1"/>
              <a:tblGrid>
                <a:gridCol w="1527973">
                  <a:extLst>
                    <a:ext uri="{9D8B030D-6E8A-4147-A177-3AD203B41FA5}">
                      <a16:colId xmlns:a16="http://schemas.microsoft.com/office/drawing/2014/main" val="20000"/>
                    </a:ext>
                  </a:extLst>
                </a:gridCol>
                <a:gridCol w="783282">
                  <a:extLst>
                    <a:ext uri="{9D8B030D-6E8A-4147-A177-3AD203B41FA5}">
                      <a16:colId xmlns:a16="http://schemas.microsoft.com/office/drawing/2014/main" val="20001"/>
                    </a:ext>
                  </a:extLst>
                </a:gridCol>
                <a:gridCol w="1597512">
                  <a:extLst>
                    <a:ext uri="{9D8B030D-6E8A-4147-A177-3AD203B41FA5}">
                      <a16:colId xmlns:a16="http://schemas.microsoft.com/office/drawing/2014/main" val="20002"/>
                    </a:ext>
                  </a:extLst>
                </a:gridCol>
              </a:tblGrid>
              <a:tr h="241771">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en-US" sz="1600" kern="100" dirty="0">
                          <a:solidFill>
                            <a:schemeClr val="tx2">
                              <a:lumMod val="95000"/>
                              <a:lumOff val="5000"/>
                            </a:schemeClr>
                          </a:solidFill>
                          <a:effectLst/>
                          <a:latin typeface="Microsoft JhengHei" charset="-120"/>
                          <a:ea typeface="Microsoft JhengHei" charset="-120"/>
                          <a:cs typeface="Microsoft JhengHei" charset="-120"/>
                        </a:rPr>
                        <a:t> </a:t>
                      </a:r>
                      <a:r>
                        <a:rPr lang="zh-TW" altLang="en-US" sz="1600" kern="100" dirty="0">
                          <a:solidFill>
                            <a:schemeClr val="tx2">
                              <a:lumMod val="95000"/>
                              <a:lumOff val="5000"/>
                            </a:schemeClr>
                          </a:solidFill>
                          <a:effectLst/>
                          <a:latin typeface="Microsoft JhengHei" charset="-120"/>
                          <a:ea typeface="Microsoft JhengHei" charset="-120"/>
                          <a:cs typeface="Microsoft JhengHei" charset="-120"/>
                        </a:rPr>
                        <a:t>產業鏈</a:t>
                      </a:r>
                      <a:endParaRPr lang="zh-TW" sz="1600" kern="100" dirty="0">
                        <a:solidFill>
                          <a:schemeClr val="tx2">
                            <a:lumMod val="95000"/>
                            <a:lumOff val="5000"/>
                          </a:schemeClr>
                        </a:solidFill>
                        <a:effectLst/>
                        <a:latin typeface="Microsoft JhengHei" charset="-120"/>
                        <a:ea typeface="Microsoft JhengHei" charset="-120"/>
                        <a:cs typeface="Microsoft JhengHei" charset="-120"/>
                      </a:endParaRPr>
                    </a:p>
                  </a:txBody>
                  <a:tcPr marL="68580" marR="68580" marT="0" marB="0" anchor="ctr">
                    <a:lnL>
                      <a:noFill/>
                    </a:lnL>
                    <a:lnR>
                      <a:noFill/>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D5FED6"/>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zh-TW" altLang="en-US" sz="1600" kern="100" dirty="0">
                          <a:solidFill>
                            <a:schemeClr val="tx2">
                              <a:lumMod val="95000"/>
                              <a:lumOff val="5000"/>
                            </a:schemeClr>
                          </a:solidFill>
                          <a:effectLst/>
                          <a:latin typeface="Microsoft JhengHei" charset="-120"/>
                          <a:ea typeface="Microsoft JhengHei" charset="-120"/>
                          <a:cs typeface="Microsoft JhengHei" charset="-120"/>
                        </a:rPr>
                        <a:t>型態</a:t>
                      </a:r>
                      <a:endParaRPr lang="zh-TW" sz="1600" kern="100" dirty="0">
                        <a:solidFill>
                          <a:schemeClr val="tx2">
                            <a:lumMod val="95000"/>
                            <a:lumOff val="5000"/>
                          </a:schemeClr>
                        </a:solidFill>
                        <a:effectLst/>
                        <a:latin typeface="Microsoft JhengHei" charset="-120"/>
                        <a:ea typeface="Microsoft JhengHei" charset="-120"/>
                        <a:cs typeface="Microsoft JhengHei" charset="-120"/>
                      </a:endParaRPr>
                    </a:p>
                  </a:txBody>
                  <a:tcPr marL="68580" marR="68580" marT="0" marB="0" anchor="ctr">
                    <a:lnL>
                      <a:noFill/>
                    </a:lnL>
                    <a:lnR>
                      <a:noFill/>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D5FED6"/>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zh-TW" altLang="en-US" sz="1600" kern="100" dirty="0">
                          <a:solidFill>
                            <a:schemeClr val="tx2">
                              <a:lumMod val="95000"/>
                              <a:lumOff val="5000"/>
                            </a:schemeClr>
                          </a:solidFill>
                          <a:effectLst/>
                          <a:latin typeface="Microsoft JhengHei" charset="-120"/>
                          <a:ea typeface="Microsoft JhengHei" charset="-120"/>
                          <a:cs typeface="Microsoft JhengHei" charset="-120"/>
                        </a:rPr>
                        <a:t>說明</a:t>
                      </a:r>
                      <a:endParaRPr lang="zh-TW" sz="1600" kern="100" dirty="0">
                        <a:solidFill>
                          <a:schemeClr val="tx2">
                            <a:lumMod val="95000"/>
                            <a:lumOff val="5000"/>
                          </a:schemeClr>
                        </a:solidFill>
                        <a:effectLst/>
                        <a:latin typeface="Microsoft JhengHei" charset="-120"/>
                        <a:ea typeface="Microsoft JhengHei" charset="-120"/>
                        <a:cs typeface="Microsoft JhengHei" charset="-120"/>
                      </a:endParaRPr>
                    </a:p>
                  </a:txBody>
                  <a:tcPr marL="68580" marR="68580" marT="0" marB="0" anchor="ctr">
                    <a:lnL>
                      <a:noFill/>
                    </a:lnL>
                    <a:lnR>
                      <a:noFill/>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D5FED6"/>
                    </a:solidFill>
                  </a:tcPr>
                </a:tc>
                <a:extLst>
                  <a:ext uri="{0D108BD9-81ED-4DB2-BD59-A6C34878D82A}">
                    <a16:rowId xmlns:a16="http://schemas.microsoft.com/office/drawing/2014/main" val="10000"/>
                  </a:ext>
                </a:extLst>
              </a:tr>
              <a:tr h="36182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spcAft>
                          <a:spcPts val="0"/>
                        </a:spcAft>
                      </a:pPr>
                      <a:r>
                        <a:rPr lang="zh-TW" altLang="en-US" sz="1600" b="0" kern="100" dirty="0">
                          <a:solidFill>
                            <a:schemeClr val="tx2">
                              <a:lumMod val="95000"/>
                              <a:lumOff val="5000"/>
                            </a:schemeClr>
                          </a:solidFill>
                          <a:effectLst/>
                          <a:latin typeface="Microsoft JhengHei" charset="-120"/>
                          <a:ea typeface="Microsoft JhengHei" charset="-120"/>
                          <a:cs typeface="Microsoft JhengHei" charset="-120"/>
                        </a:rPr>
                        <a:t>生產事業</a:t>
                      </a:r>
                      <a:r>
                        <a:rPr lang="en-US" altLang="zh-TW" sz="1400" b="0" kern="100" dirty="0">
                          <a:solidFill>
                            <a:schemeClr val="tx2">
                              <a:lumMod val="95000"/>
                              <a:lumOff val="5000"/>
                            </a:schemeClr>
                          </a:solidFill>
                          <a:effectLst/>
                          <a:latin typeface="Microsoft JhengHei" charset="-120"/>
                          <a:ea typeface="Microsoft JhengHei" charset="-120"/>
                          <a:cs typeface="Microsoft JhengHei" charset="-120"/>
                        </a:rPr>
                        <a:t>(</a:t>
                      </a:r>
                      <a:r>
                        <a:rPr lang="zh-TW" altLang="en-US" sz="1400" b="0" kern="100" dirty="0">
                          <a:solidFill>
                            <a:schemeClr val="tx2">
                              <a:lumMod val="95000"/>
                              <a:lumOff val="5000"/>
                            </a:schemeClr>
                          </a:solidFill>
                          <a:effectLst/>
                          <a:latin typeface="Microsoft JhengHei" charset="-120"/>
                          <a:ea typeface="Microsoft JhengHei" charset="-120"/>
                          <a:cs typeface="Microsoft JhengHei" charset="-120"/>
                        </a:rPr>
                        <a:t>上游</a:t>
                      </a:r>
                      <a:r>
                        <a:rPr lang="en-US" altLang="zh-TW" sz="1400" b="0" kern="100" dirty="0">
                          <a:solidFill>
                            <a:schemeClr val="tx2">
                              <a:lumMod val="95000"/>
                              <a:lumOff val="5000"/>
                            </a:schemeClr>
                          </a:solidFill>
                          <a:effectLst/>
                          <a:latin typeface="Microsoft JhengHei" charset="-120"/>
                          <a:ea typeface="Microsoft JhengHei" charset="-120"/>
                          <a:cs typeface="Microsoft JhengHei" charset="-120"/>
                        </a:rPr>
                        <a:t>)</a:t>
                      </a:r>
                      <a:endParaRPr lang="zh-TW" sz="1600" b="0" kern="100" dirty="0">
                        <a:solidFill>
                          <a:schemeClr val="tx2">
                            <a:lumMod val="95000"/>
                            <a:lumOff val="5000"/>
                          </a:schemeClr>
                        </a:solidFill>
                        <a:effectLst/>
                        <a:latin typeface="Microsoft JhengHei" charset="-120"/>
                        <a:ea typeface="Microsoft JhengHei" charset="-120"/>
                        <a:cs typeface="Microsoft JhengHei" charset="-120"/>
                      </a:endParaRPr>
                    </a:p>
                  </a:txBody>
                  <a:tcPr marL="68580" marR="68580" marT="0" marB="0" anchor="ctr">
                    <a:lnL>
                      <a:noFill/>
                    </a:lnL>
                    <a:lnR>
                      <a:noFill/>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F9FEF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Aft>
                          <a:spcPts val="0"/>
                        </a:spcAft>
                      </a:pPr>
                      <a:r>
                        <a:rPr lang="zh-TW" altLang="en-US" sz="1600" kern="100" dirty="0">
                          <a:solidFill>
                            <a:schemeClr val="tx2">
                              <a:lumMod val="95000"/>
                              <a:lumOff val="5000"/>
                            </a:schemeClr>
                          </a:solidFill>
                          <a:effectLst/>
                          <a:latin typeface="Microsoft JhengHei" charset="-120"/>
                          <a:ea typeface="Microsoft JhengHei" charset="-120"/>
                          <a:cs typeface="Microsoft JhengHei" charset="-120"/>
                        </a:rPr>
                        <a:t>獨占</a:t>
                      </a:r>
                      <a:endParaRPr lang="zh-TW" sz="1600" kern="100" dirty="0">
                        <a:solidFill>
                          <a:schemeClr val="tx2">
                            <a:lumMod val="95000"/>
                            <a:lumOff val="5000"/>
                          </a:schemeClr>
                        </a:solidFill>
                        <a:effectLst/>
                        <a:latin typeface="Microsoft JhengHei" charset="-120"/>
                        <a:ea typeface="Microsoft JhengHei" charset="-120"/>
                        <a:cs typeface="Microsoft JhengHei" charset="-120"/>
                      </a:endParaRPr>
                    </a:p>
                  </a:txBody>
                  <a:tcPr marL="68580" marR="68580" marT="0" marB="0" anchor="ctr">
                    <a:lnL>
                      <a:noFill/>
                    </a:lnL>
                    <a:lnR>
                      <a:noFill/>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F9FEF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kern="100" dirty="0">
                          <a:solidFill>
                            <a:schemeClr val="tx2">
                              <a:lumMod val="95000"/>
                              <a:lumOff val="5000"/>
                            </a:schemeClr>
                          </a:solidFill>
                          <a:effectLst/>
                          <a:latin typeface="Microsoft JhengHei" charset="-120"/>
                          <a:ea typeface="Microsoft JhengHei" charset="-120"/>
                          <a:cs typeface="Microsoft JhengHei" charset="-120"/>
                        </a:rPr>
                        <a:t>台灣中油公司</a:t>
                      </a:r>
                      <a:endParaRPr lang="zh-TW" altLang="zh-TW" sz="1600" kern="100" dirty="0">
                        <a:solidFill>
                          <a:schemeClr val="tx2">
                            <a:lumMod val="95000"/>
                            <a:lumOff val="5000"/>
                          </a:schemeClr>
                        </a:solidFill>
                        <a:effectLst/>
                        <a:latin typeface="Microsoft JhengHei" charset="-120"/>
                        <a:ea typeface="Microsoft JhengHei" charset="-120"/>
                        <a:cs typeface="Microsoft JhengHei" charset="-120"/>
                      </a:endParaRPr>
                    </a:p>
                  </a:txBody>
                  <a:tcPr marL="68580" marR="68580" marT="0" marB="0" anchor="ctr">
                    <a:lnL>
                      <a:noFill/>
                    </a:lnL>
                    <a:lnR>
                      <a:noFill/>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F9FEF9"/>
                    </a:solidFill>
                  </a:tcPr>
                </a:tc>
                <a:extLst>
                  <a:ext uri="{0D108BD9-81ED-4DB2-BD59-A6C34878D82A}">
                    <a16:rowId xmlns:a16="http://schemas.microsoft.com/office/drawing/2014/main" val="56971903"/>
                  </a:ext>
                </a:extLst>
              </a:tr>
              <a:tr h="361828">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zh-TW" altLang="en-US" sz="1600" b="0" kern="100" dirty="0">
                          <a:solidFill>
                            <a:schemeClr val="tx2">
                              <a:lumMod val="95000"/>
                              <a:lumOff val="5000"/>
                            </a:schemeClr>
                          </a:solidFill>
                          <a:effectLst/>
                          <a:latin typeface="Microsoft JhengHei" charset="-120"/>
                          <a:ea typeface="Microsoft JhengHei" charset="-120"/>
                          <a:cs typeface="Microsoft JhengHei" charset="-120"/>
                        </a:rPr>
                        <a:t>進口事業</a:t>
                      </a:r>
                      <a:r>
                        <a:rPr lang="en-US" sz="1400" b="0" kern="100" dirty="0">
                          <a:solidFill>
                            <a:schemeClr val="tx2">
                              <a:lumMod val="95000"/>
                              <a:lumOff val="5000"/>
                            </a:schemeClr>
                          </a:solidFill>
                          <a:effectLst/>
                          <a:latin typeface="Microsoft JhengHei" charset="-120"/>
                          <a:ea typeface="Microsoft JhengHei" charset="-120"/>
                          <a:cs typeface="Microsoft JhengHei" charset="-120"/>
                        </a:rPr>
                        <a:t>(</a:t>
                      </a:r>
                      <a:r>
                        <a:rPr lang="zh-TW" sz="1400" b="0" kern="100" dirty="0">
                          <a:solidFill>
                            <a:schemeClr val="tx2">
                              <a:lumMod val="95000"/>
                              <a:lumOff val="5000"/>
                            </a:schemeClr>
                          </a:solidFill>
                          <a:effectLst/>
                          <a:latin typeface="Microsoft JhengHei" charset="-120"/>
                          <a:ea typeface="Microsoft JhengHei" charset="-120"/>
                          <a:cs typeface="Microsoft JhengHei" charset="-120"/>
                        </a:rPr>
                        <a:t>上游</a:t>
                      </a:r>
                      <a:r>
                        <a:rPr lang="en-US" sz="1400" b="0" kern="100" dirty="0">
                          <a:solidFill>
                            <a:schemeClr val="tx2">
                              <a:lumMod val="95000"/>
                              <a:lumOff val="5000"/>
                            </a:schemeClr>
                          </a:solidFill>
                          <a:effectLst/>
                          <a:latin typeface="Microsoft JhengHei" charset="-120"/>
                          <a:ea typeface="Microsoft JhengHei" charset="-120"/>
                          <a:cs typeface="Microsoft JhengHei" charset="-120"/>
                        </a:rPr>
                        <a:t>)</a:t>
                      </a:r>
                      <a:endParaRPr lang="zh-TW" sz="1600" b="0" kern="100" dirty="0">
                        <a:solidFill>
                          <a:schemeClr val="tx2">
                            <a:lumMod val="95000"/>
                            <a:lumOff val="5000"/>
                          </a:schemeClr>
                        </a:solidFill>
                        <a:effectLst/>
                        <a:latin typeface="Microsoft JhengHei" charset="-120"/>
                        <a:ea typeface="Microsoft JhengHei" charset="-120"/>
                        <a:cs typeface="Microsoft JhengHei" charset="-120"/>
                      </a:endParaRPr>
                    </a:p>
                  </a:txBody>
                  <a:tcPr marL="68580" marR="68580" marT="0" marB="0" anchor="ctr">
                    <a:lnL>
                      <a:noFill/>
                    </a:lnL>
                    <a:lnR>
                      <a:noFill/>
                    </a:lnR>
                    <a:lnT w="1905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F9FEF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altLang="en-US" sz="1600" kern="100" dirty="0">
                          <a:solidFill>
                            <a:schemeClr val="tx2">
                              <a:lumMod val="95000"/>
                              <a:lumOff val="5000"/>
                            </a:schemeClr>
                          </a:solidFill>
                          <a:effectLst/>
                          <a:latin typeface="Microsoft JhengHei" charset="-120"/>
                          <a:ea typeface="Microsoft JhengHei" charset="-120"/>
                          <a:cs typeface="Microsoft JhengHei" charset="-120"/>
                        </a:rPr>
                        <a:t>寡</a:t>
                      </a:r>
                      <a:r>
                        <a:rPr lang="zh-TW" sz="1600" kern="100" dirty="0">
                          <a:solidFill>
                            <a:schemeClr val="tx2">
                              <a:lumMod val="95000"/>
                              <a:lumOff val="5000"/>
                            </a:schemeClr>
                          </a:solidFill>
                          <a:effectLst/>
                          <a:latin typeface="Microsoft JhengHei" charset="-120"/>
                          <a:ea typeface="Microsoft JhengHei" charset="-120"/>
                          <a:cs typeface="Microsoft JhengHei" charset="-120"/>
                        </a:rPr>
                        <a:t>占</a:t>
                      </a:r>
                    </a:p>
                  </a:txBody>
                  <a:tcPr marL="68580" marR="68580" marT="0" marB="0" anchor="ctr">
                    <a:lnL>
                      <a:noFill/>
                    </a:lnL>
                    <a:lnR>
                      <a:noFill/>
                    </a:lnR>
                    <a:lnT w="1905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F9FEF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kern="100" dirty="0">
                          <a:solidFill>
                            <a:schemeClr val="tx2">
                              <a:lumMod val="95000"/>
                              <a:lumOff val="5000"/>
                            </a:schemeClr>
                          </a:solidFill>
                          <a:effectLst/>
                          <a:latin typeface="Microsoft JhengHei" charset="-120"/>
                          <a:ea typeface="Microsoft JhengHei" charset="-120"/>
                          <a:cs typeface="Microsoft JhengHei" charset="-120"/>
                        </a:rPr>
                        <a:t>台灣</a:t>
                      </a:r>
                      <a:r>
                        <a:rPr lang="zh-TW" altLang="zh-TW" sz="1600" kern="100" dirty="0">
                          <a:solidFill>
                            <a:schemeClr val="tx2">
                              <a:lumMod val="95000"/>
                              <a:lumOff val="5000"/>
                            </a:schemeClr>
                          </a:solidFill>
                          <a:effectLst/>
                          <a:latin typeface="Microsoft JhengHei" charset="-120"/>
                          <a:ea typeface="Microsoft JhengHei" charset="-120"/>
                          <a:cs typeface="Microsoft JhengHei" charset="-120"/>
                        </a:rPr>
                        <a:t>中油公司</a:t>
                      </a:r>
                      <a:r>
                        <a:rPr lang="zh-TW" altLang="en-US" sz="1600" kern="100" dirty="0">
                          <a:solidFill>
                            <a:schemeClr val="tx2">
                              <a:lumMod val="95000"/>
                              <a:lumOff val="5000"/>
                            </a:schemeClr>
                          </a:solidFill>
                          <a:effectLst/>
                          <a:latin typeface="Microsoft JhengHei" charset="-120"/>
                          <a:ea typeface="Microsoft JhengHei" charset="-120"/>
                          <a:cs typeface="Microsoft JhengHei" charset="-120"/>
                        </a:rPr>
                        <a:t>、欣鑫公司</a:t>
                      </a:r>
                      <a:endParaRPr lang="zh-TW" altLang="zh-TW" sz="1600" kern="100" dirty="0">
                        <a:solidFill>
                          <a:schemeClr val="tx2">
                            <a:lumMod val="95000"/>
                            <a:lumOff val="5000"/>
                          </a:schemeClr>
                        </a:solidFill>
                        <a:effectLst/>
                        <a:latin typeface="Microsoft JhengHei" charset="-120"/>
                        <a:ea typeface="Microsoft JhengHei" charset="-120"/>
                        <a:cs typeface="Microsoft JhengHei" charset="-120"/>
                      </a:endParaRPr>
                    </a:p>
                  </a:txBody>
                  <a:tcPr marL="68580" marR="68580" marT="0" marB="0" anchor="ctr">
                    <a:lnL>
                      <a:noFill/>
                    </a:lnL>
                    <a:lnR>
                      <a:noFill/>
                    </a:lnR>
                    <a:lnT w="1905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F9FEF9"/>
                    </a:solidFill>
                  </a:tcPr>
                </a:tc>
                <a:extLst>
                  <a:ext uri="{0D108BD9-81ED-4DB2-BD59-A6C34878D82A}">
                    <a16:rowId xmlns:a16="http://schemas.microsoft.com/office/drawing/2014/main" val="10001"/>
                  </a:ext>
                </a:extLst>
              </a:tr>
              <a:tr h="483541">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zh-TW" sz="1600" b="0" kern="100" dirty="0">
                          <a:solidFill>
                            <a:schemeClr val="tx2">
                              <a:lumMod val="95000"/>
                              <a:lumOff val="5000"/>
                            </a:schemeClr>
                          </a:solidFill>
                          <a:effectLst/>
                          <a:latin typeface="Microsoft JhengHei" charset="-120"/>
                          <a:ea typeface="Microsoft JhengHei" charset="-120"/>
                          <a:cs typeface="Microsoft JhengHei" charset="-120"/>
                        </a:rPr>
                        <a:t>天然氣零售業</a:t>
                      </a:r>
                      <a:endParaRPr lang="en-US" altLang="zh-TW" sz="1600" b="0" kern="100" dirty="0">
                        <a:solidFill>
                          <a:schemeClr val="tx2">
                            <a:lumMod val="95000"/>
                            <a:lumOff val="5000"/>
                          </a:schemeClr>
                        </a:solidFill>
                        <a:effectLst/>
                        <a:latin typeface="Microsoft JhengHei" charset="-120"/>
                        <a:ea typeface="Microsoft JhengHei" charset="-120"/>
                        <a:cs typeface="Microsoft JhengHei" charset="-120"/>
                      </a:endParaRPr>
                    </a:p>
                    <a:p>
                      <a:pPr algn="ctr">
                        <a:spcAft>
                          <a:spcPts val="0"/>
                        </a:spcAft>
                      </a:pPr>
                      <a:r>
                        <a:rPr lang="en-US" sz="1400" b="0" kern="100" dirty="0">
                          <a:solidFill>
                            <a:schemeClr val="tx2">
                              <a:lumMod val="95000"/>
                              <a:lumOff val="5000"/>
                            </a:schemeClr>
                          </a:solidFill>
                          <a:effectLst/>
                          <a:latin typeface="Microsoft JhengHei" charset="-120"/>
                          <a:ea typeface="Microsoft JhengHei" charset="-120"/>
                          <a:cs typeface="Microsoft JhengHei" charset="-120"/>
                        </a:rPr>
                        <a:t>(</a:t>
                      </a:r>
                      <a:r>
                        <a:rPr lang="zh-TW" sz="1400" b="0" kern="100" dirty="0">
                          <a:solidFill>
                            <a:schemeClr val="tx2">
                              <a:lumMod val="95000"/>
                              <a:lumOff val="5000"/>
                            </a:schemeClr>
                          </a:solidFill>
                          <a:effectLst/>
                          <a:latin typeface="Microsoft JhengHei" charset="-120"/>
                          <a:ea typeface="Microsoft JhengHei" charset="-120"/>
                          <a:cs typeface="Microsoft JhengHei" charset="-120"/>
                        </a:rPr>
                        <a:t>下游</a:t>
                      </a:r>
                      <a:r>
                        <a:rPr lang="en-US" sz="1400" b="0" kern="100" dirty="0">
                          <a:solidFill>
                            <a:schemeClr val="tx2">
                              <a:lumMod val="95000"/>
                              <a:lumOff val="5000"/>
                            </a:schemeClr>
                          </a:solidFill>
                          <a:effectLst/>
                          <a:latin typeface="Microsoft JhengHei" charset="-120"/>
                          <a:ea typeface="Microsoft JhengHei" charset="-120"/>
                          <a:cs typeface="Microsoft JhengHei" charset="-120"/>
                        </a:rPr>
                        <a:t>)</a:t>
                      </a:r>
                      <a:endParaRPr lang="zh-TW" sz="1400" b="0" kern="100" dirty="0">
                        <a:solidFill>
                          <a:schemeClr val="tx2">
                            <a:lumMod val="95000"/>
                            <a:lumOff val="5000"/>
                          </a:schemeClr>
                        </a:solidFill>
                        <a:effectLst/>
                        <a:latin typeface="Microsoft JhengHei" charset="-120"/>
                        <a:ea typeface="Microsoft JhengHei" charset="-120"/>
                        <a:cs typeface="Microsoft JhengHei" charset="-120"/>
                      </a:endParaRPr>
                    </a:p>
                  </a:txBody>
                  <a:tcPr marL="68580" marR="68580" marT="0" marB="0" anchor="ctr">
                    <a:lnL>
                      <a:noFill/>
                    </a:lnL>
                    <a:lnR>
                      <a:noFill/>
                    </a:lnR>
                    <a:lnT w="1270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F9FEF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1600" kern="100" dirty="0">
                          <a:solidFill>
                            <a:schemeClr val="tx2">
                              <a:lumMod val="95000"/>
                              <a:lumOff val="5000"/>
                            </a:schemeClr>
                          </a:solidFill>
                          <a:effectLst/>
                          <a:latin typeface="Microsoft JhengHei" charset="-120"/>
                          <a:ea typeface="Microsoft JhengHei" charset="-120"/>
                          <a:cs typeface="Microsoft JhengHei" charset="-120"/>
                        </a:rPr>
                        <a:t>區域性</a:t>
                      </a:r>
                      <a:endParaRPr lang="en-US" altLang="zh-TW" sz="1600" kern="100" dirty="0">
                        <a:solidFill>
                          <a:schemeClr val="tx2">
                            <a:lumMod val="95000"/>
                            <a:lumOff val="5000"/>
                          </a:schemeClr>
                        </a:solidFill>
                        <a:effectLst/>
                        <a:latin typeface="Microsoft JhengHei" charset="-120"/>
                        <a:ea typeface="Microsoft JhengHei" charset="-120"/>
                        <a:cs typeface="Microsoft JhengHei" charset="-120"/>
                      </a:endParaRPr>
                    </a:p>
                    <a:p>
                      <a:pPr algn="ctr">
                        <a:spcAft>
                          <a:spcPts val="0"/>
                        </a:spcAft>
                      </a:pPr>
                      <a:r>
                        <a:rPr lang="zh-TW" sz="1600" kern="100" dirty="0">
                          <a:solidFill>
                            <a:schemeClr val="tx2">
                              <a:lumMod val="95000"/>
                              <a:lumOff val="5000"/>
                            </a:schemeClr>
                          </a:solidFill>
                          <a:effectLst/>
                          <a:latin typeface="Microsoft JhengHei" charset="-120"/>
                          <a:ea typeface="Microsoft JhengHei" charset="-120"/>
                          <a:cs typeface="Microsoft JhengHei" charset="-120"/>
                        </a:rPr>
                        <a:t>獨占</a:t>
                      </a:r>
                    </a:p>
                  </a:txBody>
                  <a:tcPr marL="68580" marR="68580" marT="0" marB="0" anchor="ctr">
                    <a:lnL>
                      <a:noFill/>
                    </a:lnL>
                    <a:lnR>
                      <a:noFill/>
                    </a:lnR>
                    <a:lnT w="1270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F9FEF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altLang="zh-TW" sz="1600" kern="100" dirty="0">
                          <a:solidFill>
                            <a:schemeClr val="tx2">
                              <a:lumMod val="95000"/>
                              <a:lumOff val="5000"/>
                            </a:schemeClr>
                          </a:solidFill>
                          <a:effectLst/>
                          <a:latin typeface="Microsoft JhengHei" charset="-120"/>
                          <a:ea typeface="Microsoft JhengHei" charset="-120"/>
                          <a:cs typeface="Microsoft JhengHei" charset="-120"/>
                        </a:rPr>
                        <a:t>25</a:t>
                      </a:r>
                      <a:r>
                        <a:rPr lang="zh-TW" altLang="en-US" sz="1600" kern="100" dirty="0">
                          <a:solidFill>
                            <a:schemeClr val="tx2">
                              <a:lumMod val="95000"/>
                              <a:lumOff val="5000"/>
                            </a:schemeClr>
                          </a:solidFill>
                          <a:effectLst/>
                          <a:latin typeface="Microsoft JhengHei" charset="-120"/>
                          <a:ea typeface="Microsoft JhengHei" charset="-120"/>
                          <a:cs typeface="Microsoft JhengHei" charset="-120"/>
                        </a:rPr>
                        <a:t>家</a:t>
                      </a:r>
                      <a:endParaRPr lang="en-US" altLang="zh-TW" sz="1600" kern="100" dirty="0">
                        <a:solidFill>
                          <a:schemeClr val="tx2">
                            <a:lumMod val="95000"/>
                            <a:lumOff val="5000"/>
                          </a:schemeClr>
                        </a:solidFill>
                        <a:effectLst/>
                        <a:latin typeface="Microsoft JhengHei" charset="-120"/>
                        <a:ea typeface="Microsoft JhengHei" charset="-120"/>
                        <a:cs typeface="Microsoft JhengHei" charset="-120"/>
                      </a:endParaRPr>
                    </a:p>
                    <a:p>
                      <a:pPr algn="ctr">
                        <a:spcAft>
                          <a:spcPts val="0"/>
                        </a:spcAft>
                      </a:pPr>
                      <a:r>
                        <a:rPr lang="zh-TW" altLang="en-US" sz="1600" kern="100" dirty="0">
                          <a:solidFill>
                            <a:schemeClr val="tx2">
                              <a:lumMod val="95000"/>
                              <a:lumOff val="5000"/>
                            </a:schemeClr>
                          </a:solidFill>
                          <a:effectLst/>
                          <a:latin typeface="Microsoft JhengHei" charset="-120"/>
                          <a:ea typeface="Microsoft JhengHei" charset="-120"/>
                          <a:cs typeface="Microsoft JhengHei" charset="-120"/>
                        </a:rPr>
                        <a:t>公用天然氣事業</a:t>
                      </a:r>
                      <a:endParaRPr lang="zh-TW" sz="1600" kern="100" dirty="0">
                        <a:solidFill>
                          <a:schemeClr val="tx2">
                            <a:lumMod val="95000"/>
                            <a:lumOff val="5000"/>
                          </a:schemeClr>
                        </a:solidFill>
                        <a:effectLst/>
                        <a:latin typeface="Microsoft JhengHei" charset="-120"/>
                        <a:ea typeface="Microsoft JhengHei" charset="-120"/>
                        <a:cs typeface="Microsoft JhengHei" charset="-120"/>
                      </a:endParaRPr>
                    </a:p>
                  </a:txBody>
                  <a:tcPr marL="68580" marR="68580" marT="0" marB="0" anchor="ctr">
                    <a:lnL>
                      <a:noFill/>
                    </a:lnL>
                    <a:lnR>
                      <a:noFill/>
                    </a:lnR>
                    <a:lnT w="1270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F9FEF9"/>
                    </a:solidFill>
                  </a:tcPr>
                </a:tc>
                <a:extLst>
                  <a:ext uri="{0D108BD9-81ED-4DB2-BD59-A6C34878D82A}">
                    <a16:rowId xmlns:a16="http://schemas.microsoft.com/office/drawing/2014/main" val="10003"/>
                  </a:ext>
                </a:extLst>
              </a:tr>
            </a:tbl>
          </a:graphicData>
        </a:graphic>
      </p:graphicFrame>
      <p:sp>
        <p:nvSpPr>
          <p:cNvPr id="26" name="矩形 25">
            <a:extLst>
              <a:ext uri="{FF2B5EF4-FFF2-40B4-BE49-F238E27FC236}">
                <a16:creationId xmlns:a16="http://schemas.microsoft.com/office/drawing/2014/main" id="{8DEE5CB1-03AF-461E-88E4-90D3DC10D3B0}"/>
              </a:ext>
            </a:extLst>
          </p:cNvPr>
          <p:cNvSpPr/>
          <p:nvPr/>
        </p:nvSpPr>
        <p:spPr>
          <a:xfrm>
            <a:off x="169430" y="1367300"/>
            <a:ext cx="3628358" cy="3085718"/>
          </a:xfrm>
          <a:prstGeom prst="rect">
            <a:avLst/>
          </a:prstGeom>
        </p:spPr>
        <p:txBody>
          <a:bodyPr wrap="square" anchor="ctr" anchorCtr="0">
            <a:noAutofit/>
          </a:bodyPr>
          <a:lstStyle/>
          <a:p>
            <a:pPr marL="342900" marR="0" lvl="0" indent="-342900" algn="just" defTabSz="914400" rtl="0" eaLnBrk="0" fontAlgn="auto" latinLnBrk="0" hangingPunct="0">
              <a:lnSpc>
                <a:spcPct val="110000"/>
              </a:lnSpc>
              <a:spcBef>
                <a:spcPts val="0"/>
              </a:spcBef>
              <a:spcAft>
                <a:spcPts val="1200"/>
              </a:spcAft>
              <a:buClrTx/>
              <a:buSzTx/>
              <a:buFont typeface="Wingdings" pitchFamily="2" charset="2"/>
              <a:buChar char="n"/>
              <a:tabLst/>
              <a:defRPr/>
            </a:pPr>
            <a:r>
              <a:rPr kumimoji="1" lang="zh-TW" altLang="en-US" sz="1800" b="0"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rPr>
              <a:t>目前上、中游由</a:t>
            </a:r>
            <a:r>
              <a:rPr kumimoji="1" lang="zh-TW" altLang="en-US" sz="1800" b="1" i="0" u="none" strike="noStrike" kern="0" cap="none" spc="0" normalizeH="0" baseline="0" noProof="0" dirty="0">
                <a:ln>
                  <a:noFill/>
                </a:ln>
                <a:solidFill>
                  <a:prstClr val="black"/>
                </a:solidFill>
                <a:effectLst/>
                <a:uLnTx/>
                <a:uFillTx/>
                <a:latin typeface="微軟正黑體" pitchFamily="34" charset="-120"/>
                <a:ea typeface="微軟正黑體" panose="020B0604030504040204" pitchFamily="34" charset="-120"/>
                <a:cs typeface="+mn-cs"/>
              </a:rPr>
              <a:t>台灣中油公司</a:t>
            </a:r>
            <a:r>
              <a:rPr kumimoji="1" lang="zh-TW" altLang="en-US" sz="1800" b="1" i="0" u="sng" strike="noStrike" kern="0" cap="none" spc="0" normalizeH="0" baseline="0" noProof="0" dirty="0">
                <a:ln>
                  <a:noFill/>
                </a:ln>
                <a:solidFill>
                  <a:srgbClr val="FF0000"/>
                </a:solidFill>
                <a:effectLst/>
                <a:uLnTx/>
                <a:uFillTx/>
                <a:latin typeface="微軟正黑體" pitchFamily="34" charset="-120"/>
                <a:ea typeface="微軟正黑體" panose="020B0604030504040204" pitchFamily="34" charset="-120"/>
                <a:cs typeface="+mn-cs"/>
              </a:rPr>
              <a:t>進口及生產</a:t>
            </a:r>
            <a:r>
              <a:rPr kumimoji="1"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anose="020B0604030504040204" pitchFamily="34" charset="-120"/>
                <a:cs typeface="+mn-cs"/>
              </a:rPr>
              <a:t>天然氣</a:t>
            </a:r>
            <a:r>
              <a:rPr kumimoji="1" lang="zh-TW" altLang="en-US" sz="1800" b="0"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rPr>
              <a:t>，供應給</a:t>
            </a:r>
            <a:r>
              <a:rPr kumimoji="1" lang="zh-TW" altLang="en-US" sz="1800" b="1" i="0" u="sng"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電業</a:t>
            </a:r>
            <a:r>
              <a:rPr kumimoji="1" lang="zh-TW" altLang="en-US" sz="18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a:t>
            </a:r>
            <a:r>
              <a:rPr kumimoji="1" lang="zh-TW" altLang="en-US" sz="1800" b="1" i="0" u="sng"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汽電共生</a:t>
            </a:r>
            <a:r>
              <a:rPr kumimoji="1" lang="zh-TW" altLang="en-US" sz="18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a:t>
            </a:r>
            <a:r>
              <a:rPr kumimoji="1" lang="zh-TW" altLang="en-US" sz="1800" b="1" i="0" u="sng"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工業</a:t>
            </a:r>
            <a:r>
              <a:rPr kumimoji="1" lang="zh-TW" altLang="en-US" sz="18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與</a:t>
            </a:r>
            <a:r>
              <a:rPr kumimoji="1" lang="zh-TW" altLang="en-US" sz="1800" b="1" i="0" u="sng"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公用天然氣事業</a:t>
            </a:r>
            <a:r>
              <a:rPr kumimoji="1" lang="zh-TW" altLang="en-US" sz="1800" b="0"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rPr>
              <a:t>，且一小部分為能源生產自用。</a:t>
            </a:r>
            <a:r>
              <a:rPr kumimoji="1" lang="en-US" altLang="zh-TW" sz="1600" b="0"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rPr>
              <a:t>(108</a:t>
            </a:r>
            <a:r>
              <a:rPr kumimoji="1" lang="zh-TW" altLang="en-US" sz="1600" b="0"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rPr>
              <a:t>年欣鑫公司成為我國第</a:t>
            </a:r>
            <a:r>
              <a:rPr kumimoji="1" lang="en-US" altLang="zh-TW" sz="1600" b="0"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rPr>
              <a:t>2</a:t>
            </a:r>
            <a:r>
              <a:rPr kumimoji="1" lang="zh-TW" altLang="en-US" sz="1600" b="0"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rPr>
              <a:t>家天然氣進口事業</a:t>
            </a:r>
            <a:r>
              <a:rPr kumimoji="1" lang="en-US" altLang="zh-TW" sz="1600" b="0"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rPr>
              <a:t>)</a:t>
            </a:r>
            <a:r>
              <a:rPr kumimoji="1" lang="zh-TW" altLang="en-US" sz="1800" b="0"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rPr>
              <a:t>。</a:t>
            </a:r>
            <a:endParaRPr kumimoji="1" lang="en-US" altLang="zh-TW" sz="1800" b="0"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endParaRPr>
          </a:p>
          <a:p>
            <a:pPr marL="342900" marR="0" lvl="0" indent="-342900" algn="just" defTabSz="914400" rtl="0" eaLnBrk="0" fontAlgn="auto" latinLnBrk="0" hangingPunct="0">
              <a:lnSpc>
                <a:spcPct val="110000"/>
              </a:lnSpc>
              <a:spcBef>
                <a:spcPts val="0"/>
              </a:spcBef>
              <a:spcAft>
                <a:spcPts val="600"/>
              </a:spcAft>
              <a:buClrTx/>
              <a:buSzTx/>
              <a:buFont typeface="Wingdings" pitchFamily="2" charset="2"/>
              <a:buChar char="n"/>
              <a:tabLst/>
              <a:defRPr/>
            </a:pPr>
            <a:r>
              <a:rPr kumimoji="1" lang="zh-TW" altLang="en-US" sz="1800" b="0"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rPr>
              <a:t>下游為</a:t>
            </a:r>
            <a:r>
              <a:rPr kumimoji="1" lang="en-US" altLang="zh-TW" sz="1800" b="1" i="0" u="sng" strike="noStrike" kern="0" cap="none" spc="0" normalizeH="0" baseline="0" noProof="0" dirty="0">
                <a:ln>
                  <a:noFill/>
                </a:ln>
                <a:solidFill>
                  <a:srgbClr val="FF0000"/>
                </a:solidFill>
                <a:effectLst/>
                <a:uLnTx/>
                <a:uFillTx/>
                <a:latin typeface="微軟正黑體" pitchFamily="34" charset="-120"/>
                <a:ea typeface="微軟正黑體" panose="020B0604030504040204" pitchFamily="34" charset="-120"/>
                <a:cs typeface="+mn-cs"/>
              </a:rPr>
              <a:t>25</a:t>
            </a:r>
            <a:r>
              <a:rPr kumimoji="1" lang="zh-TW" altLang="en-US" sz="1800" b="1" i="0" u="sng" strike="noStrike" kern="0" cap="none" spc="0" normalizeH="0" baseline="0" noProof="0" dirty="0">
                <a:ln>
                  <a:noFill/>
                </a:ln>
                <a:solidFill>
                  <a:srgbClr val="FF0000"/>
                </a:solidFill>
                <a:effectLst/>
                <a:uLnTx/>
                <a:uFillTx/>
                <a:latin typeface="微軟正黑體" pitchFamily="34" charset="-120"/>
                <a:ea typeface="微軟正黑體" panose="020B0604030504040204" pitchFamily="34" charset="-120"/>
                <a:cs typeface="+mn-cs"/>
              </a:rPr>
              <a:t>家</a:t>
            </a:r>
            <a:r>
              <a:rPr kumimoji="1" lang="zh-TW" altLang="en-US" sz="1800" b="1"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rPr>
              <a:t>公用天然氣事業</a:t>
            </a:r>
            <a:r>
              <a:rPr kumimoji="1" lang="zh-TW" altLang="en-US" sz="1800" b="0" i="0" u="none" strike="noStrike" kern="0" cap="none" spc="0" normalizeH="0" baseline="0" noProof="0" dirty="0">
                <a:ln>
                  <a:noFill/>
                </a:ln>
                <a:solidFill>
                  <a:sysClr val="windowText" lastClr="000000"/>
                </a:solidFill>
                <a:effectLst/>
                <a:uLnTx/>
                <a:uFillTx/>
                <a:latin typeface="微軟正黑體" pitchFamily="34" charset="-120"/>
                <a:ea typeface="微軟正黑體" panose="020B0604030504040204" pitchFamily="34" charset="-120"/>
                <a:cs typeface="+mn-cs"/>
              </a:rPr>
              <a:t>，於核定供氣區域，以導管供應民生用戶</a:t>
            </a:r>
            <a:r>
              <a:rPr kumimoji="1" lang="en-US" altLang="zh-TW"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a:t>
            </a:r>
            <a:r>
              <a:rPr kumimoji="1" lang="zh-TW" altLang="en-US"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家庭、商業、服務業</a:t>
            </a:r>
            <a:r>
              <a:rPr kumimoji="1" lang="en-US" altLang="zh-TW"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a:t>
            </a:r>
            <a:r>
              <a:rPr kumimoji="1" lang="zh-TW" altLang="en-US" sz="18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rPr>
              <a:t>等。</a:t>
            </a:r>
            <a:endParaRPr kumimoji="1" lang="en-US" altLang="zh-TW" sz="18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mn-cs"/>
            </a:endParaRPr>
          </a:p>
        </p:txBody>
      </p:sp>
      <p:sp>
        <p:nvSpPr>
          <p:cNvPr id="79" name="矩形 78">
            <a:extLst>
              <a:ext uri="{FF2B5EF4-FFF2-40B4-BE49-F238E27FC236}">
                <a16:creationId xmlns:a16="http://schemas.microsoft.com/office/drawing/2014/main" id="{5B0E8D7F-DA4C-41D9-8846-C44ACD569A93}"/>
              </a:ext>
            </a:extLst>
          </p:cNvPr>
          <p:cNvSpPr/>
          <p:nvPr/>
        </p:nvSpPr>
        <p:spPr bwMode="auto">
          <a:xfrm>
            <a:off x="7726746" y="6237915"/>
            <a:ext cx="1150938" cy="347663"/>
          </a:xfrm>
          <a:prstGeom prst="rect">
            <a:avLst/>
          </a:prstGeom>
          <a:no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住宅及</a:t>
            </a:r>
            <a:endParaRPr kumimoji="1" lang="en-US" altLang="zh-TW"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服務業</a:t>
            </a:r>
            <a:endParaRPr kumimoji="1" lang="en-US" altLang="zh-TW"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5.33%</a:t>
            </a:r>
            <a:r>
              <a:rPr kumimoji="1" lang="en-US" altLang="zh-TW" sz="12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a:t>
            </a:r>
            <a:endParaRPr kumimoji="1" lang="zh-TW" altLang="en-US" sz="12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80" name="矩形 79">
            <a:extLst>
              <a:ext uri="{FF2B5EF4-FFF2-40B4-BE49-F238E27FC236}">
                <a16:creationId xmlns:a16="http://schemas.microsoft.com/office/drawing/2014/main" id="{97C153CB-A850-4DBE-A185-9CD2F0C4A6B2}"/>
              </a:ext>
            </a:extLst>
          </p:cNvPr>
          <p:cNvSpPr/>
          <p:nvPr/>
        </p:nvSpPr>
        <p:spPr bwMode="auto">
          <a:xfrm>
            <a:off x="6450852" y="6246699"/>
            <a:ext cx="1609725" cy="347661"/>
          </a:xfrm>
          <a:prstGeom prst="rect">
            <a:avLst/>
          </a:prstGeom>
          <a:no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工業</a:t>
            </a:r>
            <a:br>
              <a:rPr kumimoji="1" lang="en-US" altLang="zh-TW"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br>
            <a:r>
              <a:rPr kumimoji="1" lang="zh-TW" altLang="en-US"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  </a:t>
            </a:r>
            <a:endParaRPr kumimoji="1" lang="en-US" altLang="zh-TW"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13.81%</a:t>
            </a:r>
            <a:endParaRPr kumimoji="1" lang="zh-TW" altLang="en-US" sz="10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
        <p:nvSpPr>
          <p:cNvPr id="81" name="矩形 80">
            <a:extLst>
              <a:ext uri="{FF2B5EF4-FFF2-40B4-BE49-F238E27FC236}">
                <a16:creationId xmlns:a16="http://schemas.microsoft.com/office/drawing/2014/main" id="{107B2523-EF01-480A-A771-B2863AFEFFAA}"/>
              </a:ext>
            </a:extLst>
          </p:cNvPr>
          <p:cNvSpPr/>
          <p:nvPr/>
        </p:nvSpPr>
        <p:spPr bwMode="auto">
          <a:xfrm>
            <a:off x="5534313" y="6255481"/>
            <a:ext cx="1152525" cy="347663"/>
          </a:xfrm>
          <a:prstGeom prst="rect">
            <a:avLst/>
          </a:prstGeom>
          <a:no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電業及</a:t>
            </a:r>
            <a:endParaRPr kumimoji="1" lang="en-US" altLang="zh-TW"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汽電共生</a:t>
            </a:r>
            <a:endParaRPr kumimoji="1" lang="en-US" altLang="zh-TW"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2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78.38%</a:t>
            </a:r>
            <a:r>
              <a:rPr kumimoji="1" lang="en-US" altLang="zh-TW" sz="12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a:t>
            </a:r>
            <a:endParaRPr kumimoji="1" lang="zh-TW" altLang="en-US" sz="12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82" name="文字方塊 81">
            <a:extLst>
              <a:ext uri="{FF2B5EF4-FFF2-40B4-BE49-F238E27FC236}">
                <a16:creationId xmlns:a16="http://schemas.microsoft.com/office/drawing/2014/main" id="{460CAF59-52BD-4A63-AADA-8808F073F550}"/>
              </a:ext>
            </a:extLst>
          </p:cNvPr>
          <p:cNvSpPr txBox="1"/>
          <p:nvPr/>
        </p:nvSpPr>
        <p:spPr>
          <a:xfrm>
            <a:off x="4228476" y="5310676"/>
            <a:ext cx="125583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註：另有</a:t>
            </a:r>
            <a:endParaRPr kumimoji="0" lang="en-US" altLang="zh-TW" sz="1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能源自用</a:t>
            </a:r>
            <a:r>
              <a:rPr kumimoji="0" lang="en-US" altLang="zh-TW" sz="1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2.22%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煉油廠    </a:t>
            </a:r>
            <a:r>
              <a:rPr kumimoji="0" lang="en-US" altLang="zh-TW" sz="1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農業        </a:t>
            </a:r>
            <a:r>
              <a:rPr kumimoji="0" lang="en-US" altLang="zh-TW" sz="1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0.02%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           </a:t>
            </a:r>
            <a:r>
              <a:rPr kumimoji="0" lang="en-US" altLang="zh-TW" sz="105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(109</a:t>
            </a:r>
            <a:r>
              <a:rPr kumimoji="0" lang="zh-TW" altLang="en-US" sz="105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年度</a:t>
            </a:r>
            <a:r>
              <a:rPr kumimoji="0" lang="en-US" altLang="zh-TW" sz="105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a:t>
            </a:r>
            <a:endParaRPr kumimoji="0" lang="zh-TW" altLang="en-US" sz="1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grpSp>
        <p:nvGrpSpPr>
          <p:cNvPr id="119" name="群組 118">
            <a:extLst>
              <a:ext uri="{FF2B5EF4-FFF2-40B4-BE49-F238E27FC236}">
                <a16:creationId xmlns:a16="http://schemas.microsoft.com/office/drawing/2014/main" id="{8CFB90B7-CD03-4BE9-9964-11A0B8FC17D5}"/>
              </a:ext>
            </a:extLst>
          </p:cNvPr>
          <p:cNvGrpSpPr/>
          <p:nvPr/>
        </p:nvGrpSpPr>
        <p:grpSpPr>
          <a:xfrm>
            <a:off x="3943347" y="248892"/>
            <a:ext cx="5150732" cy="5825362"/>
            <a:chOff x="3943347" y="248892"/>
            <a:chExt cx="5150732" cy="5825362"/>
          </a:xfrm>
        </p:grpSpPr>
        <p:grpSp>
          <p:nvGrpSpPr>
            <p:cNvPr id="7" name="群組 6">
              <a:extLst>
                <a:ext uri="{FF2B5EF4-FFF2-40B4-BE49-F238E27FC236}">
                  <a16:creationId xmlns:a16="http://schemas.microsoft.com/office/drawing/2014/main" id="{58C27669-D54D-45F8-BFFD-8165072C02EA}"/>
                </a:ext>
              </a:extLst>
            </p:cNvPr>
            <p:cNvGrpSpPr/>
            <p:nvPr/>
          </p:nvGrpSpPr>
          <p:grpSpPr>
            <a:xfrm>
              <a:off x="3943347" y="1622113"/>
              <a:ext cx="3549106" cy="3707092"/>
              <a:chOff x="1767740" y="2132572"/>
              <a:chExt cx="3549106" cy="3707092"/>
            </a:xfrm>
          </p:grpSpPr>
          <p:sp>
            <p:nvSpPr>
              <p:cNvPr id="8" name="矩形: 圓角 7">
                <a:extLst>
                  <a:ext uri="{FF2B5EF4-FFF2-40B4-BE49-F238E27FC236}">
                    <a16:creationId xmlns:a16="http://schemas.microsoft.com/office/drawing/2014/main" id="{BC1786E7-5476-442F-BCD7-AF991BF1C98F}"/>
                  </a:ext>
                </a:extLst>
              </p:cNvPr>
              <p:cNvSpPr/>
              <p:nvPr/>
            </p:nvSpPr>
            <p:spPr bwMode="auto">
              <a:xfrm rot="5400000">
                <a:off x="3838980" y="4946640"/>
                <a:ext cx="688935" cy="250503"/>
              </a:xfrm>
              <a:prstGeom prst="roundRect">
                <a:avLst/>
              </a:prstGeom>
              <a:solidFill>
                <a:schemeClr val="accent2">
                  <a:lumMod val="20000"/>
                  <a:lumOff val="80000"/>
                </a:schemeClr>
              </a:solidFill>
              <a:ln w="9525" cap="flat" cmpd="sng" algn="ctr">
                <a:solidFill>
                  <a:srgbClr val="AC74D6"/>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9" name="矩形: 圓角 8">
                <a:extLst>
                  <a:ext uri="{FF2B5EF4-FFF2-40B4-BE49-F238E27FC236}">
                    <a16:creationId xmlns:a16="http://schemas.microsoft.com/office/drawing/2014/main" id="{12A1D729-E220-4EA7-A449-66D6F810985C}"/>
                  </a:ext>
                </a:extLst>
              </p:cNvPr>
              <p:cNvSpPr/>
              <p:nvPr/>
            </p:nvSpPr>
            <p:spPr bwMode="auto">
              <a:xfrm>
                <a:off x="3295279" y="4727424"/>
                <a:ext cx="988197" cy="216955"/>
              </a:xfrm>
              <a:prstGeom prst="roundRect">
                <a:avLst/>
              </a:prstGeom>
              <a:solidFill>
                <a:schemeClr val="accent4">
                  <a:lumMod val="20000"/>
                  <a:lumOff val="80000"/>
                </a:schemeClr>
              </a:solidFill>
              <a:ln w="9525"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0" name="矩形: 圓角 9">
                <a:extLst>
                  <a:ext uri="{FF2B5EF4-FFF2-40B4-BE49-F238E27FC236}">
                    <a16:creationId xmlns:a16="http://schemas.microsoft.com/office/drawing/2014/main" id="{09B12EE2-3B3A-4662-AF92-D9F259714AFC}"/>
                  </a:ext>
                </a:extLst>
              </p:cNvPr>
              <p:cNvSpPr/>
              <p:nvPr/>
            </p:nvSpPr>
            <p:spPr bwMode="auto">
              <a:xfrm>
                <a:off x="3295279" y="5199404"/>
                <a:ext cx="2021567" cy="216955"/>
              </a:xfrm>
              <a:prstGeom prst="roundRect">
                <a:avLst/>
              </a:prstGeom>
              <a:solidFill>
                <a:schemeClr val="accent4">
                  <a:lumMod val="20000"/>
                  <a:lumOff val="80000"/>
                </a:schemeClr>
              </a:solidFill>
              <a:ln w="9525"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E87AE1A6-1D85-488B-835B-1F9569FBB8CB}"/>
                  </a:ext>
                </a:extLst>
              </p:cNvPr>
              <p:cNvSpPr/>
              <p:nvPr/>
            </p:nvSpPr>
            <p:spPr bwMode="auto">
              <a:xfrm rot="5400000">
                <a:off x="4716764" y="5345792"/>
                <a:ext cx="509732" cy="216955"/>
              </a:xfrm>
              <a:prstGeom prst="roundRect">
                <a:avLst/>
              </a:prstGeom>
              <a:solidFill>
                <a:schemeClr val="accent4">
                  <a:lumMod val="20000"/>
                  <a:lumOff val="80000"/>
                </a:schemeClr>
              </a:solidFill>
              <a:ln w="9525"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grpSp>
            <p:nvGrpSpPr>
              <p:cNvPr id="12" name="群組 11">
                <a:extLst>
                  <a:ext uri="{FF2B5EF4-FFF2-40B4-BE49-F238E27FC236}">
                    <a16:creationId xmlns:a16="http://schemas.microsoft.com/office/drawing/2014/main" id="{8BDE783F-B090-4616-AB7C-A8361EBB4677}"/>
                  </a:ext>
                </a:extLst>
              </p:cNvPr>
              <p:cNvGrpSpPr/>
              <p:nvPr/>
            </p:nvGrpSpPr>
            <p:grpSpPr>
              <a:xfrm>
                <a:off x="1767740" y="2132572"/>
                <a:ext cx="1757614" cy="3384376"/>
                <a:chOff x="3534467" y="2011947"/>
                <a:chExt cx="1757614" cy="3384376"/>
              </a:xfrm>
            </p:grpSpPr>
            <p:sp>
              <p:nvSpPr>
                <p:cNvPr id="16" name="矩形: 圓角 15">
                  <a:extLst>
                    <a:ext uri="{FF2B5EF4-FFF2-40B4-BE49-F238E27FC236}">
                      <a16:creationId xmlns:a16="http://schemas.microsoft.com/office/drawing/2014/main" id="{8BDC7CA6-ECC4-49A2-A6B5-149C6B7A8CFF}"/>
                    </a:ext>
                  </a:extLst>
                </p:cNvPr>
                <p:cNvSpPr/>
                <p:nvPr/>
              </p:nvSpPr>
              <p:spPr bwMode="auto">
                <a:xfrm>
                  <a:off x="3534467" y="2011947"/>
                  <a:ext cx="1757614" cy="3384376"/>
                </a:xfrm>
                <a:prstGeom prst="roundRect">
                  <a:avLst/>
                </a:prstGeom>
                <a:solidFill>
                  <a:schemeClr val="accent4">
                    <a:lumMod val="20000"/>
                    <a:lumOff val="80000"/>
                  </a:schemeClr>
                </a:solidFill>
                <a:ln w="9525"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Arial" pitchFamily="34" charset="0"/>
                    <a:ea typeface="新細明體" panose="02020500000000000000" pitchFamily="18" charset="-120"/>
                    <a:cs typeface="+mn-cs"/>
                  </a:endParaRPr>
                </a:p>
              </p:txBody>
            </p:sp>
            <p:sp>
              <p:nvSpPr>
                <p:cNvPr id="17" name="圓角矩形 64">
                  <a:extLst>
                    <a:ext uri="{FF2B5EF4-FFF2-40B4-BE49-F238E27FC236}">
                      <a16:creationId xmlns:a16="http://schemas.microsoft.com/office/drawing/2014/main" id="{569EAE32-9571-474C-AE58-575F64FFFEA4}"/>
                    </a:ext>
                  </a:extLst>
                </p:cNvPr>
                <p:cNvSpPr/>
                <p:nvPr/>
              </p:nvSpPr>
              <p:spPr bwMode="auto">
                <a:xfrm>
                  <a:off x="3718924" y="4986489"/>
                  <a:ext cx="1427409" cy="234685"/>
                </a:xfrm>
                <a:prstGeom prst="roundRect">
                  <a:avLst/>
                </a:prstGeom>
                <a:solidFill>
                  <a:schemeClr val="accent1">
                    <a:lumMod val="20000"/>
                    <a:lumOff val="80000"/>
                  </a:schemeClr>
                </a:solidFill>
                <a:ln w="9525" cap="flat" cmpd="sng" algn="ctr">
                  <a:solidFill>
                    <a:srgbClr val="1D528D"/>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mn-cs"/>
                    </a:rPr>
                    <a:t>LNG</a:t>
                  </a:r>
                  <a:r>
                    <a:rPr kumimoji="0" lang="zh-TW" altLang="en-US"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mn-cs"/>
                    </a:rPr>
                    <a:t>儲存</a:t>
                  </a:r>
                  <a:r>
                    <a:rPr kumimoji="0" lang="en-US" altLang="zh-TW"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mn-cs"/>
                    </a:rPr>
                    <a:t>/</a:t>
                  </a:r>
                  <a:r>
                    <a:rPr kumimoji="0" lang="zh-TW" altLang="en-US"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mn-cs"/>
                    </a:rPr>
                    <a:t>氣化</a:t>
                  </a:r>
                  <a:endParaRPr kumimoji="0" lang="en-US" altLang="zh-TW"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mn-cs"/>
                  </a:endParaRPr>
                </a:p>
              </p:txBody>
            </p:sp>
            <p:sp>
              <p:nvSpPr>
                <p:cNvPr id="18" name="圓角矩形 38">
                  <a:extLst>
                    <a:ext uri="{FF2B5EF4-FFF2-40B4-BE49-F238E27FC236}">
                      <a16:creationId xmlns:a16="http://schemas.microsoft.com/office/drawing/2014/main" id="{F1ED453C-4C9A-4473-8B43-D384580E2DF0}"/>
                    </a:ext>
                  </a:extLst>
                </p:cNvPr>
                <p:cNvSpPr/>
                <p:nvPr/>
              </p:nvSpPr>
              <p:spPr bwMode="auto">
                <a:xfrm>
                  <a:off x="3732688" y="2943797"/>
                  <a:ext cx="1390592" cy="234685"/>
                </a:xfrm>
                <a:prstGeom prst="roundRect">
                  <a:avLst/>
                </a:prstGeom>
                <a:solidFill>
                  <a:srgbClr val="AD9906">
                    <a:lumMod val="20000"/>
                    <a:lumOff val="80000"/>
                  </a:srgbClr>
                </a:solidFill>
                <a:ln w="9525" cap="flat" cmpd="sng" algn="ctr">
                  <a:solidFill>
                    <a:srgbClr val="174578">
                      <a:lumMod val="75000"/>
                    </a:srgb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150" normalizeH="0" baseline="0" noProof="0" dirty="0">
                      <a:ln>
                        <a:noFill/>
                      </a:ln>
                      <a:solidFill>
                        <a:srgbClr val="000000"/>
                      </a:solidFill>
                      <a:effectLst/>
                      <a:uLnTx/>
                      <a:uFillTx/>
                      <a:latin typeface="微軟正黑體" pitchFamily="34" charset="-120"/>
                      <a:ea typeface="微軟正黑體" pitchFamily="34" charset="-120"/>
                      <a:cs typeface="+mn-cs"/>
                    </a:rPr>
                    <a:t>LNG</a:t>
                  </a:r>
                  <a:r>
                    <a:rPr kumimoji="0" lang="zh-CN" altLang="en-US" sz="1400" b="1" i="0" u="none" strike="noStrike" kern="0" cap="none" spc="-150" normalizeH="0" baseline="0" noProof="0" dirty="0">
                      <a:ln>
                        <a:noFill/>
                      </a:ln>
                      <a:solidFill>
                        <a:srgbClr val="000000"/>
                      </a:solidFill>
                      <a:effectLst/>
                      <a:uLnTx/>
                      <a:uFillTx/>
                      <a:latin typeface="微軟正黑體" pitchFamily="34" charset="-120"/>
                      <a:ea typeface="微軟正黑體" pitchFamily="34" charset="-120"/>
                      <a:cs typeface="+mn-cs"/>
                    </a:rPr>
                    <a:t>灌裝</a:t>
                  </a:r>
                  <a:r>
                    <a:rPr kumimoji="0" lang="en-US" altLang="zh-CN" sz="1400" b="1" i="0" u="none" strike="noStrike" kern="0" cap="none" spc="-150" normalizeH="0" baseline="0" noProof="0" dirty="0">
                      <a:ln>
                        <a:noFill/>
                      </a:ln>
                      <a:solidFill>
                        <a:srgbClr val="000000"/>
                      </a:solidFill>
                      <a:effectLst/>
                      <a:uLnTx/>
                      <a:uFillTx/>
                      <a:latin typeface="微軟正黑體" pitchFamily="34" charset="-120"/>
                      <a:ea typeface="微軟正黑體" pitchFamily="34" charset="-120"/>
                      <a:cs typeface="+mn-cs"/>
                    </a:rPr>
                    <a:t>/</a:t>
                  </a:r>
                  <a:r>
                    <a:rPr kumimoji="0" lang="zh-CN" altLang="en-US" sz="1400" b="1" i="0" u="none" strike="noStrike" kern="0" cap="none" spc="-150" normalizeH="0" baseline="0" noProof="0" dirty="0">
                      <a:ln>
                        <a:noFill/>
                      </a:ln>
                      <a:solidFill>
                        <a:srgbClr val="000000"/>
                      </a:solidFill>
                      <a:effectLst/>
                      <a:uLnTx/>
                      <a:uFillTx/>
                      <a:latin typeface="微軟正黑體" pitchFamily="34" charset="-120"/>
                      <a:ea typeface="微軟正黑體" pitchFamily="34" charset="-120"/>
                      <a:cs typeface="+mn-cs"/>
                    </a:rPr>
                    <a:t>槽櫃上岸</a:t>
                  </a:r>
                  <a:endParaRPr kumimoji="0" lang="zh-TW" altLang="en-US" sz="1400" b="1" i="0" u="none" strike="noStrike" kern="0" cap="none" spc="-150" normalizeH="0" baseline="0" noProof="0" dirty="0">
                    <a:ln>
                      <a:noFill/>
                    </a:ln>
                    <a:solidFill>
                      <a:srgbClr val="000000"/>
                    </a:solidFill>
                    <a:effectLst/>
                    <a:uLnTx/>
                    <a:uFillTx/>
                    <a:latin typeface="微軟正黑體" pitchFamily="34" charset="-120"/>
                    <a:ea typeface="微軟正黑體" pitchFamily="34" charset="-120"/>
                    <a:cs typeface="+mn-cs"/>
                  </a:endParaRPr>
                </a:p>
              </p:txBody>
            </p:sp>
            <p:pic>
              <p:nvPicPr>
                <p:cNvPr id="19" name="圖片 18" descr="Fuelgarden LNG - LNG ISO Container.JPG">
                  <a:extLst>
                    <a:ext uri="{FF2B5EF4-FFF2-40B4-BE49-F238E27FC236}">
                      <a16:creationId xmlns:a16="http://schemas.microsoft.com/office/drawing/2014/main" id="{571A03A4-BF94-43E0-A6C3-139019BD323C}"/>
                    </a:ext>
                  </a:extLst>
                </p:cNvPr>
                <p:cNvPicPr>
                  <a:picLocks/>
                </p:cNvPicPr>
                <p:nvPr/>
              </p:nvPicPr>
              <p:blipFill>
                <a:blip r:embed="rId2" cstate="print"/>
                <a:stretch>
                  <a:fillRect/>
                </a:stretch>
              </p:blipFill>
              <p:spPr>
                <a:xfrm>
                  <a:off x="4427984" y="2274488"/>
                  <a:ext cx="695296" cy="671024"/>
                </a:xfrm>
                <a:prstGeom prst="rect">
                  <a:avLst/>
                </a:prstGeom>
                <a:noFill/>
                <a:ln w="25400" cap="sq">
                  <a:solidFill>
                    <a:srgbClr val="AD9906">
                      <a:lumMod val="60000"/>
                      <a:lumOff val="40000"/>
                    </a:srgbClr>
                  </a:solidFill>
                  <a:miter lim="800000"/>
                </a:ln>
                <a:effectLst/>
              </p:spPr>
            </p:pic>
            <p:pic>
              <p:nvPicPr>
                <p:cNvPr id="20" name="Picture 8" descr="未來經營重點與展望">
                  <a:extLst>
                    <a:ext uri="{FF2B5EF4-FFF2-40B4-BE49-F238E27FC236}">
                      <a16:creationId xmlns:a16="http://schemas.microsoft.com/office/drawing/2014/main" id="{F81CB88A-472D-429E-9854-85CA3E75BA84}"/>
                    </a:ext>
                  </a:extLst>
                </p:cNvPr>
                <p:cNvPicPr>
                  <a:picLocks noChangeArrowheads="1"/>
                </p:cNvPicPr>
                <p:nvPr/>
              </p:nvPicPr>
              <p:blipFill>
                <a:blip r:embed="rId3" cstate="print"/>
                <a:srcRect r="49173" b="44510"/>
                <a:stretch>
                  <a:fillRect/>
                </a:stretch>
              </p:blipFill>
              <p:spPr bwMode="auto">
                <a:xfrm>
                  <a:off x="3732688" y="2274488"/>
                  <a:ext cx="695296" cy="671024"/>
                </a:xfrm>
                <a:prstGeom prst="rect">
                  <a:avLst/>
                </a:prstGeom>
                <a:noFill/>
                <a:ln w="25400" cap="sq">
                  <a:solidFill>
                    <a:srgbClr val="AD9906">
                      <a:lumMod val="60000"/>
                      <a:lumOff val="40000"/>
                    </a:srgbClr>
                  </a:solidFill>
                  <a:miter lim="800000"/>
                </a:ln>
                <a:effectLst/>
              </p:spPr>
            </p:pic>
            <p:sp>
              <p:nvSpPr>
                <p:cNvPr id="21" name="圓角矩形 63">
                  <a:extLst>
                    <a:ext uri="{FF2B5EF4-FFF2-40B4-BE49-F238E27FC236}">
                      <a16:creationId xmlns:a16="http://schemas.microsoft.com/office/drawing/2014/main" id="{1B575DA0-4F14-4138-A647-63F716229323}"/>
                    </a:ext>
                  </a:extLst>
                </p:cNvPr>
                <p:cNvSpPr/>
                <p:nvPr/>
              </p:nvSpPr>
              <p:spPr bwMode="auto">
                <a:xfrm>
                  <a:off x="3732688" y="3963865"/>
                  <a:ext cx="1390592" cy="234685"/>
                </a:xfrm>
                <a:prstGeom prst="roundRect">
                  <a:avLst/>
                </a:prstGeom>
                <a:solidFill>
                  <a:srgbClr val="DCFFB4"/>
                </a:solidFill>
                <a:ln w="9525" cap="flat" cmpd="sng" algn="ctr">
                  <a:solidFill>
                    <a:srgbClr val="174578">
                      <a:lumMod val="75000"/>
                    </a:srgb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mn-cs"/>
                    </a:rPr>
                    <a:t>LNG</a:t>
                  </a:r>
                  <a:r>
                    <a:rPr kumimoji="0" lang="zh-TW" altLang="en-US" sz="1400" b="1" i="0" u="none" strike="noStrike" kern="0" cap="none" spc="0" normalizeH="0" baseline="0" noProof="0" dirty="0">
                      <a:ln>
                        <a:noFill/>
                      </a:ln>
                      <a:solidFill>
                        <a:srgbClr val="000000"/>
                      </a:solidFill>
                      <a:effectLst/>
                      <a:uLnTx/>
                      <a:uFillTx/>
                      <a:latin typeface="微軟正黑體" pitchFamily="34" charset="-120"/>
                      <a:ea typeface="微軟正黑體" pitchFamily="34" charset="-120"/>
                      <a:cs typeface="+mn-cs"/>
                    </a:rPr>
                    <a:t>運輸</a:t>
                  </a:r>
                </a:p>
              </p:txBody>
            </p:sp>
            <p:pic>
              <p:nvPicPr>
                <p:cNvPr id="23" name="圖片 10" descr="ut26c38158.jpg">
                  <a:extLst>
                    <a:ext uri="{FF2B5EF4-FFF2-40B4-BE49-F238E27FC236}">
                      <a16:creationId xmlns:a16="http://schemas.microsoft.com/office/drawing/2014/main" id="{460BF7EC-4D5A-4195-97EC-492617EF2020}"/>
                    </a:ext>
                  </a:extLst>
                </p:cNvPr>
                <p:cNvPicPr>
                  <a:picLocks/>
                </p:cNvPicPr>
                <p:nvPr/>
              </p:nvPicPr>
              <p:blipFill>
                <a:blip r:embed="rId4" cstate="print"/>
                <a:srcRect/>
                <a:stretch>
                  <a:fillRect/>
                </a:stretch>
              </p:blipFill>
              <p:spPr bwMode="auto">
                <a:xfrm>
                  <a:off x="4427985" y="3331167"/>
                  <a:ext cx="695297" cy="636430"/>
                </a:xfrm>
                <a:prstGeom prst="rect">
                  <a:avLst/>
                </a:prstGeom>
                <a:solidFill>
                  <a:srgbClr val="FFFFFF">
                    <a:shade val="85000"/>
                  </a:srgbClr>
                </a:solidFill>
                <a:ln w="25400" cap="sq">
                  <a:solidFill>
                    <a:srgbClr val="92D050"/>
                  </a:solidFill>
                  <a:miter lim="800000"/>
                </a:ln>
                <a:effectLst/>
              </p:spPr>
            </p:pic>
            <p:pic>
              <p:nvPicPr>
                <p:cNvPr id="27" name="Picture 2" descr="http://www.awpe.co.jp/english/img_works/energy1.jpg">
                  <a:extLst>
                    <a:ext uri="{FF2B5EF4-FFF2-40B4-BE49-F238E27FC236}">
                      <a16:creationId xmlns:a16="http://schemas.microsoft.com/office/drawing/2014/main" id="{429CFED5-E544-44F0-9248-7DF7121799E0}"/>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2688" y="3331167"/>
                  <a:ext cx="695296" cy="636430"/>
                </a:xfrm>
                <a:prstGeom prst="rect">
                  <a:avLst/>
                </a:prstGeom>
                <a:noFill/>
                <a:ln w="25400">
                  <a:solidFill>
                    <a:srgbClr val="92D050"/>
                  </a:solidFill>
                </a:ln>
                <a:effectLst/>
                <a:extLst>
                  <a:ext uri="{909E8E84-426E-40DD-AFC4-6F175D3DCCD1}">
                    <a14:hiddenFill xmlns:a14="http://schemas.microsoft.com/office/drawing/2010/main">
                      <a:solidFill>
                        <a:srgbClr val="FFFFFF"/>
                      </a:solidFill>
                    </a14:hiddenFill>
                  </a:ext>
                </a:extLst>
              </p:spPr>
            </p:pic>
            <p:pic>
              <p:nvPicPr>
                <p:cNvPr id="28" name="圖片 27">
                  <a:extLst>
                    <a:ext uri="{FF2B5EF4-FFF2-40B4-BE49-F238E27FC236}">
                      <a16:creationId xmlns:a16="http://schemas.microsoft.com/office/drawing/2014/main" id="{5420711B-B432-4E77-9F93-6DCAE7DF4029}"/>
                    </a:ext>
                  </a:extLst>
                </p:cNvPr>
                <p:cNvPicPr>
                  <a:picLocks noChangeAspect="1"/>
                </p:cNvPicPr>
                <p:nvPr/>
              </p:nvPicPr>
              <p:blipFill>
                <a:blip r:embed="rId6"/>
                <a:stretch>
                  <a:fillRect/>
                </a:stretch>
              </p:blipFill>
              <p:spPr>
                <a:xfrm>
                  <a:off x="4506537" y="4399145"/>
                  <a:ext cx="641967" cy="584788"/>
                </a:xfrm>
                <a:prstGeom prst="rect">
                  <a:avLst/>
                </a:prstGeom>
                <a:noFill/>
                <a:ln w="28575">
                  <a:solidFill>
                    <a:srgbClr val="0078F0"/>
                  </a:solidFill>
                </a:ln>
              </p:spPr>
            </p:pic>
            <p:pic>
              <p:nvPicPr>
                <p:cNvPr id="29" name="Picture 2" descr="ç¸éåç">
                  <a:extLst>
                    <a:ext uri="{FF2B5EF4-FFF2-40B4-BE49-F238E27FC236}">
                      <a16:creationId xmlns:a16="http://schemas.microsoft.com/office/drawing/2014/main" id="{0758313E-511B-430C-A92C-2841E00B63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8924" y="4399145"/>
                  <a:ext cx="767780" cy="589060"/>
                </a:xfrm>
                <a:prstGeom prst="rect">
                  <a:avLst/>
                </a:prstGeom>
                <a:noFill/>
                <a:ln w="28575">
                  <a:solidFill>
                    <a:srgbClr val="0078F0"/>
                  </a:solidFill>
                </a:ln>
                <a:extLst>
                  <a:ext uri="{909E8E84-426E-40DD-AFC4-6F175D3DCCD1}">
                    <a14:hiddenFill xmlns:a14="http://schemas.microsoft.com/office/drawing/2010/main">
                      <a:solidFill>
                        <a:srgbClr val="FFFFFF"/>
                      </a:solidFill>
                    </a14:hiddenFill>
                  </a:ext>
                </a:extLst>
              </p:spPr>
            </p:pic>
            <p:cxnSp>
              <p:nvCxnSpPr>
                <p:cNvPr id="30" name="接點: 肘形 29">
                  <a:extLst>
                    <a:ext uri="{FF2B5EF4-FFF2-40B4-BE49-F238E27FC236}">
                      <a16:creationId xmlns:a16="http://schemas.microsoft.com/office/drawing/2014/main" id="{338DE631-B938-4016-AF3B-6486D2E53F73}"/>
                    </a:ext>
                  </a:extLst>
                </p:cNvPr>
                <p:cNvCxnSpPr>
                  <a:stCxn id="18" idx="2"/>
                </p:cNvCxnSpPr>
                <p:nvPr/>
              </p:nvCxnSpPr>
              <p:spPr bwMode="auto">
                <a:xfrm rot="5400000">
                  <a:off x="4351642" y="3254824"/>
                  <a:ext cx="152685" cy="12700"/>
                </a:xfrm>
                <a:prstGeom prst="bentConnector3">
                  <a:avLst/>
                </a:prstGeom>
                <a:solidFill>
                  <a:schemeClr val="accent1"/>
                </a:solidFill>
                <a:ln w="28575" cap="flat" cmpd="sng" algn="ctr">
                  <a:solidFill>
                    <a:srgbClr val="00B0F0"/>
                  </a:solidFill>
                  <a:prstDash val="solid"/>
                  <a:round/>
                  <a:headEnd type="none" w="med" len="med"/>
                  <a:tailEnd type="triangle"/>
                </a:ln>
                <a:effectLst/>
              </p:spPr>
            </p:cxnSp>
            <p:cxnSp>
              <p:nvCxnSpPr>
                <p:cNvPr id="31" name="接點: 肘形 30">
                  <a:extLst>
                    <a:ext uri="{FF2B5EF4-FFF2-40B4-BE49-F238E27FC236}">
                      <a16:creationId xmlns:a16="http://schemas.microsoft.com/office/drawing/2014/main" id="{9107AB4F-ABD1-4C16-B55D-C70578044977}"/>
                    </a:ext>
                  </a:extLst>
                </p:cNvPr>
                <p:cNvCxnSpPr/>
                <p:nvPr/>
              </p:nvCxnSpPr>
              <p:spPr bwMode="auto">
                <a:xfrm rot="5400000">
                  <a:off x="4364820" y="4287119"/>
                  <a:ext cx="152685" cy="12700"/>
                </a:xfrm>
                <a:prstGeom prst="bentConnector3">
                  <a:avLst/>
                </a:prstGeom>
                <a:solidFill>
                  <a:schemeClr val="accent1"/>
                </a:solidFill>
                <a:ln w="28575" cap="flat" cmpd="sng" algn="ctr">
                  <a:solidFill>
                    <a:srgbClr val="00B0F0"/>
                  </a:solidFill>
                  <a:prstDash val="solid"/>
                  <a:round/>
                  <a:headEnd type="none" w="med" len="med"/>
                  <a:tailEnd type="triangle"/>
                </a:ln>
                <a:effectLst/>
              </p:spPr>
            </p:cxnSp>
          </p:grpSp>
          <p:cxnSp>
            <p:nvCxnSpPr>
              <p:cNvPr id="13" name="接點: 肘形 12">
                <a:extLst>
                  <a:ext uri="{FF2B5EF4-FFF2-40B4-BE49-F238E27FC236}">
                    <a16:creationId xmlns:a16="http://schemas.microsoft.com/office/drawing/2014/main" id="{01930AD4-37A7-445A-B167-9F409F1E659D}"/>
                  </a:ext>
                </a:extLst>
              </p:cNvPr>
              <p:cNvCxnSpPr>
                <a:cxnSpLocks/>
                <a:stCxn id="21" idx="3"/>
              </p:cNvCxnSpPr>
              <p:nvPr/>
            </p:nvCxnSpPr>
            <p:spPr bwMode="auto">
              <a:xfrm>
                <a:off x="3356553" y="4201833"/>
                <a:ext cx="1899021" cy="1139966"/>
              </a:xfrm>
              <a:prstGeom prst="bentConnector3">
                <a:avLst>
                  <a:gd name="adj1" fmla="val 5029"/>
                </a:avLst>
              </a:prstGeom>
              <a:solidFill>
                <a:schemeClr val="accent1"/>
              </a:solidFill>
              <a:ln w="28575" cap="flat" cmpd="sng" algn="ctr">
                <a:solidFill>
                  <a:srgbClr val="00B0F0"/>
                </a:solidFill>
                <a:prstDash val="solid"/>
                <a:round/>
                <a:headEnd type="none" w="med" len="med"/>
                <a:tailEnd type="triangle"/>
              </a:ln>
              <a:effectLst/>
            </p:spPr>
          </p:cxnSp>
          <p:cxnSp>
            <p:nvCxnSpPr>
              <p:cNvPr id="14" name="接點: 肘形 13">
                <a:extLst>
                  <a:ext uri="{FF2B5EF4-FFF2-40B4-BE49-F238E27FC236}">
                    <a16:creationId xmlns:a16="http://schemas.microsoft.com/office/drawing/2014/main" id="{CBDFCA15-D11C-4D59-A4E5-73AFC4456F77}"/>
                  </a:ext>
                </a:extLst>
              </p:cNvPr>
              <p:cNvCxnSpPr>
                <a:cxnSpLocks/>
              </p:cNvCxnSpPr>
              <p:nvPr/>
            </p:nvCxnSpPr>
            <p:spPr bwMode="auto">
              <a:xfrm rot="16200000" flipH="1">
                <a:off x="4714576" y="5590730"/>
                <a:ext cx="497865" cy="3"/>
              </a:xfrm>
              <a:prstGeom prst="bentConnector3">
                <a:avLst>
                  <a:gd name="adj1" fmla="val 50000"/>
                </a:avLst>
              </a:prstGeom>
              <a:solidFill>
                <a:schemeClr val="accent1"/>
              </a:solidFill>
              <a:ln w="28575" cap="flat" cmpd="sng" algn="ctr">
                <a:solidFill>
                  <a:srgbClr val="00B0F0"/>
                </a:solidFill>
                <a:prstDash val="solid"/>
                <a:round/>
                <a:headEnd type="none" w="med" len="med"/>
                <a:tailEnd type="triangle"/>
              </a:ln>
              <a:effectLst/>
            </p:spPr>
          </p:cxnSp>
          <p:cxnSp>
            <p:nvCxnSpPr>
              <p:cNvPr id="15" name="接點: 肘形 14">
                <a:extLst>
                  <a:ext uri="{FF2B5EF4-FFF2-40B4-BE49-F238E27FC236}">
                    <a16:creationId xmlns:a16="http://schemas.microsoft.com/office/drawing/2014/main" id="{8ED9D8EB-B9EF-4910-A8C8-A163F3A9B47A}"/>
                  </a:ext>
                </a:extLst>
              </p:cNvPr>
              <p:cNvCxnSpPr>
                <a:cxnSpLocks/>
                <a:stCxn id="28" idx="3"/>
              </p:cNvCxnSpPr>
              <p:nvPr/>
            </p:nvCxnSpPr>
            <p:spPr bwMode="auto">
              <a:xfrm>
                <a:off x="3381777" y="4812164"/>
                <a:ext cx="1894810" cy="450469"/>
              </a:xfrm>
              <a:prstGeom prst="bentConnector3">
                <a:avLst>
                  <a:gd name="adj1" fmla="val 39984"/>
                </a:avLst>
              </a:prstGeom>
              <a:solidFill>
                <a:schemeClr val="accent1"/>
              </a:solidFill>
              <a:ln w="28575" cap="flat" cmpd="sng" algn="ctr">
                <a:solidFill>
                  <a:srgbClr val="FF0000"/>
                </a:solidFill>
                <a:prstDash val="sysDot"/>
                <a:round/>
                <a:headEnd type="none" w="med" len="med"/>
                <a:tailEnd type="triangle"/>
              </a:ln>
              <a:effectLst/>
            </p:spPr>
          </p:cxnSp>
        </p:grpSp>
        <p:sp>
          <p:nvSpPr>
            <p:cNvPr id="32" name="文字方塊 31">
              <a:extLst>
                <a:ext uri="{FF2B5EF4-FFF2-40B4-BE49-F238E27FC236}">
                  <a16:creationId xmlns:a16="http://schemas.microsoft.com/office/drawing/2014/main" id="{394FA8CF-65F5-4EBE-A463-0D9234494540}"/>
                </a:ext>
              </a:extLst>
            </p:cNvPr>
            <p:cNvSpPr txBox="1"/>
            <p:nvPr/>
          </p:nvSpPr>
          <p:spPr>
            <a:xfrm>
              <a:off x="4319355" y="1275360"/>
              <a:ext cx="115153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00" cap="none" spc="0" normalizeH="0" baseline="0" noProof="0" dirty="0">
                  <a:ln>
                    <a:noFill/>
                  </a:ln>
                  <a:solidFill>
                    <a:srgbClr val="ED7D31">
                      <a:lumMod val="75000"/>
                    </a:srgbClr>
                  </a:solidFill>
                  <a:effectLst/>
                  <a:uLnTx/>
                  <a:uFillTx/>
                  <a:latin typeface="Microsoft JhengHei" charset="-120"/>
                  <a:ea typeface="Microsoft JhengHei" charset="-120"/>
                  <a:cs typeface="Microsoft JhengHei" charset="-120"/>
                </a:rPr>
                <a:t>陸運模式</a:t>
              </a:r>
              <a:endParaRPr kumimoji="0" lang="zh-TW" altLang="en-US" sz="1800" b="0" i="0" u="none" strike="noStrike" kern="1200" cap="none" spc="0" normalizeH="0" baseline="0" noProof="0" dirty="0">
                <a:ln>
                  <a:noFill/>
                </a:ln>
                <a:solidFill>
                  <a:srgbClr val="ED7D31">
                    <a:lumMod val="75000"/>
                  </a:srgbClr>
                </a:solidFill>
                <a:effectLst/>
                <a:uLnTx/>
                <a:uFillTx/>
                <a:latin typeface="Calibri" panose="020F0502020204030204"/>
                <a:ea typeface="新細明體" panose="02020500000000000000" pitchFamily="18" charset="-120"/>
                <a:cs typeface="+mn-cs"/>
              </a:endParaRPr>
            </a:p>
          </p:txBody>
        </p:sp>
        <p:grpSp>
          <p:nvGrpSpPr>
            <p:cNvPr id="33" name="群組 32">
              <a:extLst>
                <a:ext uri="{FF2B5EF4-FFF2-40B4-BE49-F238E27FC236}">
                  <a16:creationId xmlns:a16="http://schemas.microsoft.com/office/drawing/2014/main" id="{B24A2A93-A606-4EB3-969C-33C38A698210}"/>
                </a:ext>
              </a:extLst>
            </p:cNvPr>
            <p:cNvGrpSpPr/>
            <p:nvPr/>
          </p:nvGrpSpPr>
          <p:grpSpPr>
            <a:xfrm>
              <a:off x="5746938" y="248892"/>
              <a:ext cx="3347141" cy="5825362"/>
              <a:chOff x="4981822" y="296407"/>
              <a:chExt cx="3347141" cy="5825362"/>
            </a:xfrm>
          </p:grpSpPr>
          <p:grpSp>
            <p:nvGrpSpPr>
              <p:cNvPr id="34" name="群組 3">
                <a:extLst>
                  <a:ext uri="{FF2B5EF4-FFF2-40B4-BE49-F238E27FC236}">
                    <a16:creationId xmlns:a16="http://schemas.microsoft.com/office/drawing/2014/main" id="{00C97429-E2BF-407B-A0C0-08791BF721FB}"/>
                  </a:ext>
                </a:extLst>
              </p:cNvPr>
              <p:cNvGrpSpPr>
                <a:grpSpLocks/>
              </p:cNvGrpSpPr>
              <p:nvPr/>
            </p:nvGrpSpPr>
            <p:grpSpPr bwMode="auto">
              <a:xfrm>
                <a:off x="4981822" y="296407"/>
                <a:ext cx="3347141" cy="5825362"/>
                <a:chOff x="4978273" y="271492"/>
                <a:chExt cx="3346857" cy="5825372"/>
              </a:xfrm>
            </p:grpSpPr>
            <p:grpSp>
              <p:nvGrpSpPr>
                <p:cNvPr id="38" name="群組 27">
                  <a:extLst>
                    <a:ext uri="{FF2B5EF4-FFF2-40B4-BE49-F238E27FC236}">
                      <a16:creationId xmlns:a16="http://schemas.microsoft.com/office/drawing/2014/main" id="{EC6055DA-5240-4347-BE49-6CF1E433AF69}"/>
                    </a:ext>
                  </a:extLst>
                </p:cNvPr>
                <p:cNvGrpSpPr>
                  <a:grpSpLocks/>
                </p:cNvGrpSpPr>
                <p:nvPr/>
              </p:nvGrpSpPr>
              <p:grpSpPr bwMode="auto">
                <a:xfrm>
                  <a:off x="4978273" y="897754"/>
                  <a:ext cx="3346857" cy="5199110"/>
                  <a:chOff x="4397400" y="1658838"/>
                  <a:chExt cx="3346857" cy="4064379"/>
                </a:xfrm>
              </p:grpSpPr>
              <p:sp>
                <p:nvSpPr>
                  <p:cNvPr id="62" name="圓角矩形 59">
                    <a:extLst>
                      <a:ext uri="{FF2B5EF4-FFF2-40B4-BE49-F238E27FC236}">
                        <a16:creationId xmlns:a16="http://schemas.microsoft.com/office/drawing/2014/main" id="{6DE11F70-3229-4342-9B73-1F57C0D908B5}"/>
                      </a:ext>
                    </a:extLst>
                  </p:cNvPr>
                  <p:cNvSpPr/>
                  <p:nvPr/>
                </p:nvSpPr>
                <p:spPr>
                  <a:xfrm>
                    <a:off x="4414364" y="1915035"/>
                    <a:ext cx="883187" cy="567497"/>
                  </a:xfrm>
                  <a:prstGeom prst="roundRect">
                    <a:avLst/>
                  </a:prstGeom>
                  <a:blipFill dpi="0" rotWithShape="1">
                    <a:blip r:embed="rId8" cstate="print"/>
                    <a:srcRect/>
                    <a:stretch>
                      <a:fillRect/>
                    </a:stretch>
                  </a:blipFill>
                  <a:ln w="25400" cap="flat" cmpd="sng" algn="ctr">
                    <a:solidFill>
                      <a:srgbClr val="6EA0B0">
                        <a:shade val="50000"/>
                      </a:srgbClr>
                    </a:solidFill>
                    <a:prstDash val="solid"/>
                  </a:ln>
                  <a:effectLst>
                    <a:glow rad="101600">
                      <a:srgbClr val="8D89A4">
                        <a:satMod val="175000"/>
                        <a:alpha val="40000"/>
                      </a:srgbClr>
                    </a:glo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dirty="0">
                      <a:ln>
                        <a:noFill/>
                      </a:ln>
                      <a:solidFill>
                        <a:prstClr val="white"/>
                      </a:solidFill>
                      <a:effectLst/>
                      <a:uLnTx/>
                      <a:uFillTx/>
                      <a:latin typeface="Perpetua"/>
                      <a:ea typeface="新細明體" panose="02020500000000000000" pitchFamily="18" charset="-120"/>
                      <a:cs typeface="+mn-cs"/>
                    </a:endParaRPr>
                  </a:p>
                </p:txBody>
              </p:sp>
              <p:sp>
                <p:nvSpPr>
                  <p:cNvPr id="64" name="圓角矩形 61">
                    <a:extLst>
                      <a:ext uri="{FF2B5EF4-FFF2-40B4-BE49-F238E27FC236}">
                        <a16:creationId xmlns:a16="http://schemas.microsoft.com/office/drawing/2014/main" id="{5A80FF2D-8572-43DA-9A62-58D51A59EE78}"/>
                      </a:ext>
                    </a:extLst>
                  </p:cNvPr>
                  <p:cNvSpPr/>
                  <p:nvPr/>
                </p:nvSpPr>
                <p:spPr>
                  <a:xfrm>
                    <a:off x="6378807" y="1943018"/>
                    <a:ext cx="809001" cy="573971"/>
                  </a:xfrm>
                  <a:prstGeom prst="roundRect">
                    <a:avLst/>
                  </a:prstGeom>
                  <a:blipFill dpi="0" rotWithShape="1">
                    <a:blip r:embed="rId9" cstate="print"/>
                    <a:srcRect/>
                    <a:stretch>
                      <a:fillRect/>
                    </a:stretch>
                  </a:blipFill>
                  <a:ln w="25400" cap="flat" cmpd="sng" algn="ctr">
                    <a:solidFill>
                      <a:srgbClr val="6EA0B0">
                        <a:shade val="50000"/>
                      </a:srgbClr>
                    </a:solidFill>
                    <a:prstDash val="solid"/>
                  </a:ln>
                  <a:effectLst>
                    <a:glow rad="101600">
                      <a:srgbClr val="8D89A4">
                        <a:satMod val="175000"/>
                        <a:alpha val="40000"/>
                      </a:srgbClr>
                    </a:glo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dirty="0">
                      <a:ln>
                        <a:noFill/>
                      </a:ln>
                      <a:solidFill>
                        <a:prstClr val="white"/>
                      </a:solidFill>
                      <a:effectLst/>
                      <a:uLnTx/>
                      <a:uFillTx/>
                      <a:latin typeface="Perpetua"/>
                      <a:ea typeface="新細明體" panose="02020500000000000000" pitchFamily="18" charset="-120"/>
                      <a:cs typeface="+mn-cs"/>
                    </a:endParaRPr>
                  </a:p>
                </p:txBody>
              </p:sp>
              <p:sp>
                <p:nvSpPr>
                  <p:cNvPr id="65" name="圓角矩形 62">
                    <a:extLst>
                      <a:ext uri="{FF2B5EF4-FFF2-40B4-BE49-F238E27FC236}">
                        <a16:creationId xmlns:a16="http://schemas.microsoft.com/office/drawing/2014/main" id="{58EAC548-4E4E-4373-9B1B-DE755DE746D0}"/>
                      </a:ext>
                    </a:extLst>
                  </p:cNvPr>
                  <p:cNvSpPr/>
                  <p:nvPr/>
                </p:nvSpPr>
                <p:spPr>
                  <a:xfrm>
                    <a:off x="4462168" y="3474750"/>
                    <a:ext cx="865657" cy="521767"/>
                  </a:xfrm>
                  <a:prstGeom prst="roundRect">
                    <a:avLst/>
                  </a:prstGeom>
                  <a:blipFill dpi="0" rotWithShape="1">
                    <a:blip r:embed="rId10" cstate="print"/>
                    <a:srcRect/>
                    <a:stretch>
                      <a:fillRect/>
                    </a:stretch>
                  </a:blipFill>
                  <a:ln w="25400" cap="flat" cmpd="sng" algn="ctr">
                    <a:solidFill>
                      <a:srgbClr val="6EA0B0">
                        <a:shade val="50000"/>
                      </a:srgbClr>
                    </a:solidFill>
                    <a:prstDash val="solid"/>
                  </a:ln>
                  <a:effectLst>
                    <a:glow rad="101600">
                      <a:srgbClr val="748560">
                        <a:satMod val="175000"/>
                        <a:alpha val="40000"/>
                      </a:srgbClr>
                    </a:glo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dirty="0">
                      <a:ln>
                        <a:noFill/>
                      </a:ln>
                      <a:solidFill>
                        <a:prstClr val="white"/>
                      </a:solidFill>
                      <a:effectLst/>
                      <a:uLnTx/>
                      <a:uFillTx/>
                      <a:latin typeface="Perpetua"/>
                      <a:ea typeface="新細明體" panose="02020500000000000000" pitchFamily="18" charset="-120"/>
                      <a:cs typeface="+mn-cs"/>
                    </a:endParaRPr>
                  </a:p>
                </p:txBody>
              </p:sp>
              <p:sp>
                <p:nvSpPr>
                  <p:cNvPr id="66" name="圓角矩形 63">
                    <a:extLst>
                      <a:ext uri="{FF2B5EF4-FFF2-40B4-BE49-F238E27FC236}">
                        <a16:creationId xmlns:a16="http://schemas.microsoft.com/office/drawing/2014/main" id="{FBC9F23E-28EE-4F8E-9763-A90E01DBF5C3}"/>
                      </a:ext>
                    </a:extLst>
                  </p:cNvPr>
                  <p:cNvSpPr/>
                  <p:nvPr/>
                </p:nvSpPr>
                <p:spPr>
                  <a:xfrm>
                    <a:off x="4422388" y="2723375"/>
                    <a:ext cx="873741" cy="489428"/>
                  </a:xfrm>
                  <a:prstGeom prst="roundRect">
                    <a:avLst/>
                  </a:prstGeom>
                  <a:blipFill dpi="0" rotWithShape="1">
                    <a:blip r:embed="rId11" cstate="print"/>
                    <a:srcRect/>
                    <a:stretch>
                      <a:fillRect/>
                    </a:stretch>
                  </a:blipFill>
                  <a:ln w="25400" cap="flat" cmpd="sng" algn="ctr">
                    <a:solidFill>
                      <a:srgbClr val="6EA0B0">
                        <a:shade val="50000"/>
                      </a:srgbClr>
                    </a:solidFill>
                    <a:prstDash val="solid"/>
                  </a:ln>
                  <a:effectLst>
                    <a:glow rad="101600">
                      <a:srgbClr val="CCAF0A">
                        <a:satMod val="175000"/>
                        <a:alpha val="40000"/>
                      </a:srgbClr>
                    </a:glo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dirty="0">
                      <a:ln>
                        <a:noFill/>
                      </a:ln>
                      <a:solidFill>
                        <a:prstClr val="white"/>
                      </a:solidFill>
                      <a:effectLst/>
                      <a:uLnTx/>
                      <a:uFillTx/>
                      <a:latin typeface="Perpetua"/>
                      <a:ea typeface="新細明體" panose="02020500000000000000" pitchFamily="18" charset="-120"/>
                      <a:cs typeface="+mn-cs"/>
                    </a:endParaRPr>
                  </a:p>
                </p:txBody>
              </p:sp>
              <p:sp>
                <p:nvSpPr>
                  <p:cNvPr id="67" name="圓角矩形 64">
                    <a:extLst>
                      <a:ext uri="{FF2B5EF4-FFF2-40B4-BE49-F238E27FC236}">
                        <a16:creationId xmlns:a16="http://schemas.microsoft.com/office/drawing/2014/main" id="{53534538-76F3-49DC-B3CF-C206E8E50F3B}"/>
                      </a:ext>
                    </a:extLst>
                  </p:cNvPr>
                  <p:cNvSpPr/>
                  <p:nvPr/>
                </p:nvSpPr>
                <p:spPr>
                  <a:xfrm>
                    <a:off x="4397400" y="5116145"/>
                    <a:ext cx="875202" cy="566311"/>
                  </a:xfrm>
                  <a:prstGeom prst="roundRect">
                    <a:avLst/>
                  </a:prstGeom>
                  <a:blipFill>
                    <a:blip r:embed="rId12" cstate="print">
                      <a:extLst>
                        <a:ext uri="{28A0092B-C50C-407E-A947-70E740481C1C}">
                          <a14:useLocalDpi xmlns:a14="http://schemas.microsoft.com/office/drawing/2010/main" val="0"/>
                        </a:ext>
                      </a:extLst>
                    </a:blip>
                    <a:stretch>
                      <a:fillRect/>
                    </a:stretch>
                  </a:blipFill>
                  <a:ln w="25400" cap="flat" cmpd="sng" algn="ctr">
                    <a:solidFill>
                      <a:srgbClr val="6EA0B0">
                        <a:shade val="50000"/>
                      </a:srgbClr>
                    </a:solidFill>
                    <a:prstDash val="solid"/>
                  </a:ln>
                  <a:effectLst>
                    <a:glow rad="63500">
                      <a:schemeClr val="accent2">
                        <a:satMod val="175000"/>
                        <a:alpha val="40000"/>
                      </a:schemeClr>
                    </a:glo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dirty="0">
                      <a:ln>
                        <a:noFill/>
                      </a:ln>
                      <a:solidFill>
                        <a:prstClr val="white"/>
                      </a:solidFill>
                      <a:effectLst/>
                      <a:uLnTx/>
                      <a:uFillTx/>
                      <a:latin typeface="Perpetua"/>
                      <a:ea typeface="新細明體" panose="02020500000000000000" pitchFamily="18" charset="-120"/>
                      <a:cs typeface="+mn-cs"/>
                    </a:endParaRPr>
                  </a:p>
                </p:txBody>
              </p:sp>
              <p:sp>
                <p:nvSpPr>
                  <p:cNvPr id="68" name="圓角矩形 65">
                    <a:extLst>
                      <a:ext uri="{FF2B5EF4-FFF2-40B4-BE49-F238E27FC236}">
                        <a16:creationId xmlns:a16="http://schemas.microsoft.com/office/drawing/2014/main" id="{43EE55B0-6175-4978-8CBF-2DC6317A0A4C}"/>
                      </a:ext>
                    </a:extLst>
                  </p:cNvPr>
                  <p:cNvSpPr/>
                  <p:nvPr/>
                </p:nvSpPr>
                <p:spPr>
                  <a:xfrm>
                    <a:off x="6160996" y="4613751"/>
                    <a:ext cx="1556091" cy="233779"/>
                  </a:xfrm>
                  <a:prstGeom prst="roundRect">
                    <a:avLst/>
                  </a:prstGeom>
                  <a:noFill/>
                  <a:ln w="25400" cap="flat" cmpd="sng" algn="ctr">
                    <a:solidFill>
                      <a:srgbClr val="6EA0B0">
                        <a:shade val="50000"/>
                      </a:srgbClr>
                    </a:solidFill>
                    <a:prstDash val="solid"/>
                  </a:ln>
                  <a:effectLst>
                    <a:outerShdw blurRad="50800" dist="38100" algn="l"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050" b="0" i="0" u="none" strike="noStrike" kern="0" cap="none" spc="0" normalizeH="0" baseline="0" noProof="0" dirty="0">
                        <a:ln>
                          <a:noFill/>
                        </a:ln>
                        <a:solidFill>
                          <a:srgbClr val="0000CC"/>
                        </a:solidFill>
                        <a:effectLst/>
                        <a:uLnTx/>
                        <a:uFillTx/>
                        <a:latin typeface="微軟正黑體" panose="020B0604030504040204" pitchFamily="34" charset="-120"/>
                        <a:ea typeface="微軟正黑體" panose="020B0604030504040204" pitchFamily="34" charset="-120"/>
                        <a:cs typeface="+mn-cs"/>
                      </a:rPr>
                      <a:t>公用天然氣事業 </a:t>
                    </a:r>
                    <a:r>
                      <a:rPr kumimoji="1" lang="en-US" altLang="zh-TW" sz="1050" b="0" i="0" u="none" strike="noStrike" kern="0" cap="none" spc="0" normalizeH="0" baseline="0" noProof="0" dirty="0">
                        <a:ln>
                          <a:noFill/>
                        </a:ln>
                        <a:solidFill>
                          <a:srgbClr val="0000CC"/>
                        </a:solidFill>
                        <a:effectLst/>
                        <a:uLnTx/>
                        <a:uFillTx/>
                        <a:latin typeface="微軟正黑體" panose="020B0604030504040204" pitchFamily="34" charset="-120"/>
                        <a:ea typeface="微軟正黑體" panose="020B0604030504040204" pitchFamily="34" charset="-120"/>
                        <a:cs typeface="+mn-cs"/>
                      </a:rPr>
                      <a:t>(25</a:t>
                    </a:r>
                    <a:r>
                      <a:rPr kumimoji="1" lang="zh-TW" altLang="en-US" sz="1050" b="0" i="0" u="none" strike="noStrike" kern="0" cap="none" spc="0" normalizeH="0" baseline="0" noProof="0" dirty="0">
                        <a:ln>
                          <a:noFill/>
                        </a:ln>
                        <a:solidFill>
                          <a:srgbClr val="0000CC"/>
                        </a:solidFill>
                        <a:effectLst/>
                        <a:uLnTx/>
                        <a:uFillTx/>
                        <a:latin typeface="微軟正黑體" panose="020B0604030504040204" pitchFamily="34" charset="-120"/>
                        <a:ea typeface="微軟正黑體" panose="020B0604030504040204" pitchFamily="34" charset="-120"/>
                        <a:cs typeface="+mn-cs"/>
                      </a:rPr>
                      <a:t>家</a:t>
                    </a:r>
                    <a:r>
                      <a:rPr kumimoji="1" lang="en-US" altLang="zh-TW" sz="1050" b="0" i="0" u="none" strike="noStrike" kern="0" cap="none" spc="0" normalizeH="0" baseline="0" noProof="0" dirty="0">
                        <a:ln>
                          <a:noFill/>
                        </a:ln>
                        <a:solidFill>
                          <a:srgbClr val="0000CC"/>
                        </a:solidFill>
                        <a:effectLst/>
                        <a:uLnTx/>
                        <a:uFillTx/>
                        <a:latin typeface="微軟正黑體" panose="020B0604030504040204" pitchFamily="34" charset="-120"/>
                        <a:ea typeface="微軟正黑體" panose="020B0604030504040204" pitchFamily="34" charset="-120"/>
                        <a:cs typeface="+mn-cs"/>
                      </a:rPr>
                      <a:t>) </a:t>
                    </a:r>
                    <a:endParaRPr kumimoji="1" lang="zh-TW" altLang="en-US" sz="1050" b="0" i="0" u="none" strike="noStrike" kern="0" cap="none" spc="0" normalizeH="0" baseline="0" noProof="0" dirty="0">
                      <a:ln>
                        <a:noFill/>
                      </a:ln>
                      <a:solidFill>
                        <a:srgbClr val="0000CC"/>
                      </a:solidFill>
                      <a:effectLst/>
                      <a:uLnTx/>
                      <a:uFillTx/>
                      <a:latin typeface="微軟正黑體" panose="020B0604030504040204" pitchFamily="34" charset="-120"/>
                      <a:ea typeface="微軟正黑體" panose="020B0604030504040204" pitchFamily="34" charset="-120"/>
                      <a:cs typeface="+mn-cs"/>
                    </a:endParaRPr>
                  </a:p>
                </p:txBody>
              </p:sp>
              <p:sp>
                <p:nvSpPr>
                  <p:cNvPr id="69" name="圓角矩形 66">
                    <a:extLst>
                      <a:ext uri="{FF2B5EF4-FFF2-40B4-BE49-F238E27FC236}">
                        <a16:creationId xmlns:a16="http://schemas.microsoft.com/office/drawing/2014/main" id="{A8ECECA2-1E4D-40F9-9904-D36FE56D8512}"/>
                      </a:ext>
                    </a:extLst>
                  </p:cNvPr>
                  <p:cNvSpPr/>
                  <p:nvPr/>
                </p:nvSpPr>
                <p:spPr>
                  <a:xfrm>
                    <a:off x="6599088" y="2698625"/>
                    <a:ext cx="845005" cy="542273"/>
                  </a:xfrm>
                  <a:prstGeom prst="roundRect">
                    <a:avLst/>
                  </a:prstGeom>
                  <a:blipFill dpi="0" rotWithShape="1">
                    <a:blip r:embed="rId13" cstate="print"/>
                    <a:srcRect/>
                    <a:stretch>
                      <a:fillRect/>
                    </a:stretch>
                  </a:blipFill>
                  <a:ln w="25400" cap="flat" cmpd="sng" algn="ctr">
                    <a:solidFill>
                      <a:srgbClr val="6EA0B0">
                        <a:shade val="50000"/>
                      </a:srgbClr>
                    </a:solidFill>
                    <a:prstDash val="solid"/>
                  </a:ln>
                  <a:effectLst>
                    <a:glow rad="101600">
                      <a:srgbClr val="748560">
                        <a:satMod val="175000"/>
                        <a:alpha val="40000"/>
                      </a:srgbClr>
                    </a:glo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dirty="0">
                      <a:ln>
                        <a:noFill/>
                      </a:ln>
                      <a:solidFill>
                        <a:prstClr val="white"/>
                      </a:solidFill>
                      <a:effectLst/>
                      <a:uLnTx/>
                      <a:uFillTx/>
                      <a:latin typeface="Perpetua"/>
                      <a:ea typeface="新細明體" panose="02020500000000000000" pitchFamily="18" charset="-120"/>
                      <a:cs typeface="+mn-cs"/>
                    </a:endParaRPr>
                  </a:p>
                </p:txBody>
              </p:sp>
              <p:sp>
                <p:nvSpPr>
                  <p:cNvPr id="70" name="圓角矩形 67">
                    <a:extLst>
                      <a:ext uri="{FF2B5EF4-FFF2-40B4-BE49-F238E27FC236}">
                        <a16:creationId xmlns:a16="http://schemas.microsoft.com/office/drawing/2014/main" id="{333C0EDB-1760-4A99-9873-7A53D53B87E1}"/>
                      </a:ext>
                    </a:extLst>
                  </p:cNvPr>
                  <p:cNvSpPr/>
                  <p:nvPr/>
                </p:nvSpPr>
                <p:spPr>
                  <a:xfrm>
                    <a:off x="5477762" y="5156906"/>
                    <a:ext cx="875202" cy="566311"/>
                  </a:xfrm>
                  <a:prstGeom prst="roundRect">
                    <a:avLst/>
                  </a:prstGeom>
                  <a:blipFill dpi="0" rotWithShape="1">
                    <a:blip r:embed="rId14" cstate="print"/>
                    <a:srcRect/>
                    <a:stretch>
                      <a:fillRect/>
                    </a:stretch>
                  </a:blipFill>
                  <a:ln w="25400" cap="flat" cmpd="sng" algn="ctr">
                    <a:solidFill>
                      <a:srgbClr val="6EA0B0">
                        <a:shade val="50000"/>
                      </a:srgbClr>
                    </a:solidFill>
                    <a:prstDash val="solid"/>
                  </a:ln>
                  <a:effectLst>
                    <a:glow rad="63500">
                      <a:schemeClr val="accent2">
                        <a:satMod val="175000"/>
                        <a:alpha val="40000"/>
                      </a:schemeClr>
                    </a:glo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dirty="0">
                      <a:ln>
                        <a:noFill/>
                      </a:ln>
                      <a:solidFill>
                        <a:prstClr val="white"/>
                      </a:solidFill>
                      <a:effectLst/>
                      <a:uLnTx/>
                      <a:uFillTx/>
                      <a:latin typeface="Perpetua"/>
                      <a:ea typeface="新細明體" panose="02020500000000000000" pitchFamily="18" charset="-120"/>
                      <a:cs typeface="+mn-cs"/>
                    </a:endParaRPr>
                  </a:p>
                </p:txBody>
              </p:sp>
              <p:sp>
                <p:nvSpPr>
                  <p:cNvPr id="71" name="圓角矩形 68">
                    <a:extLst>
                      <a:ext uri="{FF2B5EF4-FFF2-40B4-BE49-F238E27FC236}">
                        <a16:creationId xmlns:a16="http://schemas.microsoft.com/office/drawing/2014/main" id="{5FA8FA91-9D87-4D1F-9F56-3B94F69CCBA2}"/>
                      </a:ext>
                    </a:extLst>
                  </p:cNvPr>
                  <p:cNvSpPr/>
                  <p:nvPr/>
                </p:nvSpPr>
                <p:spPr>
                  <a:xfrm>
                    <a:off x="6597366" y="5126293"/>
                    <a:ext cx="875202" cy="580671"/>
                  </a:xfrm>
                  <a:prstGeom prst="roundRect">
                    <a:avLst/>
                  </a:prstGeom>
                  <a:blipFill dpi="0" rotWithShape="1">
                    <a:blip r:embed="rId15" cstate="print"/>
                    <a:srcRect/>
                    <a:stretch>
                      <a:fillRect/>
                    </a:stretch>
                  </a:blipFill>
                  <a:ln w="25400" cap="flat" cmpd="sng" algn="ctr">
                    <a:solidFill>
                      <a:srgbClr val="6EA0B0">
                        <a:shade val="50000"/>
                      </a:srgbClr>
                    </a:solidFill>
                    <a:prstDash val="solid"/>
                  </a:ln>
                  <a:effectLst>
                    <a:glow rad="63500">
                      <a:schemeClr val="accent2">
                        <a:satMod val="175000"/>
                        <a:alpha val="40000"/>
                      </a:schemeClr>
                    </a:glo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dirty="0">
                      <a:ln>
                        <a:noFill/>
                      </a:ln>
                      <a:solidFill>
                        <a:prstClr val="white"/>
                      </a:solidFill>
                      <a:effectLst/>
                      <a:uLnTx/>
                      <a:uFillTx/>
                      <a:latin typeface="Perpetua"/>
                      <a:ea typeface="新細明體" panose="02020500000000000000" pitchFamily="18" charset="-120"/>
                      <a:cs typeface="+mn-cs"/>
                    </a:endParaRPr>
                  </a:p>
                </p:txBody>
              </p:sp>
              <p:sp>
                <p:nvSpPr>
                  <p:cNvPr id="72" name="圓角矩形 69">
                    <a:extLst>
                      <a:ext uri="{FF2B5EF4-FFF2-40B4-BE49-F238E27FC236}">
                        <a16:creationId xmlns:a16="http://schemas.microsoft.com/office/drawing/2014/main" id="{939CC691-931F-4306-B35B-440F5C56A596}"/>
                      </a:ext>
                    </a:extLst>
                  </p:cNvPr>
                  <p:cNvSpPr/>
                  <p:nvPr/>
                </p:nvSpPr>
                <p:spPr>
                  <a:xfrm>
                    <a:off x="4533418" y="1666684"/>
                    <a:ext cx="649233" cy="224625"/>
                  </a:xfrm>
                  <a:prstGeom prst="roundRect">
                    <a:avLst/>
                  </a:prstGeom>
                  <a:no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進口</a:t>
                    </a:r>
                  </a:p>
                </p:txBody>
              </p:sp>
              <p:sp>
                <p:nvSpPr>
                  <p:cNvPr id="73" name="圓角矩形 70">
                    <a:extLst>
                      <a:ext uri="{FF2B5EF4-FFF2-40B4-BE49-F238E27FC236}">
                        <a16:creationId xmlns:a16="http://schemas.microsoft.com/office/drawing/2014/main" id="{A23AC0E2-5B05-4A87-96AB-5AAB8B198904}"/>
                      </a:ext>
                    </a:extLst>
                  </p:cNvPr>
                  <p:cNvSpPr/>
                  <p:nvPr/>
                </p:nvSpPr>
                <p:spPr>
                  <a:xfrm>
                    <a:off x="6425224" y="1658838"/>
                    <a:ext cx="647645" cy="224625"/>
                  </a:xfrm>
                  <a:prstGeom prst="roundRect">
                    <a:avLst/>
                  </a:prstGeom>
                  <a:no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生產</a:t>
                    </a:r>
                  </a:p>
                </p:txBody>
              </p:sp>
              <p:sp>
                <p:nvSpPr>
                  <p:cNvPr id="74" name="矩形 73">
                    <a:extLst>
                      <a:ext uri="{FF2B5EF4-FFF2-40B4-BE49-F238E27FC236}">
                        <a16:creationId xmlns:a16="http://schemas.microsoft.com/office/drawing/2014/main" id="{5812FB3D-E314-4977-B6ED-FAA1BF59384F}"/>
                      </a:ext>
                    </a:extLst>
                  </p:cNvPr>
                  <p:cNvSpPr/>
                  <p:nvPr/>
                </p:nvSpPr>
                <p:spPr>
                  <a:xfrm>
                    <a:off x="7091849" y="3222133"/>
                    <a:ext cx="652408" cy="271783"/>
                  </a:xfrm>
                  <a:prstGeom prst="rect">
                    <a:avLst/>
                  </a:prstGeom>
                  <a:no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0" cap="none" spc="0" normalizeH="0" baseline="0" noProof="0" dirty="0">
                        <a:ln>
                          <a:noFill/>
                        </a:ln>
                        <a:solidFill>
                          <a:srgbClr val="0000CC"/>
                        </a:solidFill>
                        <a:effectLst/>
                        <a:uLnTx/>
                        <a:uFillTx/>
                        <a:latin typeface="微軟正黑體" panose="020B0604030504040204" pitchFamily="34" charset="-120"/>
                        <a:ea typeface="微軟正黑體" panose="020B0604030504040204" pitchFamily="34" charset="-120"/>
                        <a:cs typeface="+mn-cs"/>
                      </a:rPr>
                      <a:t>處理廠</a:t>
                    </a:r>
                  </a:p>
                </p:txBody>
              </p:sp>
            </p:grpSp>
            <p:sp>
              <p:nvSpPr>
                <p:cNvPr id="39" name="圓角矩形 35">
                  <a:extLst>
                    <a:ext uri="{FF2B5EF4-FFF2-40B4-BE49-F238E27FC236}">
                      <a16:creationId xmlns:a16="http://schemas.microsoft.com/office/drawing/2014/main" id="{822EE337-CD9B-4944-BFF3-1D00F3856749}"/>
                    </a:ext>
                  </a:extLst>
                </p:cNvPr>
                <p:cNvSpPr/>
                <p:nvPr/>
              </p:nvSpPr>
              <p:spPr>
                <a:xfrm>
                  <a:off x="6198701" y="2368447"/>
                  <a:ext cx="624924" cy="503078"/>
                </a:xfrm>
                <a:prstGeom prst="roundRect">
                  <a:avLst/>
                </a:prstGeom>
                <a:blipFill dpi="0" rotWithShape="1">
                  <a:blip r:embed="rId16" cstate="print"/>
                  <a:srcRect/>
                  <a:stretch>
                    <a:fillRect/>
                  </a:stretch>
                </a:blipFill>
                <a:ln w="25400" cap="flat" cmpd="sng" algn="ctr">
                  <a:solidFill>
                    <a:srgbClr val="6EA0B0">
                      <a:shade val="50000"/>
                    </a:srgbClr>
                  </a:solidFill>
                  <a:prstDash val="solid"/>
                </a:ln>
                <a:effectLst>
                  <a:glow rad="101600">
                    <a:srgbClr val="748560">
                      <a:satMod val="175000"/>
                      <a:alpha val="40000"/>
                    </a:srgbClr>
                  </a:glo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dirty="0">
                    <a:ln>
                      <a:noFill/>
                    </a:ln>
                    <a:solidFill>
                      <a:prstClr val="white"/>
                    </a:solidFill>
                    <a:effectLst/>
                    <a:uLnTx/>
                    <a:uFillTx/>
                    <a:latin typeface="Perpetua"/>
                    <a:ea typeface="新細明體" panose="02020500000000000000" pitchFamily="18" charset="-120"/>
                    <a:cs typeface="+mn-cs"/>
                  </a:endParaRPr>
                </a:p>
              </p:txBody>
            </p:sp>
            <p:sp>
              <p:nvSpPr>
                <p:cNvPr id="40" name="矩形 39">
                  <a:extLst>
                    <a:ext uri="{FF2B5EF4-FFF2-40B4-BE49-F238E27FC236}">
                      <a16:creationId xmlns:a16="http://schemas.microsoft.com/office/drawing/2014/main" id="{651E0614-9BFA-4D68-9912-3598024B8086}"/>
                    </a:ext>
                  </a:extLst>
                </p:cNvPr>
                <p:cNvSpPr/>
                <p:nvPr/>
              </p:nvSpPr>
              <p:spPr>
                <a:xfrm>
                  <a:off x="5995175" y="2032359"/>
                  <a:ext cx="785745" cy="347664"/>
                </a:xfrm>
                <a:prstGeom prst="rect">
                  <a:avLst/>
                </a:prstGeom>
                <a:no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0" cap="none" spc="0" normalizeH="0" baseline="0" noProof="0" dirty="0">
                      <a:ln>
                        <a:noFill/>
                      </a:ln>
                      <a:solidFill>
                        <a:srgbClr val="0000CC"/>
                      </a:solidFill>
                      <a:effectLst/>
                      <a:uLnTx/>
                      <a:uFillTx/>
                      <a:latin typeface="微軟正黑體" panose="020B0604030504040204" pitchFamily="34" charset="-120"/>
                      <a:ea typeface="微軟正黑體" panose="020B0604030504040204" pitchFamily="34" charset="-120"/>
                      <a:cs typeface="+mn-cs"/>
                    </a:rPr>
                    <a:t>儲氣窖</a:t>
                  </a:r>
                  <a:endParaRPr kumimoji="1" lang="en-US" altLang="zh-TW" sz="1200" b="0" i="0" u="none" strike="noStrike" kern="0" cap="none" spc="0" normalizeH="0" baseline="0" noProof="0" dirty="0">
                    <a:ln>
                      <a:noFill/>
                    </a:ln>
                    <a:solidFill>
                      <a:srgbClr val="0000CC"/>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200" b="0" i="0" u="none" strike="noStrike" kern="0" cap="none" spc="0" normalizeH="0" baseline="0" noProof="0" dirty="0">
                    <a:ln>
                      <a:noFill/>
                    </a:ln>
                    <a:solidFill>
                      <a:srgbClr val="0000CC"/>
                    </a:solidFill>
                    <a:effectLst/>
                    <a:uLnTx/>
                    <a:uFillTx/>
                    <a:latin typeface="微軟正黑體" panose="020B0604030504040204" pitchFamily="34" charset="-120"/>
                    <a:ea typeface="微軟正黑體" panose="020B0604030504040204" pitchFamily="34" charset="-120"/>
                    <a:cs typeface="+mn-cs"/>
                  </a:endParaRPr>
                </a:p>
              </p:txBody>
            </p:sp>
            <p:grpSp>
              <p:nvGrpSpPr>
                <p:cNvPr id="41" name="群組 10">
                  <a:extLst>
                    <a:ext uri="{FF2B5EF4-FFF2-40B4-BE49-F238E27FC236}">
                      <a16:creationId xmlns:a16="http://schemas.microsoft.com/office/drawing/2014/main" id="{0CD13F07-9DF3-4C83-B9F2-27B0B97FA7C8}"/>
                    </a:ext>
                  </a:extLst>
                </p:cNvPr>
                <p:cNvGrpSpPr>
                  <a:grpSpLocks/>
                </p:cNvGrpSpPr>
                <p:nvPr/>
              </p:nvGrpSpPr>
              <p:grpSpPr bwMode="auto">
                <a:xfrm>
                  <a:off x="6647326" y="271492"/>
                  <a:ext cx="1148100" cy="523220"/>
                  <a:chOff x="6656486" y="95288"/>
                  <a:chExt cx="1148100" cy="523220"/>
                </a:xfrm>
              </p:grpSpPr>
              <p:cxnSp>
                <p:nvCxnSpPr>
                  <p:cNvPr id="59" name="直線單箭頭接點 58">
                    <a:extLst>
                      <a:ext uri="{FF2B5EF4-FFF2-40B4-BE49-F238E27FC236}">
                        <a16:creationId xmlns:a16="http://schemas.microsoft.com/office/drawing/2014/main" id="{9F14CB1F-6C16-4112-9AEE-E7BEC1BBB201}"/>
                      </a:ext>
                    </a:extLst>
                  </p:cNvPr>
                  <p:cNvCxnSpPr/>
                  <p:nvPr/>
                </p:nvCxnSpPr>
                <p:spPr>
                  <a:xfrm>
                    <a:off x="6656921" y="462934"/>
                    <a:ext cx="376205" cy="4762"/>
                  </a:xfrm>
                  <a:prstGeom prst="straightConnector1">
                    <a:avLst/>
                  </a:prstGeom>
                  <a:noFill/>
                  <a:ln w="38100" cap="flat" cmpd="sng" algn="ctr">
                    <a:solidFill>
                      <a:srgbClr val="FF0000"/>
                    </a:solidFill>
                    <a:prstDash val="sysDot"/>
                    <a:tailEnd type="triangle"/>
                  </a:ln>
                  <a:effectLst/>
                </p:spPr>
              </p:cxnSp>
              <p:cxnSp>
                <p:nvCxnSpPr>
                  <p:cNvPr id="60" name="直線單箭頭接點 59">
                    <a:extLst>
                      <a:ext uri="{FF2B5EF4-FFF2-40B4-BE49-F238E27FC236}">
                        <a16:creationId xmlns:a16="http://schemas.microsoft.com/office/drawing/2014/main" id="{FD49B9C7-1CC3-47F6-94DF-3B7D25DBF960}"/>
                      </a:ext>
                    </a:extLst>
                  </p:cNvPr>
                  <p:cNvCxnSpPr/>
                  <p:nvPr/>
                </p:nvCxnSpPr>
                <p:spPr>
                  <a:xfrm>
                    <a:off x="6656486" y="246128"/>
                    <a:ext cx="384326" cy="5105"/>
                  </a:xfrm>
                  <a:prstGeom prst="straightConnector1">
                    <a:avLst/>
                  </a:prstGeom>
                  <a:noFill/>
                  <a:ln w="38100" cap="flat" cmpd="sng" algn="ctr">
                    <a:solidFill>
                      <a:srgbClr val="00B0F0"/>
                    </a:solidFill>
                    <a:prstDash val="solid"/>
                    <a:tailEnd type="triangle"/>
                  </a:ln>
                  <a:effectLst/>
                  <a:scene3d>
                    <a:camera prst="orthographicFront"/>
                    <a:lightRig rig="threePt" dir="t"/>
                  </a:scene3d>
                  <a:sp3d>
                    <a:bevelT prst="angle"/>
                  </a:sp3d>
                </p:spPr>
              </p:cxnSp>
              <p:sp>
                <p:nvSpPr>
                  <p:cNvPr id="61" name="文字方塊 9">
                    <a:extLst>
                      <a:ext uri="{FF2B5EF4-FFF2-40B4-BE49-F238E27FC236}">
                        <a16:creationId xmlns:a16="http://schemas.microsoft.com/office/drawing/2014/main" id="{A76AFDBF-1C99-4843-90B9-5FD07CAF25C1}"/>
                      </a:ext>
                    </a:extLst>
                  </p:cNvPr>
                  <p:cNvSpPr txBox="1">
                    <a:spLocks noChangeArrowheads="1"/>
                  </p:cNvSpPr>
                  <p:nvPr/>
                </p:nvSpPr>
                <p:spPr bwMode="auto">
                  <a:xfrm>
                    <a:off x="6914519" y="95288"/>
                    <a:ext cx="890067" cy="52322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400" b="0" i="0" u="none" strike="noStrike" kern="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rPr>
                      <a:t>液態</a:t>
                    </a:r>
                    <a:endParaRPr kumimoji="1" lang="en-US" altLang="zh-TW" sz="1400" b="0" i="0" u="none" strike="noStrike" kern="0" cap="none" spc="0" normalizeH="0" baseline="0" noProof="0" dirty="0">
                      <a:ln>
                        <a:noFill/>
                      </a:ln>
                      <a:solidFill>
                        <a:srgbClr val="0070C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400" b="0"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氣態</a:t>
                    </a:r>
                  </a:p>
                </p:txBody>
              </p:sp>
            </p:grpSp>
            <p:cxnSp>
              <p:nvCxnSpPr>
                <p:cNvPr id="42" name="直線單箭頭接點 41">
                  <a:extLst>
                    <a:ext uri="{FF2B5EF4-FFF2-40B4-BE49-F238E27FC236}">
                      <a16:creationId xmlns:a16="http://schemas.microsoft.com/office/drawing/2014/main" id="{B1DFCC3E-B0FE-4B3D-94ED-9CDECD68D806}"/>
                    </a:ext>
                  </a:extLst>
                </p:cNvPr>
                <p:cNvCxnSpPr>
                  <a:cxnSpLocks/>
                </p:cNvCxnSpPr>
                <p:nvPr/>
              </p:nvCxnSpPr>
              <p:spPr>
                <a:xfrm>
                  <a:off x="5489027" y="2937256"/>
                  <a:ext cx="1" cy="266503"/>
                </a:xfrm>
                <a:prstGeom prst="straightConnector1">
                  <a:avLst/>
                </a:prstGeom>
                <a:noFill/>
                <a:ln w="38100" cap="flat" cmpd="sng" algn="ctr">
                  <a:solidFill>
                    <a:srgbClr val="00B0F0"/>
                  </a:solidFill>
                  <a:prstDash val="solid"/>
                  <a:tailEnd type="triangle"/>
                </a:ln>
                <a:effectLst/>
                <a:scene3d>
                  <a:camera prst="orthographicFront"/>
                  <a:lightRig rig="threePt" dir="t"/>
                </a:scene3d>
                <a:sp3d>
                  <a:bevelT prst="angle"/>
                </a:sp3d>
              </p:spPr>
            </p:cxnSp>
            <p:cxnSp>
              <p:nvCxnSpPr>
                <p:cNvPr id="43" name="直線單箭頭接點 42">
                  <a:extLst>
                    <a:ext uri="{FF2B5EF4-FFF2-40B4-BE49-F238E27FC236}">
                      <a16:creationId xmlns:a16="http://schemas.microsoft.com/office/drawing/2014/main" id="{85728988-E44F-42D5-8310-4830A8DD347F}"/>
                    </a:ext>
                  </a:extLst>
                </p:cNvPr>
                <p:cNvCxnSpPr/>
                <p:nvPr/>
              </p:nvCxnSpPr>
              <p:spPr>
                <a:xfrm>
                  <a:off x="5436830" y="1987349"/>
                  <a:ext cx="1" cy="266503"/>
                </a:xfrm>
                <a:prstGeom prst="straightConnector1">
                  <a:avLst/>
                </a:prstGeom>
                <a:noFill/>
                <a:ln w="38100" cap="flat" cmpd="sng" algn="ctr">
                  <a:solidFill>
                    <a:srgbClr val="00B0F0"/>
                  </a:solidFill>
                  <a:prstDash val="solid"/>
                  <a:tailEnd type="triangle"/>
                </a:ln>
                <a:effectLst/>
                <a:scene3d>
                  <a:camera prst="orthographicFront"/>
                  <a:lightRig rig="threePt" dir="t"/>
                </a:scene3d>
                <a:sp3d>
                  <a:bevelT prst="angle"/>
                </a:sp3d>
              </p:spPr>
            </p:cxnSp>
            <p:cxnSp>
              <p:nvCxnSpPr>
                <p:cNvPr id="44" name="直線單箭頭接點 43">
                  <a:extLst>
                    <a:ext uri="{FF2B5EF4-FFF2-40B4-BE49-F238E27FC236}">
                      <a16:creationId xmlns:a16="http://schemas.microsoft.com/office/drawing/2014/main" id="{22183862-4363-43DE-9DFB-81A90ABC6C10}"/>
                    </a:ext>
                  </a:extLst>
                </p:cNvPr>
                <p:cNvCxnSpPr/>
                <p:nvPr/>
              </p:nvCxnSpPr>
              <p:spPr>
                <a:xfrm>
                  <a:off x="7446468" y="1951415"/>
                  <a:ext cx="0" cy="241300"/>
                </a:xfrm>
                <a:prstGeom prst="straightConnector1">
                  <a:avLst/>
                </a:prstGeom>
                <a:noFill/>
                <a:ln w="38100" cap="flat" cmpd="sng" algn="ctr">
                  <a:solidFill>
                    <a:srgbClr val="FF0000"/>
                  </a:solidFill>
                  <a:prstDash val="sysDot"/>
                  <a:tailEnd type="triangle"/>
                </a:ln>
                <a:effectLst/>
              </p:spPr>
            </p:cxnSp>
            <p:cxnSp>
              <p:nvCxnSpPr>
                <p:cNvPr id="45" name="直線單箭頭接點 44">
                  <a:extLst>
                    <a:ext uri="{FF2B5EF4-FFF2-40B4-BE49-F238E27FC236}">
                      <a16:creationId xmlns:a16="http://schemas.microsoft.com/office/drawing/2014/main" id="{1AE6FA31-B870-4DBE-84D2-A71792FE18E6}"/>
                    </a:ext>
                  </a:extLst>
                </p:cNvPr>
                <p:cNvCxnSpPr>
                  <a:cxnSpLocks/>
                </p:cNvCxnSpPr>
                <p:nvPr/>
              </p:nvCxnSpPr>
              <p:spPr>
                <a:xfrm>
                  <a:off x="5293851" y="3944360"/>
                  <a:ext cx="0" cy="1375213"/>
                </a:xfrm>
                <a:prstGeom prst="straightConnector1">
                  <a:avLst/>
                </a:prstGeom>
                <a:noFill/>
                <a:ln w="38100" cap="flat" cmpd="sng" algn="ctr">
                  <a:solidFill>
                    <a:srgbClr val="FF0000"/>
                  </a:solidFill>
                  <a:prstDash val="sysDot"/>
                  <a:tailEnd type="triangle"/>
                </a:ln>
                <a:effectLst/>
              </p:spPr>
            </p:cxnSp>
            <p:sp>
              <p:nvSpPr>
                <p:cNvPr id="48" name="圓角矩形 44">
                  <a:extLst>
                    <a:ext uri="{FF2B5EF4-FFF2-40B4-BE49-F238E27FC236}">
                      <a16:creationId xmlns:a16="http://schemas.microsoft.com/office/drawing/2014/main" id="{4798DAD9-D33F-4B10-8004-D71F7FE45AA6}"/>
                    </a:ext>
                  </a:extLst>
                </p:cNvPr>
                <p:cNvSpPr/>
                <p:nvPr/>
              </p:nvSpPr>
              <p:spPr>
                <a:xfrm>
                  <a:off x="6122072" y="3833678"/>
                  <a:ext cx="865657" cy="667439"/>
                </a:xfrm>
                <a:prstGeom prst="roundRect">
                  <a:avLst/>
                </a:prstGeom>
                <a:blipFill dpi="0" rotWithShape="1">
                  <a:blip r:embed="rId17" cstate="print"/>
                  <a:srcRect/>
                  <a:stretch>
                    <a:fillRect/>
                  </a:stretch>
                </a:blipFill>
                <a:ln w="25400" cap="flat" cmpd="sng" algn="ctr">
                  <a:solidFill>
                    <a:srgbClr val="6EA0B0">
                      <a:shade val="50000"/>
                    </a:srgbClr>
                  </a:solidFill>
                  <a:prstDash val="solid"/>
                </a:ln>
                <a:effectLst>
                  <a:glow rad="101600">
                    <a:srgbClr val="748560">
                      <a:satMod val="175000"/>
                      <a:alpha val="40000"/>
                    </a:srgbClr>
                  </a:glo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dirty="0">
                    <a:ln>
                      <a:noFill/>
                    </a:ln>
                    <a:solidFill>
                      <a:prstClr val="white"/>
                    </a:solidFill>
                    <a:effectLst/>
                    <a:uLnTx/>
                    <a:uFillTx/>
                    <a:latin typeface="Perpetua"/>
                    <a:ea typeface="新細明體" panose="02020500000000000000" pitchFamily="18" charset="-120"/>
                    <a:cs typeface="+mn-cs"/>
                  </a:endParaRPr>
                </a:p>
              </p:txBody>
            </p:sp>
            <p:sp>
              <p:nvSpPr>
                <p:cNvPr id="49" name="矩形 48">
                  <a:extLst>
                    <a:ext uri="{FF2B5EF4-FFF2-40B4-BE49-F238E27FC236}">
                      <a16:creationId xmlns:a16="http://schemas.microsoft.com/office/drawing/2014/main" id="{A6EB6145-311C-436A-828B-BB19EF2760BF}"/>
                    </a:ext>
                  </a:extLst>
                </p:cNvPr>
                <p:cNvSpPr/>
                <p:nvPr/>
              </p:nvSpPr>
              <p:spPr>
                <a:xfrm>
                  <a:off x="6171218" y="3560994"/>
                  <a:ext cx="652408" cy="349251"/>
                </a:xfrm>
                <a:prstGeom prst="rect">
                  <a:avLst/>
                </a:prstGeom>
                <a:no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0" cap="none" spc="0" normalizeH="0" baseline="0" noProof="0" dirty="0">
                      <a:ln>
                        <a:noFill/>
                      </a:ln>
                      <a:solidFill>
                        <a:srgbClr val="0000CC"/>
                      </a:solidFill>
                      <a:effectLst/>
                      <a:uLnTx/>
                      <a:uFillTx/>
                      <a:latin typeface="微軟正黑體" panose="020B0604030504040204" pitchFamily="34" charset="-120"/>
                      <a:ea typeface="微軟正黑體" panose="020B0604030504040204" pitchFamily="34" charset="-120"/>
                      <a:cs typeface="+mn-cs"/>
                    </a:rPr>
                    <a:t>配氣站</a:t>
                  </a:r>
                </a:p>
              </p:txBody>
            </p:sp>
            <p:cxnSp>
              <p:nvCxnSpPr>
                <p:cNvPr id="58" name="直線單箭頭接點 57">
                  <a:extLst>
                    <a:ext uri="{FF2B5EF4-FFF2-40B4-BE49-F238E27FC236}">
                      <a16:creationId xmlns:a16="http://schemas.microsoft.com/office/drawing/2014/main" id="{A6FD6935-9CA9-4048-B060-E7BEC77512BD}"/>
                    </a:ext>
                  </a:extLst>
                </p:cNvPr>
                <p:cNvCxnSpPr>
                  <a:cxnSpLocks/>
                </p:cNvCxnSpPr>
                <p:nvPr/>
              </p:nvCxnSpPr>
              <p:spPr>
                <a:xfrm flipV="1">
                  <a:off x="6869692" y="2615723"/>
                  <a:ext cx="308548" cy="286"/>
                </a:xfrm>
                <a:prstGeom prst="straightConnector1">
                  <a:avLst/>
                </a:prstGeom>
                <a:noFill/>
                <a:ln w="38100" cap="flat" cmpd="sng" algn="ctr">
                  <a:solidFill>
                    <a:srgbClr val="FF0000"/>
                  </a:solidFill>
                  <a:prstDash val="sysDot"/>
                  <a:tailEnd type="triangle"/>
                </a:ln>
                <a:effectLst/>
              </p:spPr>
            </p:cxnSp>
          </p:grpSp>
          <p:cxnSp>
            <p:nvCxnSpPr>
              <p:cNvPr id="35" name="直線單箭頭接點 34">
                <a:extLst>
                  <a:ext uri="{FF2B5EF4-FFF2-40B4-BE49-F238E27FC236}">
                    <a16:creationId xmlns:a16="http://schemas.microsoft.com/office/drawing/2014/main" id="{99D6D86F-306B-4C08-A938-C1D59BDB0BF8}"/>
                  </a:ext>
                </a:extLst>
              </p:cNvPr>
              <p:cNvCxnSpPr>
                <a:cxnSpLocks/>
                <a:endCxn id="70" idx="0"/>
              </p:cNvCxnSpPr>
              <p:nvPr/>
            </p:nvCxnSpPr>
            <p:spPr bwMode="auto">
              <a:xfrm>
                <a:off x="6481042" y="4610765"/>
                <a:ext cx="18872" cy="786586"/>
              </a:xfrm>
              <a:prstGeom prst="straightConnector1">
                <a:avLst/>
              </a:prstGeom>
              <a:noFill/>
              <a:ln w="38100" cap="flat" cmpd="sng" algn="ctr">
                <a:solidFill>
                  <a:srgbClr val="FF0000"/>
                </a:solidFill>
                <a:prstDash val="sysDot"/>
                <a:tailEnd type="triangle"/>
              </a:ln>
              <a:effectLst/>
            </p:spPr>
          </p:cxnSp>
          <p:cxnSp>
            <p:nvCxnSpPr>
              <p:cNvPr id="36" name="直線單箭頭接點 35">
                <a:extLst>
                  <a:ext uri="{FF2B5EF4-FFF2-40B4-BE49-F238E27FC236}">
                    <a16:creationId xmlns:a16="http://schemas.microsoft.com/office/drawing/2014/main" id="{9A6732F7-6A6E-48F8-B998-263702BE31DD}"/>
                  </a:ext>
                </a:extLst>
              </p:cNvPr>
              <p:cNvCxnSpPr>
                <a:cxnSpLocks/>
              </p:cNvCxnSpPr>
              <p:nvPr/>
            </p:nvCxnSpPr>
            <p:spPr bwMode="auto">
              <a:xfrm>
                <a:off x="6839570" y="5010385"/>
                <a:ext cx="4762" cy="322122"/>
              </a:xfrm>
              <a:prstGeom prst="straightConnector1">
                <a:avLst/>
              </a:prstGeom>
              <a:noFill/>
              <a:ln w="38100" cap="flat" cmpd="sng" algn="ctr">
                <a:solidFill>
                  <a:srgbClr val="FF0000"/>
                </a:solidFill>
                <a:prstDash val="sysDot"/>
                <a:tailEnd type="triangle"/>
              </a:ln>
              <a:effectLst/>
            </p:spPr>
          </p:cxnSp>
          <p:cxnSp>
            <p:nvCxnSpPr>
              <p:cNvPr id="37" name="直線單箭頭接點 36">
                <a:extLst>
                  <a:ext uri="{FF2B5EF4-FFF2-40B4-BE49-F238E27FC236}">
                    <a16:creationId xmlns:a16="http://schemas.microsoft.com/office/drawing/2014/main" id="{3F0863B8-A9DE-4B8A-9191-CE47AFEBD1C8}"/>
                  </a:ext>
                </a:extLst>
              </p:cNvPr>
              <p:cNvCxnSpPr>
                <a:cxnSpLocks/>
                <a:stCxn id="68" idx="2"/>
              </p:cNvCxnSpPr>
              <p:nvPr/>
            </p:nvCxnSpPr>
            <p:spPr bwMode="auto">
              <a:xfrm flipH="1">
                <a:off x="7523679" y="5001601"/>
                <a:ext cx="1" cy="334818"/>
              </a:xfrm>
              <a:prstGeom prst="straightConnector1">
                <a:avLst/>
              </a:prstGeom>
              <a:noFill/>
              <a:ln w="38100" cap="flat" cmpd="sng" algn="ctr">
                <a:solidFill>
                  <a:srgbClr val="FF0000"/>
                </a:solidFill>
                <a:prstDash val="sysDot"/>
                <a:tailEnd type="triangle"/>
              </a:ln>
              <a:effectLst/>
            </p:spPr>
          </p:cxnSp>
          <p:cxnSp>
            <p:nvCxnSpPr>
              <p:cNvPr id="124" name="直線單箭頭接點 123">
                <a:extLst>
                  <a:ext uri="{FF2B5EF4-FFF2-40B4-BE49-F238E27FC236}">
                    <a16:creationId xmlns:a16="http://schemas.microsoft.com/office/drawing/2014/main" id="{AC2BCF3B-3745-4BD3-A7CA-043291624983}"/>
                  </a:ext>
                </a:extLst>
              </p:cNvPr>
              <p:cNvCxnSpPr>
                <a:cxnSpLocks/>
              </p:cNvCxnSpPr>
              <p:nvPr/>
            </p:nvCxnSpPr>
            <p:spPr bwMode="auto">
              <a:xfrm>
                <a:off x="6220279" y="4788922"/>
                <a:ext cx="4763" cy="585885"/>
              </a:xfrm>
              <a:prstGeom prst="straightConnector1">
                <a:avLst/>
              </a:prstGeom>
              <a:noFill/>
              <a:ln w="38100" cap="flat" cmpd="sng" algn="ctr">
                <a:solidFill>
                  <a:srgbClr val="FF0000"/>
                </a:solidFill>
                <a:prstDash val="sysDot"/>
                <a:tailEnd type="triangle"/>
              </a:ln>
              <a:effectLst/>
            </p:spPr>
          </p:cxnSp>
        </p:grpSp>
        <p:cxnSp>
          <p:nvCxnSpPr>
            <p:cNvPr id="98" name="接點: 肘形 97">
              <a:extLst>
                <a:ext uri="{FF2B5EF4-FFF2-40B4-BE49-F238E27FC236}">
                  <a16:creationId xmlns:a16="http://schemas.microsoft.com/office/drawing/2014/main" id="{6C9937B2-B5C7-430D-B03E-5985A17ACF4C}"/>
                </a:ext>
              </a:extLst>
            </p:cNvPr>
            <p:cNvCxnSpPr>
              <a:cxnSpLocks/>
              <a:stCxn id="65" idx="3"/>
              <a:endCxn id="39" idx="2"/>
            </p:cNvCxnSpPr>
            <p:nvPr/>
          </p:nvCxnSpPr>
          <p:spPr>
            <a:xfrm flipV="1">
              <a:off x="6677444" y="2848920"/>
              <a:ext cx="602516" cy="682843"/>
            </a:xfrm>
            <a:prstGeom prst="bentConnector2">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1" name="接點: 肘形 100">
              <a:extLst>
                <a:ext uri="{FF2B5EF4-FFF2-40B4-BE49-F238E27FC236}">
                  <a16:creationId xmlns:a16="http://schemas.microsoft.com/office/drawing/2014/main" id="{E756FD20-5B55-4514-BE4B-7E59E7D0564D}"/>
                </a:ext>
              </a:extLst>
            </p:cNvPr>
            <p:cNvCxnSpPr>
              <a:cxnSpLocks/>
              <a:stCxn id="65" idx="2"/>
              <a:endCxn id="48" idx="1"/>
            </p:cNvCxnSpPr>
            <p:nvPr/>
          </p:nvCxnSpPr>
          <p:spPr>
            <a:xfrm rot="16200000" flipH="1">
              <a:off x="6428053" y="3682008"/>
              <a:ext cx="279309" cy="646256"/>
            </a:xfrm>
            <a:prstGeom prst="bentConnector2">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7" name="接點: 肘形 106">
              <a:extLst>
                <a:ext uri="{FF2B5EF4-FFF2-40B4-BE49-F238E27FC236}">
                  <a16:creationId xmlns:a16="http://schemas.microsoft.com/office/drawing/2014/main" id="{4C297C5C-8D6E-4411-8873-8D22665B4170}"/>
                </a:ext>
              </a:extLst>
            </p:cNvPr>
            <p:cNvCxnSpPr>
              <a:cxnSpLocks/>
              <a:stCxn id="69" idx="2"/>
            </p:cNvCxnSpPr>
            <p:nvPr/>
          </p:nvCxnSpPr>
          <p:spPr>
            <a:xfrm rot="5400000">
              <a:off x="7523548" y="3150291"/>
              <a:ext cx="1099192" cy="596418"/>
            </a:xfrm>
            <a:prstGeom prst="bentConnector3">
              <a:avLst>
                <a:gd name="adj1" fmla="val 100705"/>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2" name="接點: 肘形 111">
              <a:extLst>
                <a:ext uri="{FF2B5EF4-FFF2-40B4-BE49-F238E27FC236}">
                  <a16:creationId xmlns:a16="http://schemas.microsoft.com/office/drawing/2014/main" id="{3426D0C3-971A-428F-AD76-0E4072FDC51F}"/>
                </a:ext>
              </a:extLst>
            </p:cNvPr>
            <p:cNvCxnSpPr>
              <a:cxnSpLocks/>
              <a:stCxn id="48" idx="3"/>
              <a:endCxn id="68" idx="0"/>
            </p:cNvCxnSpPr>
            <p:nvPr/>
          </p:nvCxnSpPr>
          <p:spPr>
            <a:xfrm>
              <a:off x="7756564" y="4144791"/>
              <a:ext cx="532232" cy="510248"/>
            </a:xfrm>
            <a:prstGeom prst="bentConnector2">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6" name="接點: 肘形 115">
              <a:extLst>
                <a:ext uri="{FF2B5EF4-FFF2-40B4-BE49-F238E27FC236}">
                  <a16:creationId xmlns:a16="http://schemas.microsoft.com/office/drawing/2014/main" id="{34F50E20-87A2-4357-91E3-005F3131D49D}"/>
                </a:ext>
              </a:extLst>
            </p:cNvPr>
            <p:cNvCxnSpPr>
              <a:cxnSpLocks/>
            </p:cNvCxnSpPr>
            <p:nvPr/>
          </p:nvCxnSpPr>
          <p:spPr>
            <a:xfrm rot="5400000">
              <a:off x="6314086" y="4482107"/>
              <a:ext cx="814192" cy="799401"/>
            </a:xfrm>
            <a:prstGeom prst="bentConnector3">
              <a:avLst>
                <a:gd name="adj1" fmla="val 14703"/>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23" name="文字方塊 122">
            <a:extLst>
              <a:ext uri="{FF2B5EF4-FFF2-40B4-BE49-F238E27FC236}">
                <a16:creationId xmlns:a16="http://schemas.microsoft.com/office/drawing/2014/main" id="{581AEA0C-AE2D-4CEB-9A15-99F1673DA5A9}"/>
              </a:ext>
            </a:extLst>
          </p:cNvPr>
          <p:cNvSpPr txBox="1"/>
          <p:nvPr/>
        </p:nvSpPr>
        <p:spPr>
          <a:xfrm>
            <a:off x="5030778" y="6463097"/>
            <a:ext cx="817097"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1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 </a:t>
            </a:r>
            <a:r>
              <a:rPr kumimoji="0" lang="en-US" altLang="zh-TW" sz="1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109</a:t>
            </a:r>
            <a:r>
              <a:rPr kumimoji="0" lang="zh-TW" altLang="en-US" sz="10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年度</a:t>
            </a:r>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04381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二、天然氣事業之屬性與責任</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5</a:t>
            </a:fld>
            <a:endParaRPr lang="zh-TW" altLang="en-US" dirty="0"/>
          </a:p>
        </p:txBody>
      </p:sp>
      <p:sp>
        <p:nvSpPr>
          <p:cNvPr id="5" name="投影片編號版面配置區 3">
            <a:extLst>
              <a:ext uri="{FF2B5EF4-FFF2-40B4-BE49-F238E27FC236}">
                <a16:creationId xmlns:a16="http://schemas.microsoft.com/office/drawing/2014/main" id="{60E4D88C-F917-470A-A016-58E4923F26AD}"/>
              </a:ext>
            </a:extLst>
          </p:cNvPr>
          <p:cNvSpPr txBox="1">
            <a:spLocks/>
          </p:cNvSpPr>
          <p:nvPr/>
        </p:nvSpPr>
        <p:spPr>
          <a:xfrm>
            <a:off x="8709890" y="6458368"/>
            <a:ext cx="434109" cy="365125"/>
          </a:xfrm>
          <a:prstGeom prst="rect">
            <a:avLst/>
          </a:prstGeom>
        </p:spPr>
        <p:txBody>
          <a:bodyPr vert="horz" lIns="91440" tIns="45720" rIns="91440" bIns="45720" rtlCol="0" anchor="ctr"/>
          <a:lstStyle>
            <a:defPPr>
              <a:defRPr lang="en-US"/>
            </a:defPPr>
            <a:lvl1pPr marL="0" algn="r" defTabSz="457200" rtl="0" eaLnBrk="1" latinLnBrk="0" hangingPunct="1">
              <a:defRPr sz="16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F0D540D4-ED34-402E-A2FE-EC55B38C0EC1}" type="slidenum">
              <a:rPr lang="zh-TW" altLang="en-US" smtClean="0">
                <a:solidFill>
                  <a:prstClr val="black"/>
                </a:solidFill>
                <a:latin typeface="Calibri" panose="020F0502020204030204"/>
                <a:ea typeface="新細明體" panose="02020500000000000000" pitchFamily="18" charset="-120"/>
              </a:rPr>
              <a:pPr algn="ctr">
                <a:defRPr/>
              </a:pPr>
              <a:t>5</a:t>
            </a:fld>
            <a:endParaRPr lang="zh-TW" altLang="en-US" dirty="0">
              <a:solidFill>
                <a:prstClr val="black"/>
              </a:solidFill>
              <a:latin typeface="Calibri" panose="020F0502020204030204"/>
              <a:ea typeface="新細明體" panose="02020500000000000000" pitchFamily="18" charset="-120"/>
            </a:endParaRPr>
          </a:p>
        </p:txBody>
      </p:sp>
      <p:grpSp>
        <p:nvGrpSpPr>
          <p:cNvPr id="6" name="Gruppe 14">
            <a:extLst>
              <a:ext uri="{FF2B5EF4-FFF2-40B4-BE49-F238E27FC236}">
                <a16:creationId xmlns:a16="http://schemas.microsoft.com/office/drawing/2014/main" id="{4C5B82A6-028E-470D-BA09-6E4D97A16406}"/>
              </a:ext>
            </a:extLst>
          </p:cNvPr>
          <p:cNvGrpSpPr>
            <a:grpSpLocks/>
          </p:cNvGrpSpPr>
          <p:nvPr/>
        </p:nvGrpSpPr>
        <p:grpSpPr bwMode="auto">
          <a:xfrm>
            <a:off x="86851" y="3568559"/>
            <a:ext cx="3786410" cy="2779110"/>
            <a:chOff x="1790599" y="1447802"/>
            <a:chExt cx="5712032" cy="3910023"/>
          </a:xfrm>
        </p:grpSpPr>
        <p:grpSp>
          <p:nvGrpSpPr>
            <p:cNvPr id="7" name="Gruppe 244">
              <a:extLst>
                <a:ext uri="{FF2B5EF4-FFF2-40B4-BE49-F238E27FC236}">
                  <a16:creationId xmlns:a16="http://schemas.microsoft.com/office/drawing/2014/main" id="{64BFE71B-2FA9-4080-879F-94CE12BBA684}"/>
                </a:ext>
              </a:extLst>
            </p:cNvPr>
            <p:cNvGrpSpPr>
              <a:grpSpLocks/>
            </p:cNvGrpSpPr>
            <p:nvPr/>
          </p:nvGrpSpPr>
          <p:grpSpPr bwMode="auto">
            <a:xfrm>
              <a:off x="1790599" y="1447802"/>
              <a:ext cx="5712032" cy="3910023"/>
              <a:chOff x="4621213" y="2415858"/>
              <a:chExt cx="2400300" cy="1643380"/>
            </a:xfrm>
          </p:grpSpPr>
          <p:sp>
            <p:nvSpPr>
              <p:cNvPr id="10" name="Freeform 138">
                <a:extLst>
                  <a:ext uri="{FF2B5EF4-FFF2-40B4-BE49-F238E27FC236}">
                    <a16:creationId xmlns:a16="http://schemas.microsoft.com/office/drawing/2014/main" id="{26FE1012-0A38-497F-85DD-A8B9E85ED662}"/>
                  </a:ext>
                </a:extLst>
              </p:cNvPr>
              <p:cNvSpPr>
                <a:spLocks/>
              </p:cNvSpPr>
              <p:nvPr/>
            </p:nvSpPr>
            <p:spPr bwMode="auto">
              <a:xfrm>
                <a:off x="5821363" y="2415858"/>
                <a:ext cx="962025" cy="771525"/>
              </a:xfrm>
              <a:custGeom>
                <a:avLst/>
                <a:gdLst>
                  <a:gd name="T0" fmla="*/ 2147483647 w 606"/>
                  <a:gd name="T1" fmla="*/ 2147483647 h 486"/>
                  <a:gd name="T2" fmla="*/ 2147483647 w 606"/>
                  <a:gd name="T3" fmla="*/ 0 h 486"/>
                  <a:gd name="T4" fmla="*/ 2147483647 w 606"/>
                  <a:gd name="T5" fmla="*/ 0 h 486"/>
                  <a:gd name="T6" fmla="*/ 2147483647 w 606"/>
                  <a:gd name="T7" fmla="*/ 2147483647 h 486"/>
                  <a:gd name="T8" fmla="*/ 2147483647 w 606"/>
                  <a:gd name="T9" fmla="*/ 2147483647 h 486"/>
                  <a:gd name="T10" fmla="*/ 2147483647 w 606"/>
                  <a:gd name="T11" fmla="*/ 2147483647 h 486"/>
                  <a:gd name="T12" fmla="*/ 0 w 606"/>
                  <a:gd name="T13" fmla="*/ 2147483647 h 486"/>
                  <a:gd name="T14" fmla="*/ 0 w 606"/>
                  <a:gd name="T15" fmla="*/ 2147483647 h 486"/>
                  <a:gd name="T16" fmla="*/ 0 w 606"/>
                  <a:gd name="T17" fmla="*/ 2147483647 h 486"/>
                  <a:gd name="T18" fmla="*/ 0 w 606"/>
                  <a:gd name="T19" fmla="*/ 2147483647 h 486"/>
                  <a:gd name="T20" fmla="*/ 2147483647 w 606"/>
                  <a:gd name="T21" fmla="*/ 2147483647 h 486"/>
                  <a:gd name="T22" fmla="*/ 2147483647 w 606"/>
                  <a:gd name="T23" fmla="*/ 2147483647 h 486"/>
                  <a:gd name="T24" fmla="*/ 2147483647 w 606"/>
                  <a:gd name="T25" fmla="*/ 2147483647 h 486"/>
                  <a:gd name="T26" fmla="*/ 2147483647 w 606"/>
                  <a:gd name="T27" fmla="*/ 2147483647 h 486"/>
                  <a:gd name="T28" fmla="*/ 2147483647 w 606"/>
                  <a:gd name="T29" fmla="*/ 2147483647 h 486"/>
                  <a:gd name="T30" fmla="*/ 2147483647 w 606"/>
                  <a:gd name="T31" fmla="*/ 2147483647 h 486"/>
                  <a:gd name="T32" fmla="*/ 2147483647 w 606"/>
                  <a:gd name="T33" fmla="*/ 2147483647 h 486"/>
                  <a:gd name="T34" fmla="*/ 2147483647 w 606"/>
                  <a:gd name="T35" fmla="*/ 2147483647 h 486"/>
                  <a:gd name="T36" fmla="*/ 2147483647 w 606"/>
                  <a:gd name="T37" fmla="*/ 2147483647 h 486"/>
                  <a:gd name="T38" fmla="*/ 2147483647 w 606"/>
                  <a:gd name="T39" fmla="*/ 2147483647 h 486"/>
                  <a:gd name="T40" fmla="*/ 2147483647 w 606"/>
                  <a:gd name="T41" fmla="*/ 2147483647 h 486"/>
                  <a:gd name="T42" fmla="*/ 2147483647 w 606"/>
                  <a:gd name="T43" fmla="*/ 2147483647 h 486"/>
                  <a:gd name="T44" fmla="*/ 2147483647 w 606"/>
                  <a:gd name="T45" fmla="*/ 2147483647 h 486"/>
                  <a:gd name="T46" fmla="*/ 2147483647 w 606"/>
                  <a:gd name="T47" fmla="*/ 2147483647 h 486"/>
                  <a:gd name="T48" fmla="*/ 2147483647 w 606"/>
                  <a:gd name="T49" fmla="*/ 2147483647 h 486"/>
                  <a:gd name="T50" fmla="*/ 2147483647 w 606"/>
                  <a:gd name="T51" fmla="*/ 2147483647 h 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6"/>
                  <a:gd name="T79" fmla="*/ 0 h 486"/>
                  <a:gd name="T80" fmla="*/ 606 w 606"/>
                  <a:gd name="T81" fmla="*/ 486 h 4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6" h="486">
                    <a:moveTo>
                      <a:pt x="606" y="84"/>
                    </a:moveTo>
                    <a:lnTo>
                      <a:pt x="150" y="0"/>
                    </a:lnTo>
                    <a:lnTo>
                      <a:pt x="76" y="76"/>
                    </a:lnTo>
                    <a:lnTo>
                      <a:pt x="24" y="130"/>
                    </a:lnTo>
                    <a:lnTo>
                      <a:pt x="8" y="148"/>
                    </a:lnTo>
                    <a:lnTo>
                      <a:pt x="0" y="156"/>
                    </a:lnTo>
                    <a:lnTo>
                      <a:pt x="0" y="486"/>
                    </a:lnTo>
                    <a:lnTo>
                      <a:pt x="238" y="390"/>
                    </a:lnTo>
                    <a:lnTo>
                      <a:pt x="402" y="322"/>
                    </a:lnTo>
                    <a:lnTo>
                      <a:pt x="458" y="298"/>
                    </a:lnTo>
                    <a:lnTo>
                      <a:pt x="480" y="288"/>
                    </a:lnTo>
                    <a:lnTo>
                      <a:pt x="482" y="284"/>
                    </a:lnTo>
                    <a:lnTo>
                      <a:pt x="484" y="280"/>
                    </a:lnTo>
                    <a:lnTo>
                      <a:pt x="482" y="272"/>
                    </a:lnTo>
                    <a:lnTo>
                      <a:pt x="478" y="262"/>
                    </a:lnTo>
                    <a:lnTo>
                      <a:pt x="480" y="252"/>
                    </a:lnTo>
                    <a:lnTo>
                      <a:pt x="482" y="242"/>
                    </a:lnTo>
                    <a:lnTo>
                      <a:pt x="488" y="234"/>
                    </a:lnTo>
                    <a:lnTo>
                      <a:pt x="606" y="84"/>
                    </a:lnTo>
                    <a:close/>
                  </a:path>
                </a:pathLst>
              </a:custGeom>
              <a:gradFill rotWithShape="1">
                <a:gsLst>
                  <a:gs pos="0">
                    <a:srgbClr val="684C31"/>
                  </a:gs>
                  <a:gs pos="46001">
                    <a:srgbClr val="684C31"/>
                  </a:gs>
                  <a:gs pos="50000">
                    <a:srgbClr val="97704A"/>
                  </a:gs>
                  <a:gs pos="100000">
                    <a:srgbClr val="B5875A"/>
                  </a:gs>
                </a:gsLst>
                <a:lin ang="1692000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 name="Freeform 135">
                <a:extLst>
                  <a:ext uri="{FF2B5EF4-FFF2-40B4-BE49-F238E27FC236}">
                    <a16:creationId xmlns:a16="http://schemas.microsoft.com/office/drawing/2014/main" id="{EE879CCC-C0F1-4EC9-84C6-F5275C9B4B2A}"/>
                  </a:ext>
                </a:extLst>
              </p:cNvPr>
              <p:cNvSpPr>
                <a:spLocks/>
              </p:cNvSpPr>
              <p:nvPr/>
            </p:nvSpPr>
            <p:spPr bwMode="auto">
              <a:xfrm>
                <a:off x="4755833" y="2426653"/>
                <a:ext cx="1092200" cy="835025"/>
              </a:xfrm>
              <a:custGeom>
                <a:avLst/>
                <a:gdLst>
                  <a:gd name="T0" fmla="*/ 0 w 688"/>
                  <a:gd name="T1" fmla="*/ 2147483647 h 526"/>
                  <a:gd name="T2" fmla="*/ 2147483647 w 688"/>
                  <a:gd name="T3" fmla="*/ 0 h 526"/>
                  <a:gd name="T4" fmla="*/ 2147483647 w 688"/>
                  <a:gd name="T5" fmla="*/ 0 h 526"/>
                  <a:gd name="T6" fmla="*/ 2147483647 w 688"/>
                  <a:gd name="T7" fmla="*/ 2147483647 h 526"/>
                  <a:gd name="T8" fmla="*/ 2147483647 w 688"/>
                  <a:gd name="T9" fmla="*/ 2147483647 h 526"/>
                  <a:gd name="T10" fmla="*/ 2147483647 w 688"/>
                  <a:gd name="T11" fmla="*/ 2147483647 h 526"/>
                  <a:gd name="T12" fmla="*/ 2147483647 w 688"/>
                  <a:gd name="T13" fmla="*/ 2147483647 h 526"/>
                  <a:gd name="T14" fmla="*/ 2147483647 w 688"/>
                  <a:gd name="T15" fmla="*/ 2147483647 h 526"/>
                  <a:gd name="T16" fmla="*/ 2147483647 w 688"/>
                  <a:gd name="T17" fmla="*/ 2147483647 h 526"/>
                  <a:gd name="T18" fmla="*/ 2147483647 w 688"/>
                  <a:gd name="T19" fmla="*/ 2147483647 h 526"/>
                  <a:gd name="T20" fmla="*/ 2147483647 w 688"/>
                  <a:gd name="T21" fmla="*/ 2147483647 h 526"/>
                  <a:gd name="T22" fmla="*/ 2147483647 w 688"/>
                  <a:gd name="T23" fmla="*/ 2147483647 h 526"/>
                  <a:gd name="T24" fmla="*/ 2147483647 w 688"/>
                  <a:gd name="T25" fmla="*/ 2147483647 h 526"/>
                  <a:gd name="T26" fmla="*/ 2147483647 w 688"/>
                  <a:gd name="T27" fmla="*/ 2147483647 h 526"/>
                  <a:gd name="T28" fmla="*/ 2147483647 w 688"/>
                  <a:gd name="T29" fmla="*/ 2147483647 h 526"/>
                  <a:gd name="T30" fmla="*/ 2147483647 w 688"/>
                  <a:gd name="T31" fmla="*/ 2147483647 h 526"/>
                  <a:gd name="T32" fmla="*/ 2147483647 w 688"/>
                  <a:gd name="T33" fmla="*/ 2147483647 h 526"/>
                  <a:gd name="T34" fmla="*/ 2147483647 w 688"/>
                  <a:gd name="T35" fmla="*/ 2147483647 h 526"/>
                  <a:gd name="T36" fmla="*/ 2147483647 w 688"/>
                  <a:gd name="T37" fmla="*/ 2147483647 h 526"/>
                  <a:gd name="T38" fmla="*/ 2147483647 w 688"/>
                  <a:gd name="T39" fmla="*/ 2147483647 h 526"/>
                  <a:gd name="T40" fmla="*/ 0 w 688"/>
                  <a:gd name="T41" fmla="*/ 2147483647 h 526"/>
                  <a:gd name="T42" fmla="*/ 0 w 688"/>
                  <a:gd name="T43" fmla="*/ 2147483647 h 5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8"/>
                  <a:gd name="T67" fmla="*/ 0 h 526"/>
                  <a:gd name="T68" fmla="*/ 688 w 688"/>
                  <a:gd name="T69" fmla="*/ 526 h 5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8" h="526">
                    <a:moveTo>
                      <a:pt x="0" y="128"/>
                    </a:moveTo>
                    <a:lnTo>
                      <a:pt x="508" y="0"/>
                    </a:lnTo>
                    <a:lnTo>
                      <a:pt x="596" y="84"/>
                    </a:lnTo>
                    <a:lnTo>
                      <a:pt x="658" y="144"/>
                    </a:lnTo>
                    <a:lnTo>
                      <a:pt x="678" y="166"/>
                    </a:lnTo>
                    <a:lnTo>
                      <a:pt x="684" y="176"/>
                    </a:lnTo>
                    <a:lnTo>
                      <a:pt x="688" y="526"/>
                    </a:lnTo>
                    <a:lnTo>
                      <a:pt x="682" y="526"/>
                    </a:lnTo>
                    <a:lnTo>
                      <a:pt x="666" y="522"/>
                    </a:lnTo>
                    <a:lnTo>
                      <a:pt x="610" y="504"/>
                    </a:lnTo>
                    <a:lnTo>
                      <a:pt x="442" y="444"/>
                    </a:lnTo>
                    <a:lnTo>
                      <a:pt x="196" y="354"/>
                    </a:lnTo>
                    <a:lnTo>
                      <a:pt x="194" y="342"/>
                    </a:lnTo>
                    <a:lnTo>
                      <a:pt x="190" y="334"/>
                    </a:lnTo>
                    <a:lnTo>
                      <a:pt x="186" y="328"/>
                    </a:lnTo>
                    <a:lnTo>
                      <a:pt x="0" y="128"/>
                    </a:lnTo>
                    <a:close/>
                  </a:path>
                </a:pathLst>
              </a:custGeom>
              <a:gradFill rotWithShape="1">
                <a:gsLst>
                  <a:gs pos="0">
                    <a:srgbClr val="B5875A"/>
                  </a:gs>
                  <a:gs pos="50000">
                    <a:srgbClr val="97704A"/>
                  </a:gs>
                  <a:gs pos="100000">
                    <a:srgbClr val="684C31"/>
                  </a:gs>
                </a:gsLst>
                <a:lin ang="5400000" scaled="1"/>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Freeform 136">
                <a:extLst>
                  <a:ext uri="{FF2B5EF4-FFF2-40B4-BE49-F238E27FC236}">
                    <a16:creationId xmlns:a16="http://schemas.microsoft.com/office/drawing/2014/main" id="{3446CC6E-D545-4B21-BC4C-954043D311E6}"/>
                  </a:ext>
                </a:extLst>
              </p:cNvPr>
              <p:cNvSpPr>
                <a:spLocks/>
              </p:cNvSpPr>
              <p:nvPr/>
            </p:nvSpPr>
            <p:spPr bwMode="auto">
              <a:xfrm>
                <a:off x="5825173" y="2697163"/>
                <a:ext cx="9525" cy="536575"/>
              </a:xfrm>
              <a:custGeom>
                <a:avLst/>
                <a:gdLst>
                  <a:gd name="T0" fmla="*/ 2147483647 w 6"/>
                  <a:gd name="T1" fmla="*/ 2147483647 h 338"/>
                  <a:gd name="T2" fmla="*/ 2147483647 w 6"/>
                  <a:gd name="T3" fmla="*/ 2147483647 h 338"/>
                  <a:gd name="T4" fmla="*/ 2147483647 w 6"/>
                  <a:gd name="T5" fmla="*/ 2147483647 h 338"/>
                  <a:gd name="T6" fmla="*/ 2147483647 w 6"/>
                  <a:gd name="T7" fmla="*/ 2147483647 h 338"/>
                  <a:gd name="T8" fmla="*/ 2147483647 w 6"/>
                  <a:gd name="T9" fmla="*/ 2147483647 h 338"/>
                  <a:gd name="T10" fmla="*/ 0 w 6"/>
                  <a:gd name="T11" fmla="*/ 2147483647 h 338"/>
                  <a:gd name="T12" fmla="*/ 0 w 6"/>
                  <a:gd name="T13" fmla="*/ 2147483647 h 338"/>
                  <a:gd name="T14" fmla="*/ 0 w 6"/>
                  <a:gd name="T15" fmla="*/ 2147483647 h 338"/>
                  <a:gd name="T16" fmla="*/ 0 w 6"/>
                  <a:gd name="T17" fmla="*/ 2147483647 h 338"/>
                  <a:gd name="T18" fmla="*/ 0 w 6"/>
                  <a:gd name="T19" fmla="*/ 2147483647 h 338"/>
                  <a:gd name="T20" fmla="*/ 2147483647 w 6"/>
                  <a:gd name="T21" fmla="*/ 0 h 338"/>
                  <a:gd name="T22" fmla="*/ 2147483647 w 6"/>
                  <a:gd name="T23" fmla="*/ 0 h 338"/>
                  <a:gd name="T24" fmla="*/ 2147483647 w 6"/>
                  <a:gd name="T25" fmla="*/ 2147483647 h 338"/>
                  <a:gd name="T26" fmla="*/ 2147483647 w 6"/>
                  <a:gd name="T27" fmla="*/ 2147483647 h 338"/>
                  <a:gd name="T28" fmla="*/ 2147483647 w 6"/>
                  <a:gd name="T29" fmla="*/ 2147483647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338"/>
                  <a:gd name="T47" fmla="*/ 6 w 6"/>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338">
                    <a:moveTo>
                      <a:pt x="6" y="336"/>
                    </a:moveTo>
                    <a:lnTo>
                      <a:pt x="6" y="336"/>
                    </a:lnTo>
                    <a:lnTo>
                      <a:pt x="6" y="338"/>
                    </a:lnTo>
                    <a:lnTo>
                      <a:pt x="4" y="338"/>
                    </a:lnTo>
                    <a:lnTo>
                      <a:pt x="0" y="338"/>
                    </a:lnTo>
                    <a:lnTo>
                      <a:pt x="0" y="336"/>
                    </a:lnTo>
                    <a:lnTo>
                      <a:pt x="0" y="4"/>
                    </a:lnTo>
                    <a:lnTo>
                      <a:pt x="0" y="2"/>
                    </a:lnTo>
                    <a:lnTo>
                      <a:pt x="4" y="0"/>
                    </a:lnTo>
                    <a:lnTo>
                      <a:pt x="6" y="2"/>
                    </a:lnTo>
                    <a:lnTo>
                      <a:pt x="6" y="4"/>
                    </a:lnTo>
                    <a:lnTo>
                      <a:pt x="6" y="336"/>
                    </a:lnTo>
                    <a:close/>
                  </a:path>
                </a:pathLst>
              </a:custGeom>
              <a:solidFill>
                <a:srgbClr val="AF876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9">
                <a:extLst>
                  <a:ext uri="{FF2B5EF4-FFF2-40B4-BE49-F238E27FC236}">
                    <a16:creationId xmlns:a16="http://schemas.microsoft.com/office/drawing/2014/main" id="{15AF367E-1CA3-4A35-99CF-EE2C5BADAF4D}"/>
                  </a:ext>
                </a:extLst>
              </p:cNvPr>
              <p:cNvSpPr>
                <a:spLocks/>
              </p:cNvSpPr>
              <p:nvPr/>
            </p:nvSpPr>
            <p:spPr bwMode="auto">
              <a:xfrm>
                <a:off x="5033963" y="2932113"/>
                <a:ext cx="1527175" cy="1127125"/>
              </a:xfrm>
              <a:custGeom>
                <a:avLst/>
                <a:gdLst>
                  <a:gd name="T0" fmla="*/ 0 w 962"/>
                  <a:gd name="T1" fmla="*/ 0 h 710"/>
                  <a:gd name="T2" fmla="*/ 0 w 962"/>
                  <a:gd name="T3" fmla="*/ 0 h 710"/>
                  <a:gd name="T4" fmla="*/ 2147483647 w 962"/>
                  <a:gd name="T5" fmla="*/ 2147483647 h 710"/>
                  <a:gd name="T6" fmla="*/ 2147483647 w 962"/>
                  <a:gd name="T7" fmla="*/ 2147483647 h 710"/>
                  <a:gd name="T8" fmla="*/ 2147483647 w 962"/>
                  <a:gd name="T9" fmla="*/ 2147483647 h 710"/>
                  <a:gd name="T10" fmla="*/ 2147483647 w 962"/>
                  <a:gd name="T11" fmla="*/ 2147483647 h 710"/>
                  <a:gd name="T12" fmla="*/ 2147483647 w 962"/>
                  <a:gd name="T13" fmla="*/ 2147483647 h 710"/>
                  <a:gd name="T14" fmla="*/ 2147483647 w 962"/>
                  <a:gd name="T15" fmla="*/ 2147483647 h 710"/>
                  <a:gd name="T16" fmla="*/ 2147483647 w 962"/>
                  <a:gd name="T17" fmla="*/ 2147483647 h 710"/>
                  <a:gd name="T18" fmla="*/ 2147483647 w 962"/>
                  <a:gd name="T19" fmla="*/ 2147483647 h 710"/>
                  <a:gd name="T20" fmla="*/ 2147483647 w 962"/>
                  <a:gd name="T21" fmla="*/ 2147483647 h 710"/>
                  <a:gd name="T22" fmla="*/ 2147483647 w 962"/>
                  <a:gd name="T23" fmla="*/ 2147483647 h 710"/>
                  <a:gd name="T24" fmla="*/ 2147483647 w 962"/>
                  <a:gd name="T25" fmla="*/ 2147483647 h 710"/>
                  <a:gd name="T26" fmla="*/ 2147483647 w 962"/>
                  <a:gd name="T27" fmla="*/ 2147483647 h 710"/>
                  <a:gd name="T28" fmla="*/ 2147483647 w 962"/>
                  <a:gd name="T29" fmla="*/ 2147483647 h 710"/>
                  <a:gd name="T30" fmla="*/ 2147483647 w 962"/>
                  <a:gd name="T31" fmla="*/ 2147483647 h 710"/>
                  <a:gd name="T32" fmla="*/ 2147483647 w 962"/>
                  <a:gd name="T33" fmla="*/ 2147483647 h 710"/>
                  <a:gd name="T34" fmla="*/ 2147483647 w 962"/>
                  <a:gd name="T35" fmla="*/ 2147483647 h 710"/>
                  <a:gd name="T36" fmla="*/ 2147483647 w 962"/>
                  <a:gd name="T37" fmla="*/ 2147483647 h 710"/>
                  <a:gd name="T38" fmla="*/ 2147483647 w 962"/>
                  <a:gd name="T39" fmla="*/ 2147483647 h 710"/>
                  <a:gd name="T40" fmla="*/ 2147483647 w 962"/>
                  <a:gd name="T41" fmla="*/ 2147483647 h 710"/>
                  <a:gd name="T42" fmla="*/ 2147483647 w 962"/>
                  <a:gd name="T43" fmla="*/ 2147483647 h 710"/>
                  <a:gd name="T44" fmla="*/ 2147483647 w 962"/>
                  <a:gd name="T45" fmla="*/ 2147483647 h 710"/>
                  <a:gd name="T46" fmla="*/ 2147483647 w 962"/>
                  <a:gd name="T47" fmla="*/ 2147483647 h 710"/>
                  <a:gd name="T48" fmla="*/ 2147483647 w 962"/>
                  <a:gd name="T49" fmla="*/ 2147483647 h 710"/>
                  <a:gd name="T50" fmla="*/ 2147483647 w 962"/>
                  <a:gd name="T51" fmla="*/ 2147483647 h 710"/>
                  <a:gd name="T52" fmla="*/ 2147483647 w 962"/>
                  <a:gd name="T53" fmla="*/ 2147483647 h 710"/>
                  <a:gd name="T54" fmla="*/ 2147483647 w 962"/>
                  <a:gd name="T55" fmla="*/ 2147483647 h 710"/>
                  <a:gd name="T56" fmla="*/ 2147483647 w 962"/>
                  <a:gd name="T57" fmla="*/ 2147483647 h 710"/>
                  <a:gd name="T58" fmla="*/ 2147483647 w 962"/>
                  <a:gd name="T59" fmla="*/ 2147483647 h 710"/>
                  <a:gd name="T60" fmla="*/ 2147483647 w 962"/>
                  <a:gd name="T61" fmla="*/ 2147483647 h 710"/>
                  <a:gd name="T62" fmla="*/ 2147483647 w 962"/>
                  <a:gd name="T63" fmla="*/ 2147483647 h 710"/>
                  <a:gd name="T64" fmla="*/ 2147483647 w 962"/>
                  <a:gd name="T65" fmla="*/ 2147483647 h 710"/>
                  <a:gd name="T66" fmla="*/ 2147483647 w 962"/>
                  <a:gd name="T67" fmla="*/ 2147483647 h 710"/>
                  <a:gd name="T68" fmla="*/ 2147483647 w 962"/>
                  <a:gd name="T69" fmla="*/ 2147483647 h 710"/>
                  <a:gd name="T70" fmla="*/ 2147483647 w 962"/>
                  <a:gd name="T71" fmla="*/ 2147483647 h 710"/>
                  <a:gd name="T72" fmla="*/ 2147483647 w 962"/>
                  <a:gd name="T73" fmla="*/ 2147483647 h 710"/>
                  <a:gd name="T74" fmla="*/ 2147483647 w 962"/>
                  <a:gd name="T75" fmla="*/ 2147483647 h 710"/>
                  <a:gd name="T76" fmla="*/ 2147483647 w 962"/>
                  <a:gd name="T77" fmla="*/ 2147483647 h 710"/>
                  <a:gd name="T78" fmla="*/ 0 w 962"/>
                  <a:gd name="T79" fmla="*/ 0 h 7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2"/>
                  <a:gd name="T121" fmla="*/ 0 h 710"/>
                  <a:gd name="T122" fmla="*/ 962 w 962"/>
                  <a:gd name="T123" fmla="*/ 710 h 7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2" h="710">
                    <a:moveTo>
                      <a:pt x="0" y="0"/>
                    </a:moveTo>
                    <a:lnTo>
                      <a:pt x="0" y="0"/>
                    </a:lnTo>
                    <a:lnTo>
                      <a:pt x="10" y="248"/>
                    </a:lnTo>
                    <a:lnTo>
                      <a:pt x="18" y="418"/>
                    </a:lnTo>
                    <a:lnTo>
                      <a:pt x="22" y="476"/>
                    </a:lnTo>
                    <a:lnTo>
                      <a:pt x="24" y="492"/>
                    </a:lnTo>
                    <a:lnTo>
                      <a:pt x="26" y="500"/>
                    </a:lnTo>
                    <a:lnTo>
                      <a:pt x="102" y="534"/>
                    </a:lnTo>
                    <a:lnTo>
                      <a:pt x="260" y="606"/>
                    </a:lnTo>
                    <a:lnTo>
                      <a:pt x="420" y="678"/>
                    </a:lnTo>
                    <a:lnTo>
                      <a:pt x="496" y="710"/>
                    </a:lnTo>
                    <a:lnTo>
                      <a:pt x="516" y="698"/>
                    </a:lnTo>
                    <a:lnTo>
                      <a:pt x="566" y="666"/>
                    </a:lnTo>
                    <a:lnTo>
                      <a:pt x="718" y="566"/>
                    </a:lnTo>
                    <a:lnTo>
                      <a:pt x="868" y="466"/>
                    </a:lnTo>
                    <a:lnTo>
                      <a:pt x="918" y="430"/>
                    </a:lnTo>
                    <a:lnTo>
                      <a:pt x="932" y="420"/>
                    </a:lnTo>
                    <a:lnTo>
                      <a:pt x="938" y="414"/>
                    </a:lnTo>
                    <a:lnTo>
                      <a:pt x="942" y="348"/>
                    </a:lnTo>
                    <a:lnTo>
                      <a:pt x="950" y="212"/>
                    </a:lnTo>
                    <a:lnTo>
                      <a:pt x="962" y="12"/>
                    </a:lnTo>
                    <a:lnTo>
                      <a:pt x="960" y="10"/>
                    </a:lnTo>
                    <a:lnTo>
                      <a:pt x="956" y="10"/>
                    </a:lnTo>
                    <a:lnTo>
                      <a:pt x="942" y="14"/>
                    </a:lnTo>
                    <a:lnTo>
                      <a:pt x="892" y="28"/>
                    </a:lnTo>
                    <a:lnTo>
                      <a:pt x="740" y="80"/>
                    </a:lnTo>
                    <a:lnTo>
                      <a:pt x="584" y="132"/>
                    </a:lnTo>
                    <a:lnTo>
                      <a:pt x="528" y="150"/>
                    </a:lnTo>
                    <a:lnTo>
                      <a:pt x="510" y="154"/>
                    </a:lnTo>
                    <a:lnTo>
                      <a:pt x="502" y="156"/>
                    </a:lnTo>
                    <a:lnTo>
                      <a:pt x="474" y="150"/>
                    </a:lnTo>
                    <a:lnTo>
                      <a:pt x="416" y="138"/>
                    </a:lnTo>
                    <a:lnTo>
                      <a:pt x="254" y="100"/>
                    </a:lnTo>
                    <a:lnTo>
                      <a:pt x="28" y="44"/>
                    </a:lnTo>
                    <a:lnTo>
                      <a:pt x="0" y="0"/>
                    </a:lnTo>
                    <a:close/>
                  </a:path>
                </a:pathLst>
              </a:custGeom>
              <a:solidFill>
                <a:schemeClr val="accent6">
                  <a:lumMod val="50000"/>
                </a:scheme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 name="Freeform 140">
                <a:extLst>
                  <a:ext uri="{FF2B5EF4-FFF2-40B4-BE49-F238E27FC236}">
                    <a16:creationId xmlns:a16="http://schemas.microsoft.com/office/drawing/2014/main" id="{BA168D85-CDEE-45B4-9DA6-EFB8317D7F7B}"/>
                  </a:ext>
                </a:extLst>
              </p:cNvPr>
              <p:cNvSpPr>
                <a:spLocks/>
              </p:cNvSpPr>
              <p:nvPr/>
            </p:nvSpPr>
            <p:spPr bwMode="auto">
              <a:xfrm>
                <a:off x="5840413" y="2855913"/>
                <a:ext cx="1181100" cy="400050"/>
              </a:xfrm>
              <a:custGeom>
                <a:avLst/>
                <a:gdLst>
                  <a:gd name="T0" fmla="*/ 0 w 744"/>
                  <a:gd name="T1" fmla="*/ 2147483647 h 252"/>
                  <a:gd name="T2" fmla="*/ 0 w 744"/>
                  <a:gd name="T3" fmla="*/ 2147483647 h 252"/>
                  <a:gd name="T4" fmla="*/ 2147483647 w 744"/>
                  <a:gd name="T5" fmla="*/ 2147483647 h 252"/>
                  <a:gd name="T6" fmla="*/ 2147483647 w 744"/>
                  <a:gd name="T7" fmla="*/ 2147483647 h 252"/>
                  <a:gd name="T8" fmla="*/ 2147483647 w 744"/>
                  <a:gd name="T9" fmla="*/ 2147483647 h 252"/>
                  <a:gd name="T10" fmla="*/ 2147483647 w 744"/>
                  <a:gd name="T11" fmla="*/ 2147483647 h 252"/>
                  <a:gd name="T12" fmla="*/ 2147483647 w 744"/>
                  <a:gd name="T13" fmla="*/ 2147483647 h 252"/>
                  <a:gd name="T14" fmla="*/ 2147483647 w 744"/>
                  <a:gd name="T15" fmla="*/ 2147483647 h 252"/>
                  <a:gd name="T16" fmla="*/ 2147483647 w 744"/>
                  <a:gd name="T17" fmla="*/ 2147483647 h 252"/>
                  <a:gd name="T18" fmla="*/ 2147483647 w 744"/>
                  <a:gd name="T19" fmla="*/ 0 h 252"/>
                  <a:gd name="T20" fmla="*/ 2147483647 w 744"/>
                  <a:gd name="T21" fmla="*/ 0 h 252"/>
                  <a:gd name="T22" fmla="*/ 2147483647 w 744"/>
                  <a:gd name="T23" fmla="*/ 2147483647 h 252"/>
                  <a:gd name="T24" fmla="*/ 0 w 744"/>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4"/>
                  <a:gd name="T40" fmla="*/ 0 h 252"/>
                  <a:gd name="T41" fmla="*/ 744 w 744"/>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4" h="252">
                    <a:moveTo>
                      <a:pt x="0" y="204"/>
                    </a:moveTo>
                    <a:lnTo>
                      <a:pt x="0" y="204"/>
                    </a:lnTo>
                    <a:lnTo>
                      <a:pt x="310" y="252"/>
                    </a:lnTo>
                    <a:lnTo>
                      <a:pt x="528" y="142"/>
                    </a:lnTo>
                    <a:lnTo>
                      <a:pt x="744" y="30"/>
                    </a:lnTo>
                    <a:lnTo>
                      <a:pt x="608" y="14"/>
                    </a:lnTo>
                    <a:lnTo>
                      <a:pt x="514" y="4"/>
                    </a:lnTo>
                    <a:lnTo>
                      <a:pt x="470" y="0"/>
                    </a:lnTo>
                    <a:lnTo>
                      <a:pt x="466" y="2"/>
                    </a:lnTo>
                    <a:lnTo>
                      <a:pt x="0" y="204"/>
                    </a:lnTo>
                    <a:close/>
                  </a:path>
                </a:pathLst>
              </a:custGeom>
              <a:solidFill>
                <a:srgbClr val="AF876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 name="Freeform 141">
                <a:extLst>
                  <a:ext uri="{FF2B5EF4-FFF2-40B4-BE49-F238E27FC236}">
                    <a16:creationId xmlns:a16="http://schemas.microsoft.com/office/drawing/2014/main" id="{6E76FBDF-0529-4DA8-9D1C-022DB5E3F77D}"/>
                  </a:ext>
                </a:extLst>
              </p:cNvPr>
              <p:cNvSpPr>
                <a:spLocks/>
              </p:cNvSpPr>
              <p:nvPr/>
            </p:nvSpPr>
            <p:spPr bwMode="auto">
              <a:xfrm>
                <a:off x="5840413" y="2849563"/>
                <a:ext cx="1181100" cy="400050"/>
              </a:xfrm>
              <a:custGeom>
                <a:avLst/>
                <a:gdLst>
                  <a:gd name="T0" fmla="*/ 0 w 744"/>
                  <a:gd name="T1" fmla="*/ 2147483647 h 252"/>
                  <a:gd name="T2" fmla="*/ 0 w 744"/>
                  <a:gd name="T3" fmla="*/ 2147483647 h 252"/>
                  <a:gd name="T4" fmla="*/ 2147483647 w 744"/>
                  <a:gd name="T5" fmla="*/ 2147483647 h 252"/>
                  <a:gd name="T6" fmla="*/ 2147483647 w 744"/>
                  <a:gd name="T7" fmla="*/ 2147483647 h 252"/>
                  <a:gd name="T8" fmla="*/ 2147483647 w 744"/>
                  <a:gd name="T9" fmla="*/ 2147483647 h 252"/>
                  <a:gd name="T10" fmla="*/ 2147483647 w 744"/>
                  <a:gd name="T11" fmla="*/ 2147483647 h 252"/>
                  <a:gd name="T12" fmla="*/ 2147483647 w 744"/>
                  <a:gd name="T13" fmla="*/ 2147483647 h 252"/>
                  <a:gd name="T14" fmla="*/ 2147483647 w 744"/>
                  <a:gd name="T15" fmla="*/ 2147483647 h 252"/>
                  <a:gd name="T16" fmla="*/ 2147483647 w 744"/>
                  <a:gd name="T17" fmla="*/ 2147483647 h 252"/>
                  <a:gd name="T18" fmla="*/ 2147483647 w 744"/>
                  <a:gd name="T19" fmla="*/ 0 h 252"/>
                  <a:gd name="T20" fmla="*/ 2147483647 w 744"/>
                  <a:gd name="T21" fmla="*/ 0 h 252"/>
                  <a:gd name="T22" fmla="*/ 2147483647 w 744"/>
                  <a:gd name="T23" fmla="*/ 2147483647 h 252"/>
                  <a:gd name="T24" fmla="*/ 0 w 744"/>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4"/>
                  <a:gd name="T40" fmla="*/ 0 h 252"/>
                  <a:gd name="T41" fmla="*/ 744 w 744"/>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4" h="252">
                    <a:moveTo>
                      <a:pt x="0" y="204"/>
                    </a:moveTo>
                    <a:lnTo>
                      <a:pt x="0" y="204"/>
                    </a:lnTo>
                    <a:lnTo>
                      <a:pt x="308" y="252"/>
                    </a:lnTo>
                    <a:lnTo>
                      <a:pt x="528" y="140"/>
                    </a:lnTo>
                    <a:lnTo>
                      <a:pt x="744" y="30"/>
                    </a:lnTo>
                    <a:lnTo>
                      <a:pt x="608" y="14"/>
                    </a:lnTo>
                    <a:lnTo>
                      <a:pt x="514" y="4"/>
                    </a:lnTo>
                    <a:lnTo>
                      <a:pt x="468" y="0"/>
                    </a:lnTo>
                    <a:lnTo>
                      <a:pt x="464" y="2"/>
                    </a:lnTo>
                    <a:lnTo>
                      <a:pt x="0" y="204"/>
                    </a:lnTo>
                    <a:close/>
                  </a:path>
                </a:pathLst>
              </a:custGeom>
              <a:solidFill>
                <a:srgbClr val="BF9F6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 name="Freeform 142">
                <a:extLst>
                  <a:ext uri="{FF2B5EF4-FFF2-40B4-BE49-F238E27FC236}">
                    <a16:creationId xmlns:a16="http://schemas.microsoft.com/office/drawing/2014/main" id="{11401E65-8900-4D26-B0C5-ACA5A1A67E33}"/>
                  </a:ext>
                </a:extLst>
              </p:cNvPr>
              <p:cNvSpPr>
                <a:spLocks/>
              </p:cNvSpPr>
              <p:nvPr/>
            </p:nvSpPr>
            <p:spPr bwMode="auto">
              <a:xfrm>
                <a:off x="4624388" y="2947988"/>
                <a:ext cx="1196975" cy="431800"/>
              </a:xfrm>
              <a:custGeom>
                <a:avLst/>
                <a:gdLst>
                  <a:gd name="T0" fmla="*/ 2147483647 w 754"/>
                  <a:gd name="T1" fmla="*/ 2147483647 h 272"/>
                  <a:gd name="T2" fmla="*/ 2147483647 w 754"/>
                  <a:gd name="T3" fmla="*/ 2147483647 h 272"/>
                  <a:gd name="T4" fmla="*/ 2147483647 w 754"/>
                  <a:gd name="T5" fmla="*/ 2147483647 h 272"/>
                  <a:gd name="T6" fmla="*/ 2147483647 w 754"/>
                  <a:gd name="T7" fmla="*/ 2147483647 h 272"/>
                  <a:gd name="T8" fmla="*/ 2147483647 w 754"/>
                  <a:gd name="T9" fmla="*/ 2147483647 h 272"/>
                  <a:gd name="T10" fmla="*/ 2147483647 w 754"/>
                  <a:gd name="T11" fmla="*/ 2147483647 h 272"/>
                  <a:gd name="T12" fmla="*/ 0 w 754"/>
                  <a:gd name="T13" fmla="*/ 2147483647 h 272"/>
                  <a:gd name="T14" fmla="*/ 2147483647 w 754"/>
                  <a:gd name="T15" fmla="*/ 0 h 272"/>
                  <a:gd name="T16" fmla="*/ 2147483647 w 754"/>
                  <a:gd name="T17" fmla="*/ 2147483647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4"/>
                  <a:gd name="T28" fmla="*/ 0 h 272"/>
                  <a:gd name="T29" fmla="*/ 754 w 754"/>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4" h="272">
                    <a:moveTo>
                      <a:pt x="754" y="150"/>
                    </a:moveTo>
                    <a:lnTo>
                      <a:pt x="754" y="150"/>
                    </a:lnTo>
                    <a:lnTo>
                      <a:pt x="628" y="212"/>
                    </a:lnTo>
                    <a:lnTo>
                      <a:pt x="542" y="254"/>
                    </a:lnTo>
                    <a:lnTo>
                      <a:pt x="502" y="272"/>
                    </a:lnTo>
                    <a:lnTo>
                      <a:pt x="0" y="94"/>
                    </a:lnTo>
                    <a:lnTo>
                      <a:pt x="256" y="0"/>
                    </a:lnTo>
                    <a:lnTo>
                      <a:pt x="754" y="150"/>
                    </a:lnTo>
                    <a:close/>
                  </a:path>
                </a:pathLst>
              </a:custGeom>
              <a:solidFill>
                <a:srgbClr val="AF876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 name="Freeform 143">
                <a:extLst>
                  <a:ext uri="{FF2B5EF4-FFF2-40B4-BE49-F238E27FC236}">
                    <a16:creationId xmlns:a16="http://schemas.microsoft.com/office/drawing/2014/main" id="{A847B7A0-D7CD-4172-ACD3-80E9FD97C5F1}"/>
                  </a:ext>
                </a:extLst>
              </p:cNvPr>
              <p:cNvSpPr>
                <a:spLocks/>
              </p:cNvSpPr>
              <p:nvPr/>
            </p:nvSpPr>
            <p:spPr bwMode="auto">
              <a:xfrm>
                <a:off x="4621213" y="2941638"/>
                <a:ext cx="1196975" cy="428625"/>
              </a:xfrm>
              <a:custGeom>
                <a:avLst/>
                <a:gdLst>
                  <a:gd name="T0" fmla="*/ 2147483647 w 754"/>
                  <a:gd name="T1" fmla="*/ 2147483647 h 270"/>
                  <a:gd name="T2" fmla="*/ 2147483647 w 754"/>
                  <a:gd name="T3" fmla="*/ 2147483647 h 270"/>
                  <a:gd name="T4" fmla="*/ 2147483647 w 754"/>
                  <a:gd name="T5" fmla="*/ 2147483647 h 270"/>
                  <a:gd name="T6" fmla="*/ 2147483647 w 754"/>
                  <a:gd name="T7" fmla="*/ 2147483647 h 270"/>
                  <a:gd name="T8" fmla="*/ 2147483647 w 754"/>
                  <a:gd name="T9" fmla="*/ 2147483647 h 270"/>
                  <a:gd name="T10" fmla="*/ 2147483647 w 754"/>
                  <a:gd name="T11" fmla="*/ 2147483647 h 270"/>
                  <a:gd name="T12" fmla="*/ 0 w 754"/>
                  <a:gd name="T13" fmla="*/ 2147483647 h 270"/>
                  <a:gd name="T14" fmla="*/ 2147483647 w 754"/>
                  <a:gd name="T15" fmla="*/ 0 h 270"/>
                  <a:gd name="T16" fmla="*/ 2147483647 w 754"/>
                  <a:gd name="T17" fmla="*/ 2147483647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4"/>
                  <a:gd name="T28" fmla="*/ 0 h 270"/>
                  <a:gd name="T29" fmla="*/ 754 w 754"/>
                  <a:gd name="T30" fmla="*/ 270 h 2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4" h="270">
                    <a:moveTo>
                      <a:pt x="754" y="148"/>
                    </a:moveTo>
                    <a:lnTo>
                      <a:pt x="754" y="148"/>
                    </a:lnTo>
                    <a:lnTo>
                      <a:pt x="628" y="210"/>
                    </a:lnTo>
                    <a:lnTo>
                      <a:pt x="542" y="252"/>
                    </a:lnTo>
                    <a:lnTo>
                      <a:pt x="500" y="270"/>
                    </a:lnTo>
                    <a:lnTo>
                      <a:pt x="0" y="94"/>
                    </a:lnTo>
                    <a:lnTo>
                      <a:pt x="258" y="0"/>
                    </a:lnTo>
                    <a:lnTo>
                      <a:pt x="754" y="148"/>
                    </a:lnTo>
                    <a:close/>
                  </a:path>
                </a:pathLst>
              </a:custGeom>
              <a:solidFill>
                <a:srgbClr val="BF9F6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8" name="Tekstboks 13">
              <a:extLst>
                <a:ext uri="{FF2B5EF4-FFF2-40B4-BE49-F238E27FC236}">
                  <a16:creationId xmlns:a16="http://schemas.microsoft.com/office/drawing/2014/main" id="{298DFAA0-77DD-4B0F-9FEA-2ECB4CC5711F}"/>
                </a:ext>
              </a:extLst>
            </p:cNvPr>
            <p:cNvSpPr txBox="1"/>
            <p:nvPr/>
          </p:nvSpPr>
          <p:spPr>
            <a:xfrm rot="373084">
              <a:off x="2322842" y="4013943"/>
              <a:ext cx="2716154" cy="519626"/>
            </a:xfrm>
            <a:prstGeom prst="rect">
              <a:avLst/>
            </a:prstGeom>
            <a:noFill/>
            <a:scene3d>
              <a:camera prst="perspectiveContrastingLeftFacing">
                <a:rot lat="923197" lon="2617071" rev="21382484"/>
              </a:camera>
              <a:lightRig rig="threePt" dir="t"/>
            </a:scene3d>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b="1" kern="0" dirty="0">
                  <a:solidFill>
                    <a:prstClr val="white"/>
                  </a:solidFill>
                  <a:latin typeface="微軟正黑體" panose="020B0604030504040204" pitchFamily="34" charset="-120"/>
                  <a:ea typeface="微軟正黑體" panose="020B0604030504040204" pitchFamily="34" charset="-120"/>
                </a:rPr>
                <a:t>天然氣生產</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事業</a:t>
              </a:r>
              <a:endParaRPr kumimoji="0" lang="da-DK"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cxnSp>
        <p:nvCxnSpPr>
          <p:cNvPr id="18" name="Straight Connector 56">
            <a:extLst>
              <a:ext uri="{FF2B5EF4-FFF2-40B4-BE49-F238E27FC236}">
                <a16:creationId xmlns:a16="http://schemas.microsoft.com/office/drawing/2014/main" id="{E43C2460-50F6-4EFB-88F9-EFEB74A56527}"/>
              </a:ext>
            </a:extLst>
          </p:cNvPr>
          <p:cNvCxnSpPr>
            <a:cxnSpLocks/>
          </p:cNvCxnSpPr>
          <p:nvPr/>
        </p:nvCxnSpPr>
        <p:spPr>
          <a:xfrm>
            <a:off x="1718815" y="3042146"/>
            <a:ext cx="2991555" cy="0"/>
          </a:xfrm>
          <a:prstGeom prst="line">
            <a:avLst/>
          </a:prstGeom>
          <a:noFill/>
          <a:ln w="15875" cap="flat" cmpd="sng" algn="ctr">
            <a:solidFill>
              <a:srgbClr val="BFBFBF"/>
            </a:solidFill>
            <a:prstDash val="sysDash"/>
            <a:miter lim="800000"/>
            <a:headEnd type="oval"/>
            <a:tailEnd type="oval"/>
          </a:ln>
          <a:effectLst/>
        </p:spPr>
      </p:cxnSp>
      <p:cxnSp>
        <p:nvCxnSpPr>
          <p:cNvPr id="19" name="Straight Connector 57">
            <a:extLst>
              <a:ext uri="{FF2B5EF4-FFF2-40B4-BE49-F238E27FC236}">
                <a16:creationId xmlns:a16="http://schemas.microsoft.com/office/drawing/2014/main" id="{90C83358-0FE6-410B-B5E4-431026CD0BC9}"/>
              </a:ext>
            </a:extLst>
          </p:cNvPr>
          <p:cNvCxnSpPr>
            <a:cxnSpLocks/>
          </p:cNvCxnSpPr>
          <p:nvPr/>
        </p:nvCxnSpPr>
        <p:spPr>
          <a:xfrm flipV="1">
            <a:off x="3873261" y="1701912"/>
            <a:ext cx="0" cy="3334687"/>
          </a:xfrm>
          <a:prstGeom prst="line">
            <a:avLst/>
          </a:prstGeom>
          <a:noFill/>
          <a:ln w="15875" cap="flat" cmpd="sng" algn="ctr">
            <a:solidFill>
              <a:srgbClr val="BFBFBF"/>
            </a:solidFill>
            <a:prstDash val="sysDash"/>
            <a:miter lim="800000"/>
            <a:headEnd type="oval"/>
            <a:tailEnd type="oval"/>
          </a:ln>
          <a:effectLst/>
        </p:spPr>
      </p:cxnSp>
      <p:cxnSp>
        <p:nvCxnSpPr>
          <p:cNvPr id="20" name="Straight Connector 59">
            <a:extLst>
              <a:ext uri="{FF2B5EF4-FFF2-40B4-BE49-F238E27FC236}">
                <a16:creationId xmlns:a16="http://schemas.microsoft.com/office/drawing/2014/main" id="{CE406026-20A1-4067-AC9C-6BA01F70C009}"/>
              </a:ext>
            </a:extLst>
          </p:cNvPr>
          <p:cNvCxnSpPr>
            <a:cxnSpLocks/>
          </p:cNvCxnSpPr>
          <p:nvPr/>
        </p:nvCxnSpPr>
        <p:spPr>
          <a:xfrm>
            <a:off x="3873261" y="1693878"/>
            <a:ext cx="898820" cy="3064"/>
          </a:xfrm>
          <a:prstGeom prst="line">
            <a:avLst/>
          </a:prstGeom>
          <a:noFill/>
          <a:ln w="15875" cap="flat" cmpd="sng" algn="ctr">
            <a:solidFill>
              <a:srgbClr val="BFBFBF"/>
            </a:solidFill>
            <a:prstDash val="sysDash"/>
            <a:miter lim="800000"/>
            <a:headEnd type="oval"/>
            <a:tailEnd type="oval"/>
          </a:ln>
          <a:effectLst/>
        </p:spPr>
      </p:cxnSp>
      <p:cxnSp>
        <p:nvCxnSpPr>
          <p:cNvPr id="21" name="Straight Connector 60">
            <a:extLst>
              <a:ext uri="{FF2B5EF4-FFF2-40B4-BE49-F238E27FC236}">
                <a16:creationId xmlns:a16="http://schemas.microsoft.com/office/drawing/2014/main" id="{BBE4F083-74F0-4464-8EF3-0750F2925FDD}"/>
              </a:ext>
            </a:extLst>
          </p:cNvPr>
          <p:cNvCxnSpPr>
            <a:cxnSpLocks/>
          </p:cNvCxnSpPr>
          <p:nvPr/>
        </p:nvCxnSpPr>
        <p:spPr>
          <a:xfrm flipV="1">
            <a:off x="1718815" y="3042146"/>
            <a:ext cx="0" cy="1775877"/>
          </a:xfrm>
          <a:prstGeom prst="line">
            <a:avLst/>
          </a:prstGeom>
          <a:noFill/>
          <a:ln w="15875" cap="flat" cmpd="sng" algn="ctr">
            <a:solidFill>
              <a:srgbClr val="BFBFBF"/>
            </a:solidFill>
            <a:prstDash val="sysDash"/>
            <a:miter lim="800000"/>
            <a:headEnd type="oval"/>
            <a:tailEnd type="oval"/>
          </a:ln>
          <a:effectLst/>
        </p:spPr>
      </p:cxnSp>
      <p:sp>
        <p:nvSpPr>
          <p:cNvPr id="31" name="Rectangle 3">
            <a:extLst>
              <a:ext uri="{FF2B5EF4-FFF2-40B4-BE49-F238E27FC236}">
                <a16:creationId xmlns:a16="http://schemas.microsoft.com/office/drawing/2014/main" id="{CBE90989-E0D6-4676-B859-3162698A8FD3}"/>
              </a:ext>
            </a:extLst>
          </p:cNvPr>
          <p:cNvSpPr>
            <a:spLocks/>
          </p:cNvSpPr>
          <p:nvPr/>
        </p:nvSpPr>
        <p:spPr bwMode="auto">
          <a:xfrm>
            <a:off x="5269469" y="1414778"/>
            <a:ext cx="2965105" cy="3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r>
              <a:rPr lang="zh-TW" altLang="en-US" sz="2400" dirty="0">
                <a:latin typeface="微軟正黑體" panose="020B0604030504040204" pitchFamily="34" charset="-120"/>
                <a:ea typeface="微軟正黑體" panose="020B0604030504040204" pitchFamily="34" charset="-120"/>
                <a:cs typeface="Lato Regular" charset="0"/>
                <a:sym typeface="Lato Regular" charset="0"/>
              </a:rPr>
              <a:t>獨占事業</a:t>
            </a:r>
            <a:endParaRPr lang="en-US" sz="2400" dirty="0">
              <a:latin typeface="微軟正黑體" panose="020B0604030504040204" pitchFamily="34" charset="-120"/>
              <a:ea typeface="微軟正黑體" panose="020B0604030504040204" pitchFamily="34" charset="-120"/>
              <a:cs typeface="Lato Regular" charset="0"/>
              <a:sym typeface="Lato Regular" charset="0"/>
            </a:endParaRPr>
          </a:p>
        </p:txBody>
      </p:sp>
      <p:sp>
        <p:nvSpPr>
          <p:cNvPr id="32" name="橢圓 31">
            <a:extLst>
              <a:ext uri="{FF2B5EF4-FFF2-40B4-BE49-F238E27FC236}">
                <a16:creationId xmlns:a16="http://schemas.microsoft.com/office/drawing/2014/main" id="{EFF22C31-A6EC-4393-9AE4-00949BF8E634}"/>
              </a:ext>
            </a:extLst>
          </p:cNvPr>
          <p:cNvSpPr/>
          <p:nvPr/>
        </p:nvSpPr>
        <p:spPr>
          <a:xfrm>
            <a:off x="4869743" y="1388678"/>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rPr>
              <a:t>A</a:t>
            </a:r>
            <a:endParaRPr kumimoji="0" lang="zh-TW" altLang="en-US"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endParaRPr>
          </a:p>
        </p:txBody>
      </p:sp>
      <p:sp>
        <p:nvSpPr>
          <p:cNvPr id="33" name="Rectangle 3">
            <a:extLst>
              <a:ext uri="{FF2B5EF4-FFF2-40B4-BE49-F238E27FC236}">
                <a16:creationId xmlns:a16="http://schemas.microsoft.com/office/drawing/2014/main" id="{CF6CF3EA-3E33-4CB4-A1CE-C4493CD2A915}"/>
              </a:ext>
            </a:extLst>
          </p:cNvPr>
          <p:cNvSpPr>
            <a:spLocks/>
          </p:cNvSpPr>
          <p:nvPr/>
        </p:nvSpPr>
        <p:spPr bwMode="auto">
          <a:xfrm>
            <a:off x="5270741" y="2844227"/>
            <a:ext cx="2992388" cy="3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r>
              <a:rPr lang="zh-TW" altLang="en-US" sz="2400" dirty="0">
                <a:latin typeface="微軟正黑體" panose="020B0604030504040204" pitchFamily="34" charset="-120"/>
                <a:ea typeface="微軟正黑體" panose="020B0604030504040204" pitchFamily="34" charset="-120"/>
                <a:cs typeface="Lato Regular" charset="0"/>
                <a:sym typeface="Lato Regular" charset="0"/>
              </a:rPr>
              <a:t>穩定供應義務</a:t>
            </a:r>
            <a:endParaRPr lang="en-US" sz="2400" dirty="0">
              <a:latin typeface="微軟正黑體" panose="020B0604030504040204" pitchFamily="34" charset="-120"/>
              <a:ea typeface="微軟正黑體" panose="020B0604030504040204" pitchFamily="34" charset="-120"/>
              <a:cs typeface="Lato Regular" charset="0"/>
              <a:sym typeface="Lato Regular" charset="0"/>
            </a:endParaRPr>
          </a:p>
        </p:txBody>
      </p:sp>
      <p:sp>
        <p:nvSpPr>
          <p:cNvPr id="34" name="橢圓 33">
            <a:extLst>
              <a:ext uri="{FF2B5EF4-FFF2-40B4-BE49-F238E27FC236}">
                <a16:creationId xmlns:a16="http://schemas.microsoft.com/office/drawing/2014/main" id="{B1CD4E4F-7503-4DE9-8A97-41D5D9A0DAF2}"/>
              </a:ext>
            </a:extLst>
          </p:cNvPr>
          <p:cNvSpPr/>
          <p:nvPr/>
        </p:nvSpPr>
        <p:spPr>
          <a:xfrm>
            <a:off x="4803953" y="2835435"/>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rPr>
              <a:t>B</a:t>
            </a:r>
            <a:endParaRPr kumimoji="0" lang="zh-TW" altLang="en-US"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endParaRPr>
          </a:p>
        </p:txBody>
      </p:sp>
      <p:sp>
        <p:nvSpPr>
          <p:cNvPr id="35" name="橢圓 34">
            <a:extLst>
              <a:ext uri="{FF2B5EF4-FFF2-40B4-BE49-F238E27FC236}">
                <a16:creationId xmlns:a16="http://schemas.microsoft.com/office/drawing/2014/main" id="{36BD155E-CD9C-4FF0-A6FB-FF8CE54C75F1}"/>
              </a:ext>
            </a:extLst>
          </p:cNvPr>
          <p:cNvSpPr/>
          <p:nvPr/>
        </p:nvSpPr>
        <p:spPr>
          <a:xfrm>
            <a:off x="4819269" y="5028678"/>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rPr>
              <a:t>C</a:t>
            </a:r>
            <a:endParaRPr kumimoji="0" lang="zh-TW" altLang="en-US"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endParaRPr>
          </a:p>
        </p:txBody>
      </p:sp>
      <p:sp>
        <p:nvSpPr>
          <p:cNvPr id="36" name="Rectangle 3">
            <a:extLst>
              <a:ext uri="{FF2B5EF4-FFF2-40B4-BE49-F238E27FC236}">
                <a16:creationId xmlns:a16="http://schemas.microsoft.com/office/drawing/2014/main" id="{284FBFE6-7A2A-4FBB-AC04-9FAFF1BB0C3C}"/>
              </a:ext>
            </a:extLst>
          </p:cNvPr>
          <p:cNvSpPr>
            <a:spLocks/>
          </p:cNvSpPr>
          <p:nvPr/>
        </p:nvSpPr>
        <p:spPr bwMode="auto">
          <a:xfrm>
            <a:off x="5274878" y="5063816"/>
            <a:ext cx="2996548" cy="3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r>
              <a:rPr lang="zh-TW" altLang="en-US" sz="2400" dirty="0">
                <a:latin typeface="微軟正黑體" panose="020B0604030504040204" pitchFamily="34" charset="-120"/>
                <a:ea typeface="微軟正黑體" panose="020B0604030504040204" pitchFamily="34" charset="-120"/>
                <a:cs typeface="Lato Regular" charset="0"/>
                <a:sym typeface="Lato Regular" charset="0"/>
              </a:rPr>
              <a:t>供氣安全</a:t>
            </a:r>
            <a:endParaRPr lang="en-US" sz="2400" dirty="0">
              <a:latin typeface="微軟正黑體" panose="020B0604030504040204" pitchFamily="34" charset="-120"/>
              <a:ea typeface="微軟正黑體" panose="020B0604030504040204" pitchFamily="34" charset="-120"/>
              <a:cs typeface="Lato Regular" charset="0"/>
              <a:sym typeface="Lato Regular" charset="0"/>
            </a:endParaRPr>
          </a:p>
        </p:txBody>
      </p:sp>
      <p:cxnSp>
        <p:nvCxnSpPr>
          <p:cNvPr id="37" name="Straight Connector 59">
            <a:extLst>
              <a:ext uri="{FF2B5EF4-FFF2-40B4-BE49-F238E27FC236}">
                <a16:creationId xmlns:a16="http://schemas.microsoft.com/office/drawing/2014/main" id="{DECAAE6D-866A-4701-86EE-EB7BE6335047}"/>
              </a:ext>
            </a:extLst>
          </p:cNvPr>
          <p:cNvCxnSpPr>
            <a:cxnSpLocks/>
          </p:cNvCxnSpPr>
          <p:nvPr/>
        </p:nvCxnSpPr>
        <p:spPr>
          <a:xfrm>
            <a:off x="3868840" y="5011014"/>
            <a:ext cx="898820" cy="3064"/>
          </a:xfrm>
          <a:prstGeom prst="line">
            <a:avLst/>
          </a:prstGeom>
          <a:noFill/>
          <a:ln w="15875" cap="flat" cmpd="sng" algn="ctr">
            <a:solidFill>
              <a:srgbClr val="BFBFBF"/>
            </a:solidFill>
            <a:prstDash val="sysDash"/>
            <a:miter lim="800000"/>
            <a:headEnd type="oval"/>
            <a:tailEnd type="oval"/>
          </a:ln>
          <a:effectLst/>
        </p:spPr>
      </p:cxnSp>
      <p:grpSp>
        <p:nvGrpSpPr>
          <p:cNvPr id="38" name="Group 184">
            <a:extLst>
              <a:ext uri="{FF2B5EF4-FFF2-40B4-BE49-F238E27FC236}">
                <a16:creationId xmlns:a16="http://schemas.microsoft.com/office/drawing/2014/main" id="{4DA95637-3215-4EF5-AF79-E4338D5F9B2F}"/>
              </a:ext>
            </a:extLst>
          </p:cNvPr>
          <p:cNvGrpSpPr/>
          <p:nvPr/>
        </p:nvGrpSpPr>
        <p:grpSpPr>
          <a:xfrm>
            <a:off x="4719162" y="3331174"/>
            <a:ext cx="456593" cy="525034"/>
            <a:chOff x="998489" y="2241774"/>
            <a:chExt cx="256404" cy="239742"/>
          </a:xfrm>
          <a:solidFill>
            <a:schemeClr val="accent6">
              <a:lumMod val="75000"/>
            </a:schemeClr>
          </a:solidFill>
        </p:grpSpPr>
        <p:sp>
          <p:nvSpPr>
            <p:cNvPr id="39" name="Freeform 58">
              <a:extLst>
                <a:ext uri="{FF2B5EF4-FFF2-40B4-BE49-F238E27FC236}">
                  <a16:creationId xmlns:a16="http://schemas.microsoft.com/office/drawing/2014/main" id="{DE6FCD5D-449D-48E0-AFF0-DA6DB44EE8C9}"/>
                </a:ext>
              </a:extLst>
            </p:cNvPr>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0" name="Freeform 59">
              <a:extLst>
                <a:ext uri="{FF2B5EF4-FFF2-40B4-BE49-F238E27FC236}">
                  <a16:creationId xmlns:a16="http://schemas.microsoft.com/office/drawing/2014/main" id="{00B7C706-C47F-4668-B2AE-338BDE6D3176}"/>
                </a:ext>
              </a:extLst>
            </p:cNvPr>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1" name="Freeform 60">
              <a:extLst>
                <a:ext uri="{FF2B5EF4-FFF2-40B4-BE49-F238E27FC236}">
                  <a16:creationId xmlns:a16="http://schemas.microsoft.com/office/drawing/2014/main" id="{5C8CE8C0-BB22-4CB1-92A5-808D3394E612}"/>
                </a:ext>
              </a:extLst>
            </p:cNvPr>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2" name="Freeform 61">
              <a:extLst>
                <a:ext uri="{FF2B5EF4-FFF2-40B4-BE49-F238E27FC236}">
                  <a16:creationId xmlns:a16="http://schemas.microsoft.com/office/drawing/2014/main" id="{77526ECC-F27A-4FAE-8B3E-25F980B40A53}"/>
                </a:ext>
              </a:extLst>
            </p:cNvPr>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3" name="Freeform 62">
              <a:extLst>
                <a:ext uri="{FF2B5EF4-FFF2-40B4-BE49-F238E27FC236}">
                  <a16:creationId xmlns:a16="http://schemas.microsoft.com/office/drawing/2014/main" id="{8B33C4CA-ABB7-4043-9350-C696DF5306BB}"/>
                </a:ext>
              </a:extLst>
            </p:cNvPr>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4" name="Freeform 63">
              <a:extLst>
                <a:ext uri="{FF2B5EF4-FFF2-40B4-BE49-F238E27FC236}">
                  <a16:creationId xmlns:a16="http://schemas.microsoft.com/office/drawing/2014/main" id="{CDFD6C3E-EED5-48CC-9BAC-DBA53C2F7891}"/>
                </a:ext>
              </a:extLst>
            </p:cNvPr>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5" name="Freeform 64">
              <a:extLst>
                <a:ext uri="{FF2B5EF4-FFF2-40B4-BE49-F238E27FC236}">
                  <a16:creationId xmlns:a16="http://schemas.microsoft.com/office/drawing/2014/main" id="{DBD8EBE0-812F-4A67-89D9-3950EDFD9C12}"/>
                </a:ext>
              </a:extLst>
            </p:cNvPr>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6" name="Freeform 65">
              <a:extLst>
                <a:ext uri="{FF2B5EF4-FFF2-40B4-BE49-F238E27FC236}">
                  <a16:creationId xmlns:a16="http://schemas.microsoft.com/office/drawing/2014/main" id="{4A2B7213-F06C-4CAF-B927-493A2E05F08C}"/>
                </a:ext>
              </a:extLst>
            </p:cNvPr>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7" name="Freeform 66">
              <a:extLst>
                <a:ext uri="{FF2B5EF4-FFF2-40B4-BE49-F238E27FC236}">
                  <a16:creationId xmlns:a16="http://schemas.microsoft.com/office/drawing/2014/main" id="{D330DA23-C566-4466-A945-3C695185DBEB}"/>
                </a:ext>
              </a:extLst>
            </p:cNvPr>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cxnSp>
        <p:nvCxnSpPr>
          <p:cNvPr id="48" name="直線接點 47"/>
          <p:cNvCxnSpPr/>
          <p:nvPr/>
        </p:nvCxnSpPr>
        <p:spPr>
          <a:xfrm>
            <a:off x="1986066" y="4873280"/>
            <a:ext cx="1" cy="1474389"/>
          </a:xfrm>
          <a:prstGeom prst="line">
            <a:avLst/>
          </a:prstGeom>
          <a:ln/>
        </p:spPr>
        <p:style>
          <a:lnRef idx="1">
            <a:schemeClr val="accent3"/>
          </a:lnRef>
          <a:fillRef idx="0">
            <a:schemeClr val="accent3"/>
          </a:fillRef>
          <a:effectRef idx="0">
            <a:schemeClr val="accent3"/>
          </a:effectRef>
          <a:fontRef idx="minor">
            <a:schemeClr val="tx1"/>
          </a:fontRef>
        </p:style>
      </p:cxnSp>
      <p:sp>
        <p:nvSpPr>
          <p:cNvPr id="49" name="Rectangle 45"/>
          <p:cNvSpPr/>
          <p:nvPr/>
        </p:nvSpPr>
        <p:spPr>
          <a:xfrm>
            <a:off x="5142783" y="1816963"/>
            <a:ext cx="3790536" cy="726994"/>
          </a:xfrm>
          <a:prstGeom prst="rect">
            <a:avLst/>
          </a:prstGeom>
        </p:spPr>
        <p:txBody>
          <a:bodyPr wrap="square">
            <a:spAutoFit/>
          </a:bodyPr>
          <a:lstStyle/>
          <a:p>
            <a:pPr algn="just" defTabSz="914400">
              <a:lnSpc>
                <a:spcPct val="120000"/>
              </a:lnSpc>
            </a:pP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目前國內僅台灣中油公司生產天然氣。</a:t>
            </a:r>
            <a:endParaRPr lang="en-US" altLang="zh-TW" dirty="0">
              <a:solidFill>
                <a:srgbClr val="2C3E50"/>
              </a:solidFill>
              <a:latin typeface="微軟正黑體" panose="020B0604030504040204" pitchFamily="34" charset="-120"/>
              <a:ea typeface="微軟正黑體" panose="020B0604030504040204" pitchFamily="34" charset="-120"/>
              <a:cs typeface="Open Sans Condensed Light" pitchFamily="34" charset="0"/>
            </a:endParaRPr>
          </a:p>
        </p:txBody>
      </p:sp>
      <p:sp>
        <p:nvSpPr>
          <p:cNvPr id="50" name="Rectangle 47"/>
          <p:cNvSpPr/>
          <p:nvPr/>
        </p:nvSpPr>
        <p:spPr>
          <a:xfrm>
            <a:off x="5263095" y="3197148"/>
            <a:ext cx="3663850" cy="1754326"/>
          </a:xfrm>
          <a:prstGeom prst="rect">
            <a:avLst/>
          </a:prstGeom>
        </p:spPr>
        <p:txBody>
          <a:bodyPr wrap="square">
            <a:spAutoFit/>
          </a:bodyPr>
          <a:lstStyle/>
          <a:p>
            <a:pPr marL="285750" indent="-285750" algn="just" defTabSz="914400">
              <a:lnSpc>
                <a:spcPct val="120000"/>
              </a:lnSpc>
              <a:buFont typeface="Wingdings" panose="05000000000000000000" pitchFamily="2" charset="2"/>
              <a:buChar char="Ø"/>
            </a:pP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天然氣生產事業應</a:t>
            </a:r>
            <a:r>
              <a:rPr lang="zh-TW" altLang="en-US" b="1" dirty="0">
                <a:solidFill>
                  <a:srgbClr val="0070C0"/>
                </a:solidFill>
                <a:latin typeface="微軟正黑體" panose="020B0604030504040204" pitchFamily="34" charset="-120"/>
                <a:ea typeface="微軟正黑體" panose="020B0604030504040204" pitchFamily="34" charset="-120"/>
                <a:cs typeface="Open Sans Condensed Light" pitchFamily="34" charset="0"/>
              </a:rPr>
              <a:t>維持供氣穩定</a:t>
            </a: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，並儲存其供氣用戶所需之供應量。</a:t>
            </a:r>
          </a:p>
          <a:p>
            <a:pPr marL="285750" indent="-285750" algn="just" defTabSz="914400">
              <a:lnSpc>
                <a:spcPct val="120000"/>
              </a:lnSpc>
              <a:buFont typeface="Wingdings" panose="05000000000000000000" pitchFamily="2" charset="2"/>
              <a:buChar char="Ø"/>
            </a:pP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天然氣生產事業應自備</a:t>
            </a:r>
            <a:r>
              <a:rPr lang="zh-TW" altLang="en-US" b="1" dirty="0">
                <a:solidFill>
                  <a:srgbClr val="0070C0"/>
                </a:solidFill>
                <a:latin typeface="微軟正黑體" panose="020B0604030504040204" pitchFamily="34" charset="-120"/>
                <a:ea typeface="微軟正黑體" panose="020B0604030504040204" pitchFamily="34" charset="-120"/>
                <a:cs typeface="Open Sans Condensed Light" pitchFamily="34" charset="0"/>
              </a:rPr>
              <a:t>一定天數</a:t>
            </a: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之</a:t>
            </a:r>
            <a:r>
              <a:rPr lang="zh-TW" altLang="en-US" b="1" dirty="0">
                <a:solidFill>
                  <a:srgbClr val="0070C0"/>
                </a:solidFill>
                <a:latin typeface="微軟正黑體" panose="020B0604030504040204" pitchFamily="34" charset="-120"/>
                <a:ea typeface="微軟正黑體" panose="020B0604030504040204" pitchFamily="34" charset="-120"/>
                <a:cs typeface="Open Sans Condensed Light" pitchFamily="34" charset="0"/>
              </a:rPr>
              <a:t>儲槽容量</a:t>
            </a: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a:t>
            </a:r>
            <a:endParaRPr 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endParaRPr>
          </a:p>
        </p:txBody>
      </p:sp>
      <p:sp>
        <p:nvSpPr>
          <p:cNvPr id="52" name="AutoShape 108"/>
          <p:cNvSpPr>
            <a:spLocks/>
          </p:cNvSpPr>
          <p:nvPr/>
        </p:nvSpPr>
        <p:spPr bwMode="auto">
          <a:xfrm>
            <a:off x="4825182" y="1979072"/>
            <a:ext cx="257034" cy="2498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accent4"/>
          </a:solidFill>
          <a:ln>
            <a:noFill/>
          </a:ln>
          <a:effec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3" name="AutoShape 109"/>
          <p:cNvSpPr>
            <a:spLocks/>
          </p:cNvSpPr>
          <p:nvPr/>
        </p:nvSpPr>
        <p:spPr bwMode="auto">
          <a:xfrm>
            <a:off x="4716744" y="1887299"/>
            <a:ext cx="456593" cy="5719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accent4"/>
          </a:solidFill>
          <a:ln>
            <a:noFill/>
          </a:ln>
          <a:effec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4" name="AutoShape 30"/>
          <p:cNvSpPr>
            <a:spLocks/>
          </p:cNvSpPr>
          <p:nvPr/>
        </p:nvSpPr>
        <p:spPr bwMode="auto">
          <a:xfrm>
            <a:off x="4719162" y="5354646"/>
            <a:ext cx="462242" cy="567789"/>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rgbClr val="FF7C80"/>
          </a:solidFill>
          <a:ln>
            <a:noFill/>
          </a:ln>
          <a:effectLst/>
        </p:spPr>
        <p:txBody>
          <a:bodyPr lIns="50800" tIns="50800" rIns="50800" bIns="50800" anchor="ctr"/>
          <a:lstStyle/>
          <a:p>
            <a:pPr defTabSz="609585"/>
            <a:endParaRPr lang="en-US" sz="4400">
              <a:solidFill>
                <a:srgbClr val="FFFFFF"/>
              </a:solidFill>
              <a:effectLst>
                <a:outerShdw blurRad="38100" dist="38100" dir="2700000" algn="tl">
                  <a:srgbClr val="000000"/>
                </a:outerShdw>
              </a:effectLst>
            </a:endParaRPr>
          </a:p>
        </p:txBody>
      </p:sp>
      <p:sp>
        <p:nvSpPr>
          <p:cNvPr id="55" name="AutoShape 31"/>
          <p:cNvSpPr>
            <a:spLocks/>
          </p:cNvSpPr>
          <p:nvPr/>
        </p:nvSpPr>
        <p:spPr bwMode="auto">
          <a:xfrm>
            <a:off x="4825930" y="5689184"/>
            <a:ext cx="297073" cy="20347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rgbClr val="FF7C80"/>
          </a:solidFill>
          <a:ln>
            <a:noFill/>
          </a:ln>
          <a:effectLst/>
        </p:spPr>
        <p:txBody>
          <a:bodyPr lIns="50800" tIns="50800" rIns="50800" bIns="50800" anchor="ctr"/>
          <a:lstStyle/>
          <a:p>
            <a:pPr defTabSz="609585"/>
            <a:endParaRPr lang="en-US" sz="4400">
              <a:solidFill>
                <a:srgbClr val="FFFFFF"/>
              </a:solidFill>
              <a:effectLst>
                <a:outerShdw blurRad="38100" dist="38100" dir="2700000" algn="tl">
                  <a:srgbClr val="000000"/>
                </a:outerShdw>
              </a:effectLst>
            </a:endParaRPr>
          </a:p>
        </p:txBody>
      </p:sp>
      <p:sp>
        <p:nvSpPr>
          <p:cNvPr id="56" name="Rectangle 45"/>
          <p:cNvSpPr/>
          <p:nvPr/>
        </p:nvSpPr>
        <p:spPr>
          <a:xfrm>
            <a:off x="5277630" y="5407398"/>
            <a:ext cx="3605354" cy="1089529"/>
          </a:xfrm>
          <a:prstGeom prst="rect">
            <a:avLst/>
          </a:prstGeom>
        </p:spPr>
        <p:txBody>
          <a:bodyPr wrap="square">
            <a:spAutoFit/>
          </a:bodyPr>
          <a:lstStyle/>
          <a:p>
            <a:pPr algn="just" defTabSz="914400">
              <a:lnSpc>
                <a:spcPct val="120000"/>
              </a:lnSpc>
            </a:pP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天然氣生產事業應定期檢查管線設備、裝置防災設施、災害通報、汰換管線等。</a:t>
            </a:r>
            <a:endParaRPr 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endParaRPr>
          </a:p>
        </p:txBody>
      </p:sp>
      <p:sp>
        <p:nvSpPr>
          <p:cNvPr id="51" name="矩形 2">
            <a:extLst>
              <a:ext uri="{FF2B5EF4-FFF2-40B4-BE49-F238E27FC236}">
                <a16:creationId xmlns:a16="http://schemas.microsoft.com/office/drawing/2014/main" id="{94E4BBEB-1DFF-4A8D-912D-241CF4F2837A}"/>
              </a:ext>
            </a:extLst>
          </p:cNvPr>
          <p:cNvSpPr>
            <a:spLocks noChangeArrowheads="1"/>
          </p:cNvSpPr>
          <p:nvPr/>
        </p:nvSpPr>
        <p:spPr bwMode="auto">
          <a:xfrm>
            <a:off x="55218" y="1222706"/>
            <a:ext cx="4116421" cy="432000"/>
          </a:xfrm>
          <a:prstGeom prst="rect">
            <a:avLst/>
          </a:prstGeom>
          <a:noFill/>
          <a:ln w="9525">
            <a:noFill/>
            <a:miter lim="800000"/>
            <a:headEnd/>
            <a:tailEnd/>
          </a:ln>
        </p:spPr>
        <p:txBody>
          <a:bodyPr anchor="ctr"/>
          <a:lstStyle/>
          <a:p>
            <a:r>
              <a:rPr lang="en-US" altLang="zh-TW" sz="2400" b="1" dirty="0">
                <a:solidFill>
                  <a:srgbClr val="00CC99"/>
                </a:solidFill>
                <a:latin typeface="微軟正黑體" panose="020B0604030504040204" pitchFamily="34" charset="-120"/>
                <a:ea typeface="微軟正黑體" panose="020B0604030504040204" pitchFamily="34" charset="-120"/>
              </a:rPr>
              <a:t>(</a:t>
            </a:r>
            <a:r>
              <a:rPr lang="zh-TW" altLang="en-US" sz="2400" b="1" dirty="0">
                <a:solidFill>
                  <a:srgbClr val="00CC99"/>
                </a:solidFill>
                <a:latin typeface="微軟正黑體" panose="020B0604030504040204" pitchFamily="34" charset="-120"/>
                <a:ea typeface="微軟正黑體" panose="020B0604030504040204" pitchFamily="34" charset="-120"/>
              </a:rPr>
              <a:t>一</a:t>
            </a:r>
            <a:r>
              <a:rPr lang="en-US" altLang="zh-TW" sz="2400" b="1" dirty="0">
                <a:solidFill>
                  <a:srgbClr val="00CC99"/>
                </a:solidFill>
                <a:latin typeface="微軟正黑體" panose="020B0604030504040204" pitchFamily="34" charset="-120"/>
                <a:ea typeface="微軟正黑體" panose="020B0604030504040204" pitchFamily="34" charset="-120"/>
              </a:rPr>
              <a:t>)</a:t>
            </a:r>
            <a:r>
              <a:rPr lang="zh-TW" altLang="en-US" sz="2400" b="1" dirty="0">
                <a:solidFill>
                  <a:srgbClr val="00CC99"/>
                </a:solidFill>
                <a:latin typeface="微軟正黑體" panose="020B0604030504040204" pitchFamily="34" charset="-120"/>
                <a:ea typeface="微軟正黑體" panose="020B0604030504040204" pitchFamily="34" charset="-120"/>
              </a:rPr>
              <a:t>天然氣生產</a:t>
            </a:r>
          </a:p>
        </p:txBody>
      </p:sp>
    </p:spTree>
    <p:extLst>
      <p:ext uri="{BB962C8B-B14F-4D97-AF65-F5344CB8AC3E}">
        <p14:creationId xmlns:p14="http://schemas.microsoft.com/office/powerpoint/2010/main" val="259834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二、天然氣事業之屬性與責任</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6</a:t>
            </a:fld>
            <a:endParaRPr lang="zh-TW" altLang="en-US" dirty="0"/>
          </a:p>
        </p:txBody>
      </p:sp>
      <p:sp>
        <p:nvSpPr>
          <p:cNvPr id="5" name="投影片編號版面配置區 3">
            <a:extLst>
              <a:ext uri="{FF2B5EF4-FFF2-40B4-BE49-F238E27FC236}">
                <a16:creationId xmlns:a16="http://schemas.microsoft.com/office/drawing/2014/main" id="{60E4D88C-F917-470A-A016-58E4923F26AD}"/>
              </a:ext>
            </a:extLst>
          </p:cNvPr>
          <p:cNvSpPr txBox="1">
            <a:spLocks/>
          </p:cNvSpPr>
          <p:nvPr/>
        </p:nvSpPr>
        <p:spPr>
          <a:xfrm>
            <a:off x="8709890" y="6458368"/>
            <a:ext cx="434109" cy="365125"/>
          </a:xfrm>
          <a:prstGeom prst="rect">
            <a:avLst/>
          </a:prstGeom>
        </p:spPr>
        <p:txBody>
          <a:bodyPr vert="horz" lIns="91440" tIns="45720" rIns="91440" bIns="45720" rtlCol="0" anchor="ctr"/>
          <a:lstStyle>
            <a:defPPr>
              <a:defRPr lang="en-US"/>
            </a:defPPr>
            <a:lvl1pPr marL="0" algn="r" defTabSz="457200" rtl="0" eaLnBrk="1" latinLnBrk="0" hangingPunct="1">
              <a:defRPr sz="16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F0D540D4-ED34-402E-A2FE-EC55B38C0EC1}" type="slidenum">
              <a:rPr lang="zh-TW" altLang="en-US" smtClean="0">
                <a:solidFill>
                  <a:prstClr val="black"/>
                </a:solidFill>
                <a:latin typeface="Calibri" panose="020F0502020204030204"/>
                <a:ea typeface="新細明體" panose="02020500000000000000" pitchFamily="18" charset="-120"/>
              </a:rPr>
              <a:pPr algn="ctr">
                <a:defRPr/>
              </a:pPr>
              <a:t>6</a:t>
            </a:fld>
            <a:endParaRPr lang="zh-TW" altLang="en-US" dirty="0">
              <a:solidFill>
                <a:prstClr val="black"/>
              </a:solidFill>
              <a:latin typeface="Calibri" panose="020F0502020204030204"/>
              <a:ea typeface="新細明體" panose="02020500000000000000" pitchFamily="18" charset="-120"/>
            </a:endParaRPr>
          </a:p>
        </p:txBody>
      </p:sp>
      <p:grpSp>
        <p:nvGrpSpPr>
          <p:cNvPr id="6" name="Gruppe 14">
            <a:extLst>
              <a:ext uri="{FF2B5EF4-FFF2-40B4-BE49-F238E27FC236}">
                <a16:creationId xmlns:a16="http://schemas.microsoft.com/office/drawing/2014/main" id="{4C5B82A6-028E-470D-BA09-6E4D97A16406}"/>
              </a:ext>
            </a:extLst>
          </p:cNvPr>
          <p:cNvGrpSpPr>
            <a:grpSpLocks/>
          </p:cNvGrpSpPr>
          <p:nvPr/>
        </p:nvGrpSpPr>
        <p:grpSpPr bwMode="auto">
          <a:xfrm>
            <a:off x="86851" y="3568559"/>
            <a:ext cx="3786410" cy="2779110"/>
            <a:chOff x="1790599" y="1447802"/>
            <a:chExt cx="5712032" cy="3910023"/>
          </a:xfrm>
        </p:grpSpPr>
        <p:grpSp>
          <p:nvGrpSpPr>
            <p:cNvPr id="7" name="Gruppe 244">
              <a:extLst>
                <a:ext uri="{FF2B5EF4-FFF2-40B4-BE49-F238E27FC236}">
                  <a16:creationId xmlns:a16="http://schemas.microsoft.com/office/drawing/2014/main" id="{64BFE71B-2FA9-4080-879F-94CE12BBA684}"/>
                </a:ext>
              </a:extLst>
            </p:cNvPr>
            <p:cNvGrpSpPr>
              <a:grpSpLocks/>
            </p:cNvGrpSpPr>
            <p:nvPr/>
          </p:nvGrpSpPr>
          <p:grpSpPr bwMode="auto">
            <a:xfrm>
              <a:off x="1790599" y="1447802"/>
              <a:ext cx="5712032" cy="3910023"/>
              <a:chOff x="4621213" y="2415858"/>
              <a:chExt cx="2400300" cy="1643380"/>
            </a:xfrm>
          </p:grpSpPr>
          <p:sp>
            <p:nvSpPr>
              <p:cNvPr id="10" name="Freeform 138">
                <a:extLst>
                  <a:ext uri="{FF2B5EF4-FFF2-40B4-BE49-F238E27FC236}">
                    <a16:creationId xmlns:a16="http://schemas.microsoft.com/office/drawing/2014/main" id="{26FE1012-0A38-497F-85DD-A8B9E85ED662}"/>
                  </a:ext>
                </a:extLst>
              </p:cNvPr>
              <p:cNvSpPr>
                <a:spLocks/>
              </p:cNvSpPr>
              <p:nvPr/>
            </p:nvSpPr>
            <p:spPr bwMode="auto">
              <a:xfrm>
                <a:off x="5821363" y="2415858"/>
                <a:ext cx="962025" cy="771525"/>
              </a:xfrm>
              <a:custGeom>
                <a:avLst/>
                <a:gdLst>
                  <a:gd name="T0" fmla="*/ 2147483647 w 606"/>
                  <a:gd name="T1" fmla="*/ 2147483647 h 486"/>
                  <a:gd name="T2" fmla="*/ 2147483647 w 606"/>
                  <a:gd name="T3" fmla="*/ 0 h 486"/>
                  <a:gd name="T4" fmla="*/ 2147483647 w 606"/>
                  <a:gd name="T5" fmla="*/ 0 h 486"/>
                  <a:gd name="T6" fmla="*/ 2147483647 w 606"/>
                  <a:gd name="T7" fmla="*/ 2147483647 h 486"/>
                  <a:gd name="T8" fmla="*/ 2147483647 w 606"/>
                  <a:gd name="T9" fmla="*/ 2147483647 h 486"/>
                  <a:gd name="T10" fmla="*/ 2147483647 w 606"/>
                  <a:gd name="T11" fmla="*/ 2147483647 h 486"/>
                  <a:gd name="T12" fmla="*/ 0 w 606"/>
                  <a:gd name="T13" fmla="*/ 2147483647 h 486"/>
                  <a:gd name="T14" fmla="*/ 0 w 606"/>
                  <a:gd name="T15" fmla="*/ 2147483647 h 486"/>
                  <a:gd name="T16" fmla="*/ 0 w 606"/>
                  <a:gd name="T17" fmla="*/ 2147483647 h 486"/>
                  <a:gd name="T18" fmla="*/ 0 w 606"/>
                  <a:gd name="T19" fmla="*/ 2147483647 h 486"/>
                  <a:gd name="T20" fmla="*/ 2147483647 w 606"/>
                  <a:gd name="T21" fmla="*/ 2147483647 h 486"/>
                  <a:gd name="T22" fmla="*/ 2147483647 w 606"/>
                  <a:gd name="T23" fmla="*/ 2147483647 h 486"/>
                  <a:gd name="T24" fmla="*/ 2147483647 w 606"/>
                  <a:gd name="T25" fmla="*/ 2147483647 h 486"/>
                  <a:gd name="T26" fmla="*/ 2147483647 w 606"/>
                  <a:gd name="T27" fmla="*/ 2147483647 h 486"/>
                  <a:gd name="T28" fmla="*/ 2147483647 w 606"/>
                  <a:gd name="T29" fmla="*/ 2147483647 h 486"/>
                  <a:gd name="T30" fmla="*/ 2147483647 w 606"/>
                  <a:gd name="T31" fmla="*/ 2147483647 h 486"/>
                  <a:gd name="T32" fmla="*/ 2147483647 w 606"/>
                  <a:gd name="T33" fmla="*/ 2147483647 h 486"/>
                  <a:gd name="T34" fmla="*/ 2147483647 w 606"/>
                  <a:gd name="T35" fmla="*/ 2147483647 h 486"/>
                  <a:gd name="T36" fmla="*/ 2147483647 w 606"/>
                  <a:gd name="T37" fmla="*/ 2147483647 h 486"/>
                  <a:gd name="T38" fmla="*/ 2147483647 w 606"/>
                  <a:gd name="T39" fmla="*/ 2147483647 h 486"/>
                  <a:gd name="T40" fmla="*/ 2147483647 w 606"/>
                  <a:gd name="T41" fmla="*/ 2147483647 h 486"/>
                  <a:gd name="T42" fmla="*/ 2147483647 w 606"/>
                  <a:gd name="T43" fmla="*/ 2147483647 h 486"/>
                  <a:gd name="T44" fmla="*/ 2147483647 w 606"/>
                  <a:gd name="T45" fmla="*/ 2147483647 h 486"/>
                  <a:gd name="T46" fmla="*/ 2147483647 w 606"/>
                  <a:gd name="T47" fmla="*/ 2147483647 h 486"/>
                  <a:gd name="T48" fmla="*/ 2147483647 w 606"/>
                  <a:gd name="T49" fmla="*/ 2147483647 h 486"/>
                  <a:gd name="T50" fmla="*/ 2147483647 w 606"/>
                  <a:gd name="T51" fmla="*/ 2147483647 h 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6"/>
                  <a:gd name="T79" fmla="*/ 0 h 486"/>
                  <a:gd name="T80" fmla="*/ 606 w 606"/>
                  <a:gd name="T81" fmla="*/ 486 h 4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6" h="486">
                    <a:moveTo>
                      <a:pt x="606" y="84"/>
                    </a:moveTo>
                    <a:lnTo>
                      <a:pt x="150" y="0"/>
                    </a:lnTo>
                    <a:lnTo>
                      <a:pt x="76" y="76"/>
                    </a:lnTo>
                    <a:lnTo>
                      <a:pt x="24" y="130"/>
                    </a:lnTo>
                    <a:lnTo>
                      <a:pt x="8" y="148"/>
                    </a:lnTo>
                    <a:lnTo>
                      <a:pt x="0" y="156"/>
                    </a:lnTo>
                    <a:lnTo>
                      <a:pt x="0" y="486"/>
                    </a:lnTo>
                    <a:lnTo>
                      <a:pt x="238" y="390"/>
                    </a:lnTo>
                    <a:lnTo>
                      <a:pt x="402" y="322"/>
                    </a:lnTo>
                    <a:lnTo>
                      <a:pt x="458" y="298"/>
                    </a:lnTo>
                    <a:lnTo>
                      <a:pt x="480" y="288"/>
                    </a:lnTo>
                    <a:lnTo>
                      <a:pt x="482" y="284"/>
                    </a:lnTo>
                    <a:lnTo>
                      <a:pt x="484" y="280"/>
                    </a:lnTo>
                    <a:lnTo>
                      <a:pt x="482" y="272"/>
                    </a:lnTo>
                    <a:lnTo>
                      <a:pt x="478" y="262"/>
                    </a:lnTo>
                    <a:lnTo>
                      <a:pt x="480" y="252"/>
                    </a:lnTo>
                    <a:lnTo>
                      <a:pt x="482" y="242"/>
                    </a:lnTo>
                    <a:lnTo>
                      <a:pt x="488" y="234"/>
                    </a:lnTo>
                    <a:lnTo>
                      <a:pt x="606" y="84"/>
                    </a:lnTo>
                    <a:close/>
                  </a:path>
                </a:pathLst>
              </a:custGeom>
              <a:gradFill rotWithShape="1">
                <a:gsLst>
                  <a:gs pos="0">
                    <a:srgbClr val="684C31"/>
                  </a:gs>
                  <a:gs pos="46001">
                    <a:srgbClr val="684C31"/>
                  </a:gs>
                  <a:gs pos="50000">
                    <a:srgbClr val="97704A"/>
                  </a:gs>
                  <a:gs pos="100000">
                    <a:srgbClr val="B5875A"/>
                  </a:gs>
                </a:gsLst>
                <a:lin ang="1692000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 name="Freeform 135">
                <a:extLst>
                  <a:ext uri="{FF2B5EF4-FFF2-40B4-BE49-F238E27FC236}">
                    <a16:creationId xmlns:a16="http://schemas.microsoft.com/office/drawing/2014/main" id="{EE879CCC-C0F1-4EC9-84C6-F5275C9B4B2A}"/>
                  </a:ext>
                </a:extLst>
              </p:cNvPr>
              <p:cNvSpPr>
                <a:spLocks/>
              </p:cNvSpPr>
              <p:nvPr/>
            </p:nvSpPr>
            <p:spPr bwMode="auto">
              <a:xfrm>
                <a:off x="4755833" y="2426653"/>
                <a:ext cx="1092200" cy="835025"/>
              </a:xfrm>
              <a:custGeom>
                <a:avLst/>
                <a:gdLst>
                  <a:gd name="T0" fmla="*/ 0 w 688"/>
                  <a:gd name="T1" fmla="*/ 2147483647 h 526"/>
                  <a:gd name="T2" fmla="*/ 2147483647 w 688"/>
                  <a:gd name="T3" fmla="*/ 0 h 526"/>
                  <a:gd name="T4" fmla="*/ 2147483647 w 688"/>
                  <a:gd name="T5" fmla="*/ 0 h 526"/>
                  <a:gd name="T6" fmla="*/ 2147483647 w 688"/>
                  <a:gd name="T7" fmla="*/ 2147483647 h 526"/>
                  <a:gd name="T8" fmla="*/ 2147483647 w 688"/>
                  <a:gd name="T9" fmla="*/ 2147483647 h 526"/>
                  <a:gd name="T10" fmla="*/ 2147483647 w 688"/>
                  <a:gd name="T11" fmla="*/ 2147483647 h 526"/>
                  <a:gd name="T12" fmla="*/ 2147483647 w 688"/>
                  <a:gd name="T13" fmla="*/ 2147483647 h 526"/>
                  <a:gd name="T14" fmla="*/ 2147483647 w 688"/>
                  <a:gd name="T15" fmla="*/ 2147483647 h 526"/>
                  <a:gd name="T16" fmla="*/ 2147483647 w 688"/>
                  <a:gd name="T17" fmla="*/ 2147483647 h 526"/>
                  <a:gd name="T18" fmla="*/ 2147483647 w 688"/>
                  <a:gd name="T19" fmla="*/ 2147483647 h 526"/>
                  <a:gd name="T20" fmla="*/ 2147483647 w 688"/>
                  <a:gd name="T21" fmla="*/ 2147483647 h 526"/>
                  <a:gd name="T22" fmla="*/ 2147483647 w 688"/>
                  <a:gd name="T23" fmla="*/ 2147483647 h 526"/>
                  <a:gd name="T24" fmla="*/ 2147483647 w 688"/>
                  <a:gd name="T25" fmla="*/ 2147483647 h 526"/>
                  <a:gd name="T26" fmla="*/ 2147483647 w 688"/>
                  <a:gd name="T27" fmla="*/ 2147483647 h 526"/>
                  <a:gd name="T28" fmla="*/ 2147483647 w 688"/>
                  <a:gd name="T29" fmla="*/ 2147483647 h 526"/>
                  <a:gd name="T30" fmla="*/ 2147483647 w 688"/>
                  <a:gd name="T31" fmla="*/ 2147483647 h 526"/>
                  <a:gd name="T32" fmla="*/ 2147483647 w 688"/>
                  <a:gd name="T33" fmla="*/ 2147483647 h 526"/>
                  <a:gd name="T34" fmla="*/ 2147483647 w 688"/>
                  <a:gd name="T35" fmla="*/ 2147483647 h 526"/>
                  <a:gd name="T36" fmla="*/ 2147483647 w 688"/>
                  <a:gd name="T37" fmla="*/ 2147483647 h 526"/>
                  <a:gd name="T38" fmla="*/ 2147483647 w 688"/>
                  <a:gd name="T39" fmla="*/ 2147483647 h 526"/>
                  <a:gd name="T40" fmla="*/ 0 w 688"/>
                  <a:gd name="T41" fmla="*/ 2147483647 h 526"/>
                  <a:gd name="T42" fmla="*/ 0 w 688"/>
                  <a:gd name="T43" fmla="*/ 2147483647 h 5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8"/>
                  <a:gd name="T67" fmla="*/ 0 h 526"/>
                  <a:gd name="T68" fmla="*/ 688 w 688"/>
                  <a:gd name="T69" fmla="*/ 526 h 5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8" h="526">
                    <a:moveTo>
                      <a:pt x="0" y="128"/>
                    </a:moveTo>
                    <a:lnTo>
                      <a:pt x="508" y="0"/>
                    </a:lnTo>
                    <a:lnTo>
                      <a:pt x="596" y="84"/>
                    </a:lnTo>
                    <a:lnTo>
                      <a:pt x="658" y="144"/>
                    </a:lnTo>
                    <a:lnTo>
                      <a:pt x="678" y="166"/>
                    </a:lnTo>
                    <a:lnTo>
                      <a:pt x="684" y="176"/>
                    </a:lnTo>
                    <a:lnTo>
                      <a:pt x="688" y="526"/>
                    </a:lnTo>
                    <a:lnTo>
                      <a:pt x="682" y="526"/>
                    </a:lnTo>
                    <a:lnTo>
                      <a:pt x="666" y="522"/>
                    </a:lnTo>
                    <a:lnTo>
                      <a:pt x="610" y="504"/>
                    </a:lnTo>
                    <a:lnTo>
                      <a:pt x="442" y="444"/>
                    </a:lnTo>
                    <a:lnTo>
                      <a:pt x="196" y="354"/>
                    </a:lnTo>
                    <a:lnTo>
                      <a:pt x="194" y="342"/>
                    </a:lnTo>
                    <a:lnTo>
                      <a:pt x="190" y="334"/>
                    </a:lnTo>
                    <a:lnTo>
                      <a:pt x="186" y="328"/>
                    </a:lnTo>
                    <a:lnTo>
                      <a:pt x="0" y="128"/>
                    </a:lnTo>
                    <a:close/>
                  </a:path>
                </a:pathLst>
              </a:custGeom>
              <a:gradFill rotWithShape="1">
                <a:gsLst>
                  <a:gs pos="0">
                    <a:srgbClr val="B5875A"/>
                  </a:gs>
                  <a:gs pos="50000">
                    <a:srgbClr val="97704A"/>
                  </a:gs>
                  <a:gs pos="100000">
                    <a:srgbClr val="684C31"/>
                  </a:gs>
                </a:gsLst>
                <a:lin ang="5400000" scaled="1"/>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Freeform 136">
                <a:extLst>
                  <a:ext uri="{FF2B5EF4-FFF2-40B4-BE49-F238E27FC236}">
                    <a16:creationId xmlns:a16="http://schemas.microsoft.com/office/drawing/2014/main" id="{3446CC6E-D545-4B21-BC4C-954043D311E6}"/>
                  </a:ext>
                </a:extLst>
              </p:cNvPr>
              <p:cNvSpPr>
                <a:spLocks/>
              </p:cNvSpPr>
              <p:nvPr/>
            </p:nvSpPr>
            <p:spPr bwMode="auto">
              <a:xfrm>
                <a:off x="5825173" y="2697163"/>
                <a:ext cx="9525" cy="536575"/>
              </a:xfrm>
              <a:custGeom>
                <a:avLst/>
                <a:gdLst>
                  <a:gd name="T0" fmla="*/ 2147483647 w 6"/>
                  <a:gd name="T1" fmla="*/ 2147483647 h 338"/>
                  <a:gd name="T2" fmla="*/ 2147483647 w 6"/>
                  <a:gd name="T3" fmla="*/ 2147483647 h 338"/>
                  <a:gd name="T4" fmla="*/ 2147483647 w 6"/>
                  <a:gd name="T5" fmla="*/ 2147483647 h 338"/>
                  <a:gd name="T6" fmla="*/ 2147483647 w 6"/>
                  <a:gd name="T7" fmla="*/ 2147483647 h 338"/>
                  <a:gd name="T8" fmla="*/ 2147483647 w 6"/>
                  <a:gd name="T9" fmla="*/ 2147483647 h 338"/>
                  <a:gd name="T10" fmla="*/ 0 w 6"/>
                  <a:gd name="T11" fmla="*/ 2147483647 h 338"/>
                  <a:gd name="T12" fmla="*/ 0 w 6"/>
                  <a:gd name="T13" fmla="*/ 2147483647 h 338"/>
                  <a:gd name="T14" fmla="*/ 0 w 6"/>
                  <a:gd name="T15" fmla="*/ 2147483647 h 338"/>
                  <a:gd name="T16" fmla="*/ 0 w 6"/>
                  <a:gd name="T17" fmla="*/ 2147483647 h 338"/>
                  <a:gd name="T18" fmla="*/ 0 w 6"/>
                  <a:gd name="T19" fmla="*/ 2147483647 h 338"/>
                  <a:gd name="T20" fmla="*/ 2147483647 w 6"/>
                  <a:gd name="T21" fmla="*/ 0 h 338"/>
                  <a:gd name="T22" fmla="*/ 2147483647 w 6"/>
                  <a:gd name="T23" fmla="*/ 0 h 338"/>
                  <a:gd name="T24" fmla="*/ 2147483647 w 6"/>
                  <a:gd name="T25" fmla="*/ 2147483647 h 338"/>
                  <a:gd name="T26" fmla="*/ 2147483647 w 6"/>
                  <a:gd name="T27" fmla="*/ 2147483647 h 338"/>
                  <a:gd name="T28" fmla="*/ 2147483647 w 6"/>
                  <a:gd name="T29" fmla="*/ 2147483647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338"/>
                  <a:gd name="T47" fmla="*/ 6 w 6"/>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338">
                    <a:moveTo>
                      <a:pt x="6" y="336"/>
                    </a:moveTo>
                    <a:lnTo>
                      <a:pt x="6" y="336"/>
                    </a:lnTo>
                    <a:lnTo>
                      <a:pt x="6" y="338"/>
                    </a:lnTo>
                    <a:lnTo>
                      <a:pt x="4" y="338"/>
                    </a:lnTo>
                    <a:lnTo>
                      <a:pt x="0" y="338"/>
                    </a:lnTo>
                    <a:lnTo>
                      <a:pt x="0" y="336"/>
                    </a:lnTo>
                    <a:lnTo>
                      <a:pt x="0" y="4"/>
                    </a:lnTo>
                    <a:lnTo>
                      <a:pt x="0" y="2"/>
                    </a:lnTo>
                    <a:lnTo>
                      <a:pt x="4" y="0"/>
                    </a:lnTo>
                    <a:lnTo>
                      <a:pt x="6" y="2"/>
                    </a:lnTo>
                    <a:lnTo>
                      <a:pt x="6" y="4"/>
                    </a:lnTo>
                    <a:lnTo>
                      <a:pt x="6" y="336"/>
                    </a:lnTo>
                    <a:close/>
                  </a:path>
                </a:pathLst>
              </a:custGeom>
              <a:solidFill>
                <a:srgbClr val="AF876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9">
                <a:extLst>
                  <a:ext uri="{FF2B5EF4-FFF2-40B4-BE49-F238E27FC236}">
                    <a16:creationId xmlns:a16="http://schemas.microsoft.com/office/drawing/2014/main" id="{15AF367E-1CA3-4A35-99CF-EE2C5BADAF4D}"/>
                  </a:ext>
                </a:extLst>
              </p:cNvPr>
              <p:cNvSpPr>
                <a:spLocks/>
              </p:cNvSpPr>
              <p:nvPr/>
            </p:nvSpPr>
            <p:spPr bwMode="auto">
              <a:xfrm>
                <a:off x="5033963" y="2932113"/>
                <a:ext cx="1527175" cy="1127125"/>
              </a:xfrm>
              <a:custGeom>
                <a:avLst/>
                <a:gdLst>
                  <a:gd name="T0" fmla="*/ 0 w 962"/>
                  <a:gd name="T1" fmla="*/ 0 h 710"/>
                  <a:gd name="T2" fmla="*/ 0 w 962"/>
                  <a:gd name="T3" fmla="*/ 0 h 710"/>
                  <a:gd name="T4" fmla="*/ 2147483647 w 962"/>
                  <a:gd name="T5" fmla="*/ 2147483647 h 710"/>
                  <a:gd name="T6" fmla="*/ 2147483647 w 962"/>
                  <a:gd name="T7" fmla="*/ 2147483647 h 710"/>
                  <a:gd name="T8" fmla="*/ 2147483647 w 962"/>
                  <a:gd name="T9" fmla="*/ 2147483647 h 710"/>
                  <a:gd name="T10" fmla="*/ 2147483647 w 962"/>
                  <a:gd name="T11" fmla="*/ 2147483647 h 710"/>
                  <a:gd name="T12" fmla="*/ 2147483647 w 962"/>
                  <a:gd name="T13" fmla="*/ 2147483647 h 710"/>
                  <a:gd name="T14" fmla="*/ 2147483647 w 962"/>
                  <a:gd name="T15" fmla="*/ 2147483647 h 710"/>
                  <a:gd name="T16" fmla="*/ 2147483647 w 962"/>
                  <a:gd name="T17" fmla="*/ 2147483647 h 710"/>
                  <a:gd name="T18" fmla="*/ 2147483647 w 962"/>
                  <a:gd name="T19" fmla="*/ 2147483647 h 710"/>
                  <a:gd name="T20" fmla="*/ 2147483647 w 962"/>
                  <a:gd name="T21" fmla="*/ 2147483647 h 710"/>
                  <a:gd name="T22" fmla="*/ 2147483647 w 962"/>
                  <a:gd name="T23" fmla="*/ 2147483647 h 710"/>
                  <a:gd name="T24" fmla="*/ 2147483647 w 962"/>
                  <a:gd name="T25" fmla="*/ 2147483647 h 710"/>
                  <a:gd name="T26" fmla="*/ 2147483647 w 962"/>
                  <a:gd name="T27" fmla="*/ 2147483647 h 710"/>
                  <a:gd name="T28" fmla="*/ 2147483647 w 962"/>
                  <a:gd name="T29" fmla="*/ 2147483647 h 710"/>
                  <a:gd name="T30" fmla="*/ 2147483647 w 962"/>
                  <a:gd name="T31" fmla="*/ 2147483647 h 710"/>
                  <a:gd name="T32" fmla="*/ 2147483647 w 962"/>
                  <a:gd name="T33" fmla="*/ 2147483647 h 710"/>
                  <a:gd name="T34" fmla="*/ 2147483647 w 962"/>
                  <a:gd name="T35" fmla="*/ 2147483647 h 710"/>
                  <a:gd name="T36" fmla="*/ 2147483647 w 962"/>
                  <a:gd name="T37" fmla="*/ 2147483647 h 710"/>
                  <a:gd name="T38" fmla="*/ 2147483647 w 962"/>
                  <a:gd name="T39" fmla="*/ 2147483647 h 710"/>
                  <a:gd name="T40" fmla="*/ 2147483647 w 962"/>
                  <a:gd name="T41" fmla="*/ 2147483647 h 710"/>
                  <a:gd name="T42" fmla="*/ 2147483647 w 962"/>
                  <a:gd name="T43" fmla="*/ 2147483647 h 710"/>
                  <a:gd name="T44" fmla="*/ 2147483647 w 962"/>
                  <a:gd name="T45" fmla="*/ 2147483647 h 710"/>
                  <a:gd name="T46" fmla="*/ 2147483647 w 962"/>
                  <a:gd name="T47" fmla="*/ 2147483647 h 710"/>
                  <a:gd name="T48" fmla="*/ 2147483647 w 962"/>
                  <a:gd name="T49" fmla="*/ 2147483647 h 710"/>
                  <a:gd name="T50" fmla="*/ 2147483647 w 962"/>
                  <a:gd name="T51" fmla="*/ 2147483647 h 710"/>
                  <a:gd name="T52" fmla="*/ 2147483647 w 962"/>
                  <a:gd name="T53" fmla="*/ 2147483647 h 710"/>
                  <a:gd name="T54" fmla="*/ 2147483647 w 962"/>
                  <a:gd name="T55" fmla="*/ 2147483647 h 710"/>
                  <a:gd name="T56" fmla="*/ 2147483647 w 962"/>
                  <a:gd name="T57" fmla="*/ 2147483647 h 710"/>
                  <a:gd name="T58" fmla="*/ 2147483647 w 962"/>
                  <a:gd name="T59" fmla="*/ 2147483647 h 710"/>
                  <a:gd name="T60" fmla="*/ 2147483647 w 962"/>
                  <a:gd name="T61" fmla="*/ 2147483647 h 710"/>
                  <a:gd name="T62" fmla="*/ 2147483647 w 962"/>
                  <a:gd name="T63" fmla="*/ 2147483647 h 710"/>
                  <a:gd name="T64" fmla="*/ 2147483647 w 962"/>
                  <a:gd name="T65" fmla="*/ 2147483647 h 710"/>
                  <a:gd name="T66" fmla="*/ 2147483647 w 962"/>
                  <a:gd name="T67" fmla="*/ 2147483647 h 710"/>
                  <a:gd name="T68" fmla="*/ 2147483647 w 962"/>
                  <a:gd name="T69" fmla="*/ 2147483647 h 710"/>
                  <a:gd name="T70" fmla="*/ 2147483647 w 962"/>
                  <a:gd name="T71" fmla="*/ 2147483647 h 710"/>
                  <a:gd name="T72" fmla="*/ 2147483647 w 962"/>
                  <a:gd name="T73" fmla="*/ 2147483647 h 710"/>
                  <a:gd name="T74" fmla="*/ 2147483647 w 962"/>
                  <a:gd name="T75" fmla="*/ 2147483647 h 710"/>
                  <a:gd name="T76" fmla="*/ 2147483647 w 962"/>
                  <a:gd name="T77" fmla="*/ 2147483647 h 710"/>
                  <a:gd name="T78" fmla="*/ 0 w 962"/>
                  <a:gd name="T79" fmla="*/ 0 h 7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2"/>
                  <a:gd name="T121" fmla="*/ 0 h 710"/>
                  <a:gd name="T122" fmla="*/ 962 w 962"/>
                  <a:gd name="T123" fmla="*/ 710 h 7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2" h="710">
                    <a:moveTo>
                      <a:pt x="0" y="0"/>
                    </a:moveTo>
                    <a:lnTo>
                      <a:pt x="0" y="0"/>
                    </a:lnTo>
                    <a:lnTo>
                      <a:pt x="10" y="248"/>
                    </a:lnTo>
                    <a:lnTo>
                      <a:pt x="18" y="418"/>
                    </a:lnTo>
                    <a:lnTo>
                      <a:pt x="22" y="476"/>
                    </a:lnTo>
                    <a:lnTo>
                      <a:pt x="24" y="492"/>
                    </a:lnTo>
                    <a:lnTo>
                      <a:pt x="26" y="500"/>
                    </a:lnTo>
                    <a:lnTo>
                      <a:pt x="102" y="534"/>
                    </a:lnTo>
                    <a:lnTo>
                      <a:pt x="260" y="606"/>
                    </a:lnTo>
                    <a:lnTo>
                      <a:pt x="420" y="678"/>
                    </a:lnTo>
                    <a:lnTo>
                      <a:pt x="496" y="710"/>
                    </a:lnTo>
                    <a:lnTo>
                      <a:pt x="516" y="698"/>
                    </a:lnTo>
                    <a:lnTo>
                      <a:pt x="566" y="666"/>
                    </a:lnTo>
                    <a:lnTo>
                      <a:pt x="718" y="566"/>
                    </a:lnTo>
                    <a:lnTo>
                      <a:pt x="868" y="466"/>
                    </a:lnTo>
                    <a:lnTo>
                      <a:pt x="918" y="430"/>
                    </a:lnTo>
                    <a:lnTo>
                      <a:pt x="932" y="420"/>
                    </a:lnTo>
                    <a:lnTo>
                      <a:pt x="938" y="414"/>
                    </a:lnTo>
                    <a:lnTo>
                      <a:pt x="942" y="348"/>
                    </a:lnTo>
                    <a:lnTo>
                      <a:pt x="950" y="212"/>
                    </a:lnTo>
                    <a:lnTo>
                      <a:pt x="962" y="12"/>
                    </a:lnTo>
                    <a:lnTo>
                      <a:pt x="960" y="10"/>
                    </a:lnTo>
                    <a:lnTo>
                      <a:pt x="956" y="10"/>
                    </a:lnTo>
                    <a:lnTo>
                      <a:pt x="942" y="14"/>
                    </a:lnTo>
                    <a:lnTo>
                      <a:pt x="892" y="28"/>
                    </a:lnTo>
                    <a:lnTo>
                      <a:pt x="740" y="80"/>
                    </a:lnTo>
                    <a:lnTo>
                      <a:pt x="584" y="132"/>
                    </a:lnTo>
                    <a:lnTo>
                      <a:pt x="528" y="150"/>
                    </a:lnTo>
                    <a:lnTo>
                      <a:pt x="510" y="154"/>
                    </a:lnTo>
                    <a:lnTo>
                      <a:pt x="502" y="156"/>
                    </a:lnTo>
                    <a:lnTo>
                      <a:pt x="474" y="150"/>
                    </a:lnTo>
                    <a:lnTo>
                      <a:pt x="416" y="138"/>
                    </a:lnTo>
                    <a:lnTo>
                      <a:pt x="254" y="100"/>
                    </a:lnTo>
                    <a:lnTo>
                      <a:pt x="28" y="44"/>
                    </a:lnTo>
                    <a:lnTo>
                      <a:pt x="0" y="0"/>
                    </a:lnTo>
                    <a:close/>
                  </a:path>
                </a:pathLst>
              </a:custGeom>
              <a:solidFill>
                <a:schemeClr val="accent6">
                  <a:lumMod val="50000"/>
                </a:scheme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 name="Freeform 140">
                <a:extLst>
                  <a:ext uri="{FF2B5EF4-FFF2-40B4-BE49-F238E27FC236}">
                    <a16:creationId xmlns:a16="http://schemas.microsoft.com/office/drawing/2014/main" id="{BA168D85-CDEE-45B4-9DA6-EFB8317D7F7B}"/>
                  </a:ext>
                </a:extLst>
              </p:cNvPr>
              <p:cNvSpPr>
                <a:spLocks/>
              </p:cNvSpPr>
              <p:nvPr/>
            </p:nvSpPr>
            <p:spPr bwMode="auto">
              <a:xfrm>
                <a:off x="5840413" y="2855913"/>
                <a:ext cx="1181100" cy="400050"/>
              </a:xfrm>
              <a:custGeom>
                <a:avLst/>
                <a:gdLst>
                  <a:gd name="T0" fmla="*/ 0 w 744"/>
                  <a:gd name="T1" fmla="*/ 2147483647 h 252"/>
                  <a:gd name="T2" fmla="*/ 0 w 744"/>
                  <a:gd name="T3" fmla="*/ 2147483647 h 252"/>
                  <a:gd name="T4" fmla="*/ 2147483647 w 744"/>
                  <a:gd name="T5" fmla="*/ 2147483647 h 252"/>
                  <a:gd name="T6" fmla="*/ 2147483647 w 744"/>
                  <a:gd name="T7" fmla="*/ 2147483647 h 252"/>
                  <a:gd name="T8" fmla="*/ 2147483647 w 744"/>
                  <a:gd name="T9" fmla="*/ 2147483647 h 252"/>
                  <a:gd name="T10" fmla="*/ 2147483647 w 744"/>
                  <a:gd name="T11" fmla="*/ 2147483647 h 252"/>
                  <a:gd name="T12" fmla="*/ 2147483647 w 744"/>
                  <a:gd name="T13" fmla="*/ 2147483647 h 252"/>
                  <a:gd name="T14" fmla="*/ 2147483647 w 744"/>
                  <a:gd name="T15" fmla="*/ 2147483647 h 252"/>
                  <a:gd name="T16" fmla="*/ 2147483647 w 744"/>
                  <a:gd name="T17" fmla="*/ 2147483647 h 252"/>
                  <a:gd name="T18" fmla="*/ 2147483647 w 744"/>
                  <a:gd name="T19" fmla="*/ 0 h 252"/>
                  <a:gd name="T20" fmla="*/ 2147483647 w 744"/>
                  <a:gd name="T21" fmla="*/ 0 h 252"/>
                  <a:gd name="T22" fmla="*/ 2147483647 w 744"/>
                  <a:gd name="T23" fmla="*/ 2147483647 h 252"/>
                  <a:gd name="T24" fmla="*/ 0 w 744"/>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4"/>
                  <a:gd name="T40" fmla="*/ 0 h 252"/>
                  <a:gd name="T41" fmla="*/ 744 w 744"/>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4" h="252">
                    <a:moveTo>
                      <a:pt x="0" y="204"/>
                    </a:moveTo>
                    <a:lnTo>
                      <a:pt x="0" y="204"/>
                    </a:lnTo>
                    <a:lnTo>
                      <a:pt x="310" y="252"/>
                    </a:lnTo>
                    <a:lnTo>
                      <a:pt x="528" y="142"/>
                    </a:lnTo>
                    <a:lnTo>
                      <a:pt x="744" y="30"/>
                    </a:lnTo>
                    <a:lnTo>
                      <a:pt x="608" y="14"/>
                    </a:lnTo>
                    <a:lnTo>
                      <a:pt x="514" y="4"/>
                    </a:lnTo>
                    <a:lnTo>
                      <a:pt x="470" y="0"/>
                    </a:lnTo>
                    <a:lnTo>
                      <a:pt x="466" y="2"/>
                    </a:lnTo>
                    <a:lnTo>
                      <a:pt x="0" y="204"/>
                    </a:lnTo>
                    <a:close/>
                  </a:path>
                </a:pathLst>
              </a:custGeom>
              <a:solidFill>
                <a:srgbClr val="AF876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 name="Freeform 141">
                <a:extLst>
                  <a:ext uri="{FF2B5EF4-FFF2-40B4-BE49-F238E27FC236}">
                    <a16:creationId xmlns:a16="http://schemas.microsoft.com/office/drawing/2014/main" id="{6E76FBDF-0529-4DA8-9D1C-022DB5E3F77D}"/>
                  </a:ext>
                </a:extLst>
              </p:cNvPr>
              <p:cNvSpPr>
                <a:spLocks/>
              </p:cNvSpPr>
              <p:nvPr/>
            </p:nvSpPr>
            <p:spPr bwMode="auto">
              <a:xfrm>
                <a:off x="5840413" y="2849563"/>
                <a:ext cx="1181100" cy="400050"/>
              </a:xfrm>
              <a:custGeom>
                <a:avLst/>
                <a:gdLst>
                  <a:gd name="T0" fmla="*/ 0 w 744"/>
                  <a:gd name="T1" fmla="*/ 2147483647 h 252"/>
                  <a:gd name="T2" fmla="*/ 0 w 744"/>
                  <a:gd name="T3" fmla="*/ 2147483647 h 252"/>
                  <a:gd name="T4" fmla="*/ 2147483647 w 744"/>
                  <a:gd name="T5" fmla="*/ 2147483647 h 252"/>
                  <a:gd name="T6" fmla="*/ 2147483647 w 744"/>
                  <a:gd name="T7" fmla="*/ 2147483647 h 252"/>
                  <a:gd name="T8" fmla="*/ 2147483647 w 744"/>
                  <a:gd name="T9" fmla="*/ 2147483647 h 252"/>
                  <a:gd name="T10" fmla="*/ 2147483647 w 744"/>
                  <a:gd name="T11" fmla="*/ 2147483647 h 252"/>
                  <a:gd name="T12" fmla="*/ 2147483647 w 744"/>
                  <a:gd name="T13" fmla="*/ 2147483647 h 252"/>
                  <a:gd name="T14" fmla="*/ 2147483647 w 744"/>
                  <a:gd name="T15" fmla="*/ 2147483647 h 252"/>
                  <a:gd name="T16" fmla="*/ 2147483647 w 744"/>
                  <a:gd name="T17" fmla="*/ 2147483647 h 252"/>
                  <a:gd name="T18" fmla="*/ 2147483647 w 744"/>
                  <a:gd name="T19" fmla="*/ 0 h 252"/>
                  <a:gd name="T20" fmla="*/ 2147483647 w 744"/>
                  <a:gd name="T21" fmla="*/ 0 h 252"/>
                  <a:gd name="T22" fmla="*/ 2147483647 w 744"/>
                  <a:gd name="T23" fmla="*/ 2147483647 h 252"/>
                  <a:gd name="T24" fmla="*/ 0 w 744"/>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4"/>
                  <a:gd name="T40" fmla="*/ 0 h 252"/>
                  <a:gd name="T41" fmla="*/ 744 w 744"/>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4" h="252">
                    <a:moveTo>
                      <a:pt x="0" y="204"/>
                    </a:moveTo>
                    <a:lnTo>
                      <a:pt x="0" y="204"/>
                    </a:lnTo>
                    <a:lnTo>
                      <a:pt x="308" y="252"/>
                    </a:lnTo>
                    <a:lnTo>
                      <a:pt x="528" y="140"/>
                    </a:lnTo>
                    <a:lnTo>
                      <a:pt x="744" y="30"/>
                    </a:lnTo>
                    <a:lnTo>
                      <a:pt x="608" y="14"/>
                    </a:lnTo>
                    <a:lnTo>
                      <a:pt x="514" y="4"/>
                    </a:lnTo>
                    <a:lnTo>
                      <a:pt x="468" y="0"/>
                    </a:lnTo>
                    <a:lnTo>
                      <a:pt x="464" y="2"/>
                    </a:lnTo>
                    <a:lnTo>
                      <a:pt x="0" y="204"/>
                    </a:lnTo>
                    <a:close/>
                  </a:path>
                </a:pathLst>
              </a:custGeom>
              <a:solidFill>
                <a:srgbClr val="BF9F6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 name="Freeform 142">
                <a:extLst>
                  <a:ext uri="{FF2B5EF4-FFF2-40B4-BE49-F238E27FC236}">
                    <a16:creationId xmlns:a16="http://schemas.microsoft.com/office/drawing/2014/main" id="{11401E65-8900-4D26-B0C5-ACA5A1A67E33}"/>
                  </a:ext>
                </a:extLst>
              </p:cNvPr>
              <p:cNvSpPr>
                <a:spLocks/>
              </p:cNvSpPr>
              <p:nvPr/>
            </p:nvSpPr>
            <p:spPr bwMode="auto">
              <a:xfrm>
                <a:off x="4624388" y="2947988"/>
                <a:ext cx="1196975" cy="431800"/>
              </a:xfrm>
              <a:custGeom>
                <a:avLst/>
                <a:gdLst>
                  <a:gd name="T0" fmla="*/ 2147483647 w 754"/>
                  <a:gd name="T1" fmla="*/ 2147483647 h 272"/>
                  <a:gd name="T2" fmla="*/ 2147483647 w 754"/>
                  <a:gd name="T3" fmla="*/ 2147483647 h 272"/>
                  <a:gd name="T4" fmla="*/ 2147483647 w 754"/>
                  <a:gd name="T5" fmla="*/ 2147483647 h 272"/>
                  <a:gd name="T6" fmla="*/ 2147483647 w 754"/>
                  <a:gd name="T7" fmla="*/ 2147483647 h 272"/>
                  <a:gd name="T8" fmla="*/ 2147483647 w 754"/>
                  <a:gd name="T9" fmla="*/ 2147483647 h 272"/>
                  <a:gd name="T10" fmla="*/ 2147483647 w 754"/>
                  <a:gd name="T11" fmla="*/ 2147483647 h 272"/>
                  <a:gd name="T12" fmla="*/ 0 w 754"/>
                  <a:gd name="T13" fmla="*/ 2147483647 h 272"/>
                  <a:gd name="T14" fmla="*/ 2147483647 w 754"/>
                  <a:gd name="T15" fmla="*/ 0 h 272"/>
                  <a:gd name="T16" fmla="*/ 2147483647 w 754"/>
                  <a:gd name="T17" fmla="*/ 2147483647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4"/>
                  <a:gd name="T28" fmla="*/ 0 h 272"/>
                  <a:gd name="T29" fmla="*/ 754 w 754"/>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4" h="272">
                    <a:moveTo>
                      <a:pt x="754" y="150"/>
                    </a:moveTo>
                    <a:lnTo>
                      <a:pt x="754" y="150"/>
                    </a:lnTo>
                    <a:lnTo>
                      <a:pt x="628" y="212"/>
                    </a:lnTo>
                    <a:lnTo>
                      <a:pt x="542" y="254"/>
                    </a:lnTo>
                    <a:lnTo>
                      <a:pt x="502" y="272"/>
                    </a:lnTo>
                    <a:lnTo>
                      <a:pt x="0" y="94"/>
                    </a:lnTo>
                    <a:lnTo>
                      <a:pt x="256" y="0"/>
                    </a:lnTo>
                    <a:lnTo>
                      <a:pt x="754" y="150"/>
                    </a:lnTo>
                    <a:close/>
                  </a:path>
                </a:pathLst>
              </a:custGeom>
              <a:solidFill>
                <a:srgbClr val="AF876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 name="Freeform 143">
                <a:extLst>
                  <a:ext uri="{FF2B5EF4-FFF2-40B4-BE49-F238E27FC236}">
                    <a16:creationId xmlns:a16="http://schemas.microsoft.com/office/drawing/2014/main" id="{A847B7A0-D7CD-4172-ACD3-80E9FD97C5F1}"/>
                  </a:ext>
                </a:extLst>
              </p:cNvPr>
              <p:cNvSpPr>
                <a:spLocks/>
              </p:cNvSpPr>
              <p:nvPr/>
            </p:nvSpPr>
            <p:spPr bwMode="auto">
              <a:xfrm>
                <a:off x="4621213" y="2941638"/>
                <a:ext cx="1196975" cy="428625"/>
              </a:xfrm>
              <a:custGeom>
                <a:avLst/>
                <a:gdLst>
                  <a:gd name="T0" fmla="*/ 2147483647 w 754"/>
                  <a:gd name="T1" fmla="*/ 2147483647 h 270"/>
                  <a:gd name="T2" fmla="*/ 2147483647 w 754"/>
                  <a:gd name="T3" fmla="*/ 2147483647 h 270"/>
                  <a:gd name="T4" fmla="*/ 2147483647 w 754"/>
                  <a:gd name="T5" fmla="*/ 2147483647 h 270"/>
                  <a:gd name="T6" fmla="*/ 2147483647 w 754"/>
                  <a:gd name="T7" fmla="*/ 2147483647 h 270"/>
                  <a:gd name="T8" fmla="*/ 2147483647 w 754"/>
                  <a:gd name="T9" fmla="*/ 2147483647 h 270"/>
                  <a:gd name="T10" fmla="*/ 2147483647 w 754"/>
                  <a:gd name="T11" fmla="*/ 2147483647 h 270"/>
                  <a:gd name="T12" fmla="*/ 0 w 754"/>
                  <a:gd name="T13" fmla="*/ 2147483647 h 270"/>
                  <a:gd name="T14" fmla="*/ 2147483647 w 754"/>
                  <a:gd name="T15" fmla="*/ 0 h 270"/>
                  <a:gd name="T16" fmla="*/ 2147483647 w 754"/>
                  <a:gd name="T17" fmla="*/ 2147483647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4"/>
                  <a:gd name="T28" fmla="*/ 0 h 270"/>
                  <a:gd name="T29" fmla="*/ 754 w 754"/>
                  <a:gd name="T30" fmla="*/ 270 h 2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4" h="270">
                    <a:moveTo>
                      <a:pt x="754" y="148"/>
                    </a:moveTo>
                    <a:lnTo>
                      <a:pt x="754" y="148"/>
                    </a:lnTo>
                    <a:lnTo>
                      <a:pt x="628" y="210"/>
                    </a:lnTo>
                    <a:lnTo>
                      <a:pt x="542" y="252"/>
                    </a:lnTo>
                    <a:lnTo>
                      <a:pt x="500" y="270"/>
                    </a:lnTo>
                    <a:lnTo>
                      <a:pt x="0" y="94"/>
                    </a:lnTo>
                    <a:lnTo>
                      <a:pt x="258" y="0"/>
                    </a:lnTo>
                    <a:lnTo>
                      <a:pt x="754" y="148"/>
                    </a:lnTo>
                    <a:close/>
                  </a:path>
                </a:pathLst>
              </a:custGeom>
              <a:solidFill>
                <a:srgbClr val="BF9F6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8" name="Tekstboks 13">
              <a:extLst>
                <a:ext uri="{FF2B5EF4-FFF2-40B4-BE49-F238E27FC236}">
                  <a16:creationId xmlns:a16="http://schemas.microsoft.com/office/drawing/2014/main" id="{298DFAA0-77DD-4B0F-9FEA-2ECB4CC5711F}"/>
                </a:ext>
              </a:extLst>
            </p:cNvPr>
            <p:cNvSpPr txBox="1"/>
            <p:nvPr/>
          </p:nvSpPr>
          <p:spPr>
            <a:xfrm rot="373084">
              <a:off x="2322842" y="4013943"/>
              <a:ext cx="2716156" cy="519626"/>
            </a:xfrm>
            <a:prstGeom prst="rect">
              <a:avLst/>
            </a:prstGeom>
            <a:noFill/>
            <a:scene3d>
              <a:camera prst="perspectiveContrastingLeftFacing">
                <a:rot lat="923197" lon="2617071" rev="21382484"/>
              </a:camera>
              <a:lightRig rig="threePt" dir="t"/>
            </a:scene3d>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b="1" kern="0" dirty="0">
                  <a:solidFill>
                    <a:prstClr val="white"/>
                  </a:solidFill>
                  <a:latin typeface="微軟正黑體" panose="020B0604030504040204" pitchFamily="34" charset="-120"/>
                  <a:ea typeface="微軟正黑體" panose="020B0604030504040204" pitchFamily="34" charset="-120"/>
                </a:rPr>
                <a:t>天然氣進口</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事業</a:t>
              </a:r>
              <a:endParaRPr kumimoji="0" lang="da-DK"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cxnSp>
        <p:nvCxnSpPr>
          <p:cNvPr id="18" name="Straight Connector 56">
            <a:extLst>
              <a:ext uri="{FF2B5EF4-FFF2-40B4-BE49-F238E27FC236}">
                <a16:creationId xmlns:a16="http://schemas.microsoft.com/office/drawing/2014/main" id="{E43C2460-50F6-4EFB-88F9-EFEB74A56527}"/>
              </a:ext>
            </a:extLst>
          </p:cNvPr>
          <p:cNvCxnSpPr>
            <a:cxnSpLocks/>
          </p:cNvCxnSpPr>
          <p:nvPr/>
        </p:nvCxnSpPr>
        <p:spPr>
          <a:xfrm>
            <a:off x="1718815" y="3042146"/>
            <a:ext cx="2991555" cy="0"/>
          </a:xfrm>
          <a:prstGeom prst="line">
            <a:avLst/>
          </a:prstGeom>
          <a:noFill/>
          <a:ln w="15875" cap="flat" cmpd="sng" algn="ctr">
            <a:solidFill>
              <a:srgbClr val="BFBFBF"/>
            </a:solidFill>
            <a:prstDash val="sysDash"/>
            <a:miter lim="800000"/>
            <a:headEnd type="oval"/>
            <a:tailEnd type="oval"/>
          </a:ln>
          <a:effectLst/>
        </p:spPr>
      </p:cxnSp>
      <p:cxnSp>
        <p:nvCxnSpPr>
          <p:cNvPr id="19" name="Straight Connector 57">
            <a:extLst>
              <a:ext uri="{FF2B5EF4-FFF2-40B4-BE49-F238E27FC236}">
                <a16:creationId xmlns:a16="http://schemas.microsoft.com/office/drawing/2014/main" id="{90C83358-0FE6-410B-B5E4-431026CD0BC9}"/>
              </a:ext>
            </a:extLst>
          </p:cNvPr>
          <p:cNvCxnSpPr>
            <a:cxnSpLocks/>
          </p:cNvCxnSpPr>
          <p:nvPr/>
        </p:nvCxnSpPr>
        <p:spPr>
          <a:xfrm flipV="1">
            <a:off x="3873261" y="1701912"/>
            <a:ext cx="0" cy="3334687"/>
          </a:xfrm>
          <a:prstGeom prst="line">
            <a:avLst/>
          </a:prstGeom>
          <a:noFill/>
          <a:ln w="15875" cap="flat" cmpd="sng" algn="ctr">
            <a:solidFill>
              <a:srgbClr val="BFBFBF"/>
            </a:solidFill>
            <a:prstDash val="sysDash"/>
            <a:miter lim="800000"/>
            <a:headEnd type="oval"/>
            <a:tailEnd type="oval"/>
          </a:ln>
          <a:effectLst/>
        </p:spPr>
      </p:cxnSp>
      <p:cxnSp>
        <p:nvCxnSpPr>
          <p:cNvPr id="20" name="Straight Connector 59">
            <a:extLst>
              <a:ext uri="{FF2B5EF4-FFF2-40B4-BE49-F238E27FC236}">
                <a16:creationId xmlns:a16="http://schemas.microsoft.com/office/drawing/2014/main" id="{CE406026-20A1-4067-AC9C-6BA01F70C009}"/>
              </a:ext>
            </a:extLst>
          </p:cNvPr>
          <p:cNvCxnSpPr>
            <a:cxnSpLocks/>
          </p:cNvCxnSpPr>
          <p:nvPr/>
        </p:nvCxnSpPr>
        <p:spPr>
          <a:xfrm>
            <a:off x="3873261" y="1693878"/>
            <a:ext cx="898820" cy="3064"/>
          </a:xfrm>
          <a:prstGeom prst="line">
            <a:avLst/>
          </a:prstGeom>
          <a:noFill/>
          <a:ln w="15875" cap="flat" cmpd="sng" algn="ctr">
            <a:solidFill>
              <a:srgbClr val="BFBFBF"/>
            </a:solidFill>
            <a:prstDash val="sysDash"/>
            <a:miter lim="800000"/>
            <a:headEnd type="oval"/>
            <a:tailEnd type="oval"/>
          </a:ln>
          <a:effectLst/>
        </p:spPr>
      </p:cxnSp>
      <p:cxnSp>
        <p:nvCxnSpPr>
          <p:cNvPr id="21" name="Straight Connector 60">
            <a:extLst>
              <a:ext uri="{FF2B5EF4-FFF2-40B4-BE49-F238E27FC236}">
                <a16:creationId xmlns:a16="http://schemas.microsoft.com/office/drawing/2014/main" id="{BBE4F083-74F0-4464-8EF3-0750F2925FDD}"/>
              </a:ext>
            </a:extLst>
          </p:cNvPr>
          <p:cNvCxnSpPr>
            <a:cxnSpLocks/>
          </p:cNvCxnSpPr>
          <p:nvPr/>
        </p:nvCxnSpPr>
        <p:spPr>
          <a:xfrm flipV="1">
            <a:off x="1718815" y="3042146"/>
            <a:ext cx="0" cy="1775877"/>
          </a:xfrm>
          <a:prstGeom prst="line">
            <a:avLst/>
          </a:prstGeom>
          <a:noFill/>
          <a:ln w="15875" cap="flat" cmpd="sng" algn="ctr">
            <a:solidFill>
              <a:srgbClr val="BFBFBF"/>
            </a:solidFill>
            <a:prstDash val="sysDash"/>
            <a:miter lim="800000"/>
            <a:headEnd type="oval"/>
            <a:tailEnd type="oval"/>
          </a:ln>
          <a:effectLst/>
        </p:spPr>
      </p:cxnSp>
      <p:sp>
        <p:nvSpPr>
          <p:cNvPr id="31" name="Rectangle 3">
            <a:extLst>
              <a:ext uri="{FF2B5EF4-FFF2-40B4-BE49-F238E27FC236}">
                <a16:creationId xmlns:a16="http://schemas.microsoft.com/office/drawing/2014/main" id="{CBE90989-E0D6-4676-B859-3162698A8FD3}"/>
              </a:ext>
            </a:extLst>
          </p:cNvPr>
          <p:cNvSpPr>
            <a:spLocks/>
          </p:cNvSpPr>
          <p:nvPr/>
        </p:nvSpPr>
        <p:spPr bwMode="auto">
          <a:xfrm>
            <a:off x="5269469" y="1414778"/>
            <a:ext cx="2965105" cy="3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r>
              <a:rPr lang="zh-TW" altLang="en-US" sz="2400" dirty="0">
                <a:latin typeface="微軟正黑體" panose="020B0604030504040204" pitchFamily="34" charset="-120"/>
                <a:ea typeface="微軟正黑體" panose="020B0604030504040204" pitchFamily="34" charset="-120"/>
                <a:cs typeface="Lato Regular" charset="0"/>
                <a:sym typeface="Lato Regular" charset="0"/>
              </a:rPr>
              <a:t>寡占事業</a:t>
            </a:r>
            <a:endParaRPr lang="en-US" sz="2400" dirty="0">
              <a:latin typeface="微軟正黑體" panose="020B0604030504040204" pitchFamily="34" charset="-120"/>
              <a:ea typeface="微軟正黑體" panose="020B0604030504040204" pitchFamily="34" charset="-120"/>
              <a:cs typeface="Lato Regular" charset="0"/>
              <a:sym typeface="Lato Regular" charset="0"/>
            </a:endParaRPr>
          </a:p>
        </p:txBody>
      </p:sp>
      <p:sp>
        <p:nvSpPr>
          <p:cNvPr id="32" name="橢圓 31">
            <a:extLst>
              <a:ext uri="{FF2B5EF4-FFF2-40B4-BE49-F238E27FC236}">
                <a16:creationId xmlns:a16="http://schemas.microsoft.com/office/drawing/2014/main" id="{EFF22C31-A6EC-4393-9AE4-00949BF8E634}"/>
              </a:ext>
            </a:extLst>
          </p:cNvPr>
          <p:cNvSpPr/>
          <p:nvPr/>
        </p:nvSpPr>
        <p:spPr>
          <a:xfrm>
            <a:off x="4869743" y="1388678"/>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rPr>
              <a:t>A</a:t>
            </a:r>
            <a:endParaRPr kumimoji="0" lang="zh-TW" altLang="en-US"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endParaRPr>
          </a:p>
        </p:txBody>
      </p:sp>
      <p:sp>
        <p:nvSpPr>
          <p:cNvPr id="33" name="Rectangle 3">
            <a:extLst>
              <a:ext uri="{FF2B5EF4-FFF2-40B4-BE49-F238E27FC236}">
                <a16:creationId xmlns:a16="http://schemas.microsoft.com/office/drawing/2014/main" id="{CF6CF3EA-3E33-4CB4-A1CE-C4493CD2A915}"/>
              </a:ext>
            </a:extLst>
          </p:cNvPr>
          <p:cNvSpPr>
            <a:spLocks/>
          </p:cNvSpPr>
          <p:nvPr/>
        </p:nvSpPr>
        <p:spPr bwMode="auto">
          <a:xfrm>
            <a:off x="5270741" y="2844227"/>
            <a:ext cx="2992388" cy="3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r>
              <a:rPr lang="zh-TW" altLang="en-US" sz="2400" dirty="0">
                <a:latin typeface="微軟正黑體" panose="020B0604030504040204" pitchFamily="34" charset="-120"/>
                <a:ea typeface="微軟正黑體" panose="020B0604030504040204" pitchFamily="34" charset="-120"/>
                <a:cs typeface="Lato Regular" charset="0"/>
                <a:sym typeface="Lato Regular" charset="0"/>
              </a:rPr>
              <a:t>穩定供應義務</a:t>
            </a:r>
            <a:endParaRPr lang="en-US" sz="2400" dirty="0">
              <a:latin typeface="微軟正黑體" panose="020B0604030504040204" pitchFamily="34" charset="-120"/>
              <a:ea typeface="微軟正黑體" panose="020B0604030504040204" pitchFamily="34" charset="-120"/>
              <a:cs typeface="Lato Regular" charset="0"/>
              <a:sym typeface="Lato Regular" charset="0"/>
            </a:endParaRPr>
          </a:p>
        </p:txBody>
      </p:sp>
      <p:sp>
        <p:nvSpPr>
          <p:cNvPr id="34" name="橢圓 33">
            <a:extLst>
              <a:ext uri="{FF2B5EF4-FFF2-40B4-BE49-F238E27FC236}">
                <a16:creationId xmlns:a16="http://schemas.microsoft.com/office/drawing/2014/main" id="{B1CD4E4F-7503-4DE9-8A97-41D5D9A0DAF2}"/>
              </a:ext>
            </a:extLst>
          </p:cNvPr>
          <p:cNvSpPr/>
          <p:nvPr/>
        </p:nvSpPr>
        <p:spPr>
          <a:xfrm>
            <a:off x="4803953" y="2835435"/>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rPr>
              <a:t>B</a:t>
            </a:r>
            <a:endParaRPr kumimoji="0" lang="zh-TW" altLang="en-US"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endParaRPr>
          </a:p>
        </p:txBody>
      </p:sp>
      <p:sp>
        <p:nvSpPr>
          <p:cNvPr id="35" name="橢圓 34">
            <a:extLst>
              <a:ext uri="{FF2B5EF4-FFF2-40B4-BE49-F238E27FC236}">
                <a16:creationId xmlns:a16="http://schemas.microsoft.com/office/drawing/2014/main" id="{36BD155E-CD9C-4FF0-A6FB-FF8CE54C75F1}"/>
              </a:ext>
            </a:extLst>
          </p:cNvPr>
          <p:cNvSpPr/>
          <p:nvPr/>
        </p:nvSpPr>
        <p:spPr>
          <a:xfrm>
            <a:off x="4819269" y="5028678"/>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rPr>
              <a:t>C</a:t>
            </a:r>
            <a:endParaRPr kumimoji="0" lang="zh-TW" altLang="en-US"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endParaRPr>
          </a:p>
        </p:txBody>
      </p:sp>
      <p:sp>
        <p:nvSpPr>
          <p:cNvPr id="36" name="Rectangle 3">
            <a:extLst>
              <a:ext uri="{FF2B5EF4-FFF2-40B4-BE49-F238E27FC236}">
                <a16:creationId xmlns:a16="http://schemas.microsoft.com/office/drawing/2014/main" id="{284FBFE6-7A2A-4FBB-AC04-9FAFF1BB0C3C}"/>
              </a:ext>
            </a:extLst>
          </p:cNvPr>
          <p:cNvSpPr>
            <a:spLocks/>
          </p:cNvSpPr>
          <p:nvPr/>
        </p:nvSpPr>
        <p:spPr bwMode="auto">
          <a:xfrm>
            <a:off x="5274878" y="5063816"/>
            <a:ext cx="2996548" cy="3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r>
              <a:rPr lang="zh-TW" altLang="en-US" sz="2400" dirty="0">
                <a:latin typeface="微軟正黑體" panose="020B0604030504040204" pitchFamily="34" charset="-120"/>
                <a:ea typeface="微軟正黑體" panose="020B0604030504040204" pitchFamily="34" charset="-120"/>
                <a:cs typeface="Lato Regular" charset="0"/>
                <a:sym typeface="Lato Regular" charset="0"/>
              </a:rPr>
              <a:t>供氣安全</a:t>
            </a:r>
            <a:endParaRPr lang="en-US" sz="2400" dirty="0">
              <a:latin typeface="微軟正黑體" panose="020B0604030504040204" pitchFamily="34" charset="-120"/>
              <a:ea typeface="微軟正黑體" panose="020B0604030504040204" pitchFamily="34" charset="-120"/>
              <a:cs typeface="Lato Regular" charset="0"/>
              <a:sym typeface="Lato Regular" charset="0"/>
            </a:endParaRPr>
          </a:p>
        </p:txBody>
      </p:sp>
      <p:cxnSp>
        <p:nvCxnSpPr>
          <p:cNvPr id="37" name="Straight Connector 59">
            <a:extLst>
              <a:ext uri="{FF2B5EF4-FFF2-40B4-BE49-F238E27FC236}">
                <a16:creationId xmlns:a16="http://schemas.microsoft.com/office/drawing/2014/main" id="{DECAAE6D-866A-4701-86EE-EB7BE6335047}"/>
              </a:ext>
            </a:extLst>
          </p:cNvPr>
          <p:cNvCxnSpPr>
            <a:cxnSpLocks/>
          </p:cNvCxnSpPr>
          <p:nvPr/>
        </p:nvCxnSpPr>
        <p:spPr>
          <a:xfrm>
            <a:off x="3868840" y="5011014"/>
            <a:ext cx="898820" cy="3064"/>
          </a:xfrm>
          <a:prstGeom prst="line">
            <a:avLst/>
          </a:prstGeom>
          <a:noFill/>
          <a:ln w="15875" cap="flat" cmpd="sng" algn="ctr">
            <a:solidFill>
              <a:srgbClr val="BFBFBF"/>
            </a:solidFill>
            <a:prstDash val="sysDash"/>
            <a:miter lim="800000"/>
            <a:headEnd type="oval"/>
            <a:tailEnd type="oval"/>
          </a:ln>
          <a:effectLst/>
        </p:spPr>
      </p:cxnSp>
      <p:grpSp>
        <p:nvGrpSpPr>
          <p:cNvPr id="38" name="Group 184">
            <a:extLst>
              <a:ext uri="{FF2B5EF4-FFF2-40B4-BE49-F238E27FC236}">
                <a16:creationId xmlns:a16="http://schemas.microsoft.com/office/drawing/2014/main" id="{4DA95637-3215-4EF5-AF79-E4338D5F9B2F}"/>
              </a:ext>
            </a:extLst>
          </p:cNvPr>
          <p:cNvGrpSpPr/>
          <p:nvPr/>
        </p:nvGrpSpPr>
        <p:grpSpPr>
          <a:xfrm>
            <a:off x="4719162" y="3331174"/>
            <a:ext cx="456593" cy="525034"/>
            <a:chOff x="998489" y="2241774"/>
            <a:chExt cx="256404" cy="239742"/>
          </a:xfrm>
          <a:solidFill>
            <a:schemeClr val="accent6">
              <a:lumMod val="75000"/>
            </a:schemeClr>
          </a:solidFill>
        </p:grpSpPr>
        <p:sp>
          <p:nvSpPr>
            <p:cNvPr id="39" name="Freeform 58">
              <a:extLst>
                <a:ext uri="{FF2B5EF4-FFF2-40B4-BE49-F238E27FC236}">
                  <a16:creationId xmlns:a16="http://schemas.microsoft.com/office/drawing/2014/main" id="{DE6FCD5D-449D-48E0-AFF0-DA6DB44EE8C9}"/>
                </a:ext>
              </a:extLst>
            </p:cNvPr>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0" name="Freeform 59">
              <a:extLst>
                <a:ext uri="{FF2B5EF4-FFF2-40B4-BE49-F238E27FC236}">
                  <a16:creationId xmlns:a16="http://schemas.microsoft.com/office/drawing/2014/main" id="{00B7C706-C47F-4668-B2AE-338BDE6D3176}"/>
                </a:ext>
              </a:extLst>
            </p:cNvPr>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1" name="Freeform 60">
              <a:extLst>
                <a:ext uri="{FF2B5EF4-FFF2-40B4-BE49-F238E27FC236}">
                  <a16:creationId xmlns:a16="http://schemas.microsoft.com/office/drawing/2014/main" id="{5C8CE8C0-BB22-4CB1-92A5-808D3394E612}"/>
                </a:ext>
              </a:extLst>
            </p:cNvPr>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2" name="Freeform 61">
              <a:extLst>
                <a:ext uri="{FF2B5EF4-FFF2-40B4-BE49-F238E27FC236}">
                  <a16:creationId xmlns:a16="http://schemas.microsoft.com/office/drawing/2014/main" id="{77526ECC-F27A-4FAE-8B3E-25F980B40A53}"/>
                </a:ext>
              </a:extLst>
            </p:cNvPr>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3" name="Freeform 62">
              <a:extLst>
                <a:ext uri="{FF2B5EF4-FFF2-40B4-BE49-F238E27FC236}">
                  <a16:creationId xmlns:a16="http://schemas.microsoft.com/office/drawing/2014/main" id="{8B33C4CA-ABB7-4043-9350-C696DF5306BB}"/>
                </a:ext>
              </a:extLst>
            </p:cNvPr>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4" name="Freeform 63">
              <a:extLst>
                <a:ext uri="{FF2B5EF4-FFF2-40B4-BE49-F238E27FC236}">
                  <a16:creationId xmlns:a16="http://schemas.microsoft.com/office/drawing/2014/main" id="{CDFD6C3E-EED5-48CC-9BAC-DBA53C2F7891}"/>
                </a:ext>
              </a:extLst>
            </p:cNvPr>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5" name="Freeform 64">
              <a:extLst>
                <a:ext uri="{FF2B5EF4-FFF2-40B4-BE49-F238E27FC236}">
                  <a16:creationId xmlns:a16="http://schemas.microsoft.com/office/drawing/2014/main" id="{DBD8EBE0-812F-4A67-89D9-3950EDFD9C12}"/>
                </a:ext>
              </a:extLst>
            </p:cNvPr>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6" name="Freeform 65">
              <a:extLst>
                <a:ext uri="{FF2B5EF4-FFF2-40B4-BE49-F238E27FC236}">
                  <a16:creationId xmlns:a16="http://schemas.microsoft.com/office/drawing/2014/main" id="{4A2B7213-F06C-4CAF-B927-493A2E05F08C}"/>
                </a:ext>
              </a:extLst>
            </p:cNvPr>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7" name="Freeform 66">
              <a:extLst>
                <a:ext uri="{FF2B5EF4-FFF2-40B4-BE49-F238E27FC236}">
                  <a16:creationId xmlns:a16="http://schemas.microsoft.com/office/drawing/2014/main" id="{D330DA23-C566-4466-A945-3C695185DBEB}"/>
                </a:ext>
              </a:extLst>
            </p:cNvPr>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cxnSp>
        <p:nvCxnSpPr>
          <p:cNvPr id="48" name="直線接點 47"/>
          <p:cNvCxnSpPr/>
          <p:nvPr/>
        </p:nvCxnSpPr>
        <p:spPr>
          <a:xfrm>
            <a:off x="1986066" y="4873280"/>
            <a:ext cx="1" cy="1474389"/>
          </a:xfrm>
          <a:prstGeom prst="line">
            <a:avLst/>
          </a:prstGeom>
          <a:ln/>
        </p:spPr>
        <p:style>
          <a:lnRef idx="1">
            <a:schemeClr val="accent3"/>
          </a:lnRef>
          <a:fillRef idx="0">
            <a:schemeClr val="accent3"/>
          </a:fillRef>
          <a:effectRef idx="0">
            <a:schemeClr val="accent3"/>
          </a:effectRef>
          <a:fontRef idx="minor">
            <a:schemeClr val="tx1"/>
          </a:fontRef>
        </p:style>
      </p:cxnSp>
      <p:sp>
        <p:nvSpPr>
          <p:cNvPr id="49" name="Rectangle 45"/>
          <p:cNvSpPr/>
          <p:nvPr/>
        </p:nvSpPr>
        <p:spPr>
          <a:xfrm>
            <a:off x="5142783" y="1816963"/>
            <a:ext cx="3790536" cy="726994"/>
          </a:xfrm>
          <a:prstGeom prst="rect">
            <a:avLst/>
          </a:prstGeom>
        </p:spPr>
        <p:txBody>
          <a:bodyPr wrap="square">
            <a:spAutoFit/>
          </a:bodyPr>
          <a:lstStyle/>
          <a:p>
            <a:pPr algn="just" defTabSz="914400">
              <a:lnSpc>
                <a:spcPct val="120000"/>
              </a:lnSpc>
            </a:pP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目前國內僅台灣中油公司及欣鑫公司二家進口事業。</a:t>
            </a:r>
            <a:endParaRPr lang="en-US" altLang="zh-TW" dirty="0">
              <a:solidFill>
                <a:srgbClr val="2C3E50"/>
              </a:solidFill>
              <a:latin typeface="微軟正黑體" panose="020B0604030504040204" pitchFamily="34" charset="-120"/>
              <a:ea typeface="微軟正黑體" panose="020B0604030504040204" pitchFamily="34" charset="-120"/>
              <a:cs typeface="Open Sans Condensed Light" pitchFamily="34" charset="0"/>
            </a:endParaRPr>
          </a:p>
        </p:txBody>
      </p:sp>
      <p:sp>
        <p:nvSpPr>
          <p:cNvPr id="50" name="Rectangle 47"/>
          <p:cNvSpPr/>
          <p:nvPr/>
        </p:nvSpPr>
        <p:spPr>
          <a:xfrm>
            <a:off x="5263095" y="3197148"/>
            <a:ext cx="3663850" cy="1754326"/>
          </a:xfrm>
          <a:prstGeom prst="rect">
            <a:avLst/>
          </a:prstGeom>
        </p:spPr>
        <p:txBody>
          <a:bodyPr wrap="square">
            <a:spAutoFit/>
          </a:bodyPr>
          <a:lstStyle/>
          <a:p>
            <a:pPr marL="285750" indent="-285750" algn="just" defTabSz="914400">
              <a:lnSpc>
                <a:spcPct val="120000"/>
              </a:lnSpc>
              <a:buFont typeface="Wingdings" panose="05000000000000000000" pitchFamily="2" charset="2"/>
              <a:buChar char="Ø"/>
            </a:pP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天然氣進口事業應</a:t>
            </a:r>
            <a:r>
              <a:rPr lang="zh-TW" altLang="en-US" b="1" dirty="0">
                <a:solidFill>
                  <a:srgbClr val="0070C0"/>
                </a:solidFill>
                <a:latin typeface="微軟正黑體" panose="020B0604030504040204" pitchFamily="34" charset="-120"/>
                <a:ea typeface="微軟正黑體" panose="020B0604030504040204" pitchFamily="34" charset="-120"/>
                <a:cs typeface="Open Sans Condensed Light" pitchFamily="34" charset="0"/>
              </a:rPr>
              <a:t>維持供氣穩定</a:t>
            </a: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，並儲存其供氣用戶所需之供應量。</a:t>
            </a:r>
          </a:p>
          <a:p>
            <a:pPr marL="285750" indent="-285750" algn="just" defTabSz="914400">
              <a:lnSpc>
                <a:spcPct val="120000"/>
              </a:lnSpc>
              <a:buFont typeface="Wingdings" panose="05000000000000000000" pitchFamily="2" charset="2"/>
              <a:buChar char="Ø"/>
            </a:pP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天然氣進口事業應自備</a:t>
            </a:r>
            <a:r>
              <a:rPr lang="zh-TW" altLang="en-US" b="1" dirty="0">
                <a:solidFill>
                  <a:srgbClr val="0070C0"/>
                </a:solidFill>
                <a:latin typeface="微軟正黑體" panose="020B0604030504040204" pitchFamily="34" charset="-120"/>
                <a:ea typeface="微軟正黑體" panose="020B0604030504040204" pitchFamily="34" charset="-120"/>
                <a:cs typeface="Open Sans Condensed Light" pitchFamily="34" charset="0"/>
              </a:rPr>
              <a:t>一定天數</a:t>
            </a: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之</a:t>
            </a:r>
            <a:r>
              <a:rPr lang="zh-TW" altLang="en-US" b="1" dirty="0">
                <a:solidFill>
                  <a:srgbClr val="0070C0"/>
                </a:solidFill>
                <a:latin typeface="微軟正黑體" panose="020B0604030504040204" pitchFamily="34" charset="-120"/>
                <a:ea typeface="微軟正黑體" panose="020B0604030504040204" pitchFamily="34" charset="-120"/>
                <a:cs typeface="Open Sans Condensed Light" pitchFamily="34" charset="0"/>
              </a:rPr>
              <a:t>儲槽容量</a:t>
            </a: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a:t>
            </a:r>
            <a:endParaRPr 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endParaRPr>
          </a:p>
        </p:txBody>
      </p:sp>
      <p:sp>
        <p:nvSpPr>
          <p:cNvPr id="52" name="AutoShape 108"/>
          <p:cNvSpPr>
            <a:spLocks/>
          </p:cNvSpPr>
          <p:nvPr/>
        </p:nvSpPr>
        <p:spPr bwMode="auto">
          <a:xfrm>
            <a:off x="4825182" y="1979072"/>
            <a:ext cx="257034" cy="2498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accent4"/>
          </a:solidFill>
          <a:ln>
            <a:noFill/>
          </a:ln>
          <a:effec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3" name="AutoShape 109"/>
          <p:cNvSpPr>
            <a:spLocks/>
          </p:cNvSpPr>
          <p:nvPr/>
        </p:nvSpPr>
        <p:spPr bwMode="auto">
          <a:xfrm>
            <a:off x="4716744" y="1887299"/>
            <a:ext cx="456593" cy="5719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accent4"/>
          </a:solidFill>
          <a:ln>
            <a:noFill/>
          </a:ln>
          <a:effec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4" name="AutoShape 30"/>
          <p:cNvSpPr>
            <a:spLocks/>
          </p:cNvSpPr>
          <p:nvPr/>
        </p:nvSpPr>
        <p:spPr bwMode="auto">
          <a:xfrm>
            <a:off x="4719162" y="5354646"/>
            <a:ext cx="462242" cy="567789"/>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rgbClr val="FF7C80"/>
          </a:solidFill>
          <a:ln>
            <a:noFill/>
          </a:ln>
          <a:effectLst/>
        </p:spPr>
        <p:txBody>
          <a:bodyPr lIns="50800" tIns="50800" rIns="50800" bIns="50800" anchor="ctr"/>
          <a:lstStyle/>
          <a:p>
            <a:pPr defTabSz="609585"/>
            <a:endParaRPr lang="en-US" sz="4400">
              <a:solidFill>
                <a:srgbClr val="FFFFFF"/>
              </a:solidFill>
              <a:effectLst>
                <a:outerShdw blurRad="38100" dist="38100" dir="2700000" algn="tl">
                  <a:srgbClr val="000000"/>
                </a:outerShdw>
              </a:effectLst>
            </a:endParaRPr>
          </a:p>
        </p:txBody>
      </p:sp>
      <p:sp>
        <p:nvSpPr>
          <p:cNvPr id="55" name="AutoShape 31"/>
          <p:cNvSpPr>
            <a:spLocks/>
          </p:cNvSpPr>
          <p:nvPr/>
        </p:nvSpPr>
        <p:spPr bwMode="auto">
          <a:xfrm>
            <a:off x="4825930" y="5689184"/>
            <a:ext cx="297073" cy="20347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rgbClr val="FF7C80"/>
          </a:solidFill>
          <a:ln>
            <a:noFill/>
          </a:ln>
          <a:effectLst/>
        </p:spPr>
        <p:txBody>
          <a:bodyPr lIns="50800" tIns="50800" rIns="50800" bIns="50800" anchor="ctr"/>
          <a:lstStyle/>
          <a:p>
            <a:pPr defTabSz="609585"/>
            <a:endParaRPr lang="en-US" sz="4400">
              <a:solidFill>
                <a:srgbClr val="FFFFFF"/>
              </a:solidFill>
              <a:effectLst>
                <a:outerShdw blurRad="38100" dist="38100" dir="2700000" algn="tl">
                  <a:srgbClr val="000000"/>
                </a:outerShdw>
              </a:effectLst>
            </a:endParaRPr>
          </a:p>
        </p:txBody>
      </p:sp>
      <p:sp>
        <p:nvSpPr>
          <p:cNvPr id="56" name="Rectangle 45"/>
          <p:cNvSpPr/>
          <p:nvPr/>
        </p:nvSpPr>
        <p:spPr>
          <a:xfrm>
            <a:off x="5277630" y="5407398"/>
            <a:ext cx="3605354" cy="1089529"/>
          </a:xfrm>
          <a:prstGeom prst="rect">
            <a:avLst/>
          </a:prstGeom>
        </p:spPr>
        <p:txBody>
          <a:bodyPr wrap="square">
            <a:spAutoFit/>
          </a:bodyPr>
          <a:lstStyle/>
          <a:p>
            <a:pPr algn="just" defTabSz="914400">
              <a:lnSpc>
                <a:spcPct val="120000"/>
              </a:lnSpc>
            </a:pP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天然氣進口事業應定期檢查管線設備、裝置防災設施、災害通報、汰換管線等。</a:t>
            </a:r>
            <a:endParaRPr 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endParaRPr>
          </a:p>
        </p:txBody>
      </p:sp>
      <p:sp>
        <p:nvSpPr>
          <p:cNvPr id="51" name="矩形 2">
            <a:extLst>
              <a:ext uri="{FF2B5EF4-FFF2-40B4-BE49-F238E27FC236}">
                <a16:creationId xmlns:a16="http://schemas.microsoft.com/office/drawing/2014/main" id="{94E4BBEB-1DFF-4A8D-912D-241CF4F2837A}"/>
              </a:ext>
            </a:extLst>
          </p:cNvPr>
          <p:cNvSpPr>
            <a:spLocks noChangeArrowheads="1"/>
          </p:cNvSpPr>
          <p:nvPr/>
        </p:nvSpPr>
        <p:spPr bwMode="auto">
          <a:xfrm>
            <a:off x="55218" y="1222706"/>
            <a:ext cx="4116421" cy="432000"/>
          </a:xfrm>
          <a:prstGeom prst="rect">
            <a:avLst/>
          </a:prstGeom>
          <a:noFill/>
          <a:ln w="9525">
            <a:noFill/>
            <a:miter lim="800000"/>
            <a:headEnd/>
            <a:tailEnd/>
          </a:ln>
        </p:spPr>
        <p:txBody>
          <a:bodyPr anchor="ctr"/>
          <a:lstStyle/>
          <a:p>
            <a:r>
              <a:rPr lang="en-US" altLang="zh-TW" sz="2400" b="1" dirty="0">
                <a:solidFill>
                  <a:srgbClr val="00CC99"/>
                </a:solidFill>
                <a:latin typeface="微軟正黑體" panose="020B0604030504040204" pitchFamily="34" charset="-120"/>
                <a:ea typeface="微軟正黑體" panose="020B0604030504040204" pitchFamily="34" charset="-120"/>
              </a:rPr>
              <a:t>(</a:t>
            </a:r>
            <a:r>
              <a:rPr lang="zh-TW" altLang="en-US" sz="2400" b="1" dirty="0">
                <a:solidFill>
                  <a:srgbClr val="00CC99"/>
                </a:solidFill>
                <a:latin typeface="微軟正黑體" panose="020B0604030504040204" pitchFamily="34" charset="-120"/>
                <a:ea typeface="微軟正黑體" panose="020B0604030504040204" pitchFamily="34" charset="-120"/>
              </a:rPr>
              <a:t>二</a:t>
            </a:r>
            <a:r>
              <a:rPr lang="en-US" altLang="zh-TW" sz="2400" b="1" dirty="0">
                <a:solidFill>
                  <a:srgbClr val="00CC99"/>
                </a:solidFill>
                <a:latin typeface="微軟正黑體" panose="020B0604030504040204" pitchFamily="34" charset="-120"/>
                <a:ea typeface="微軟正黑體" panose="020B0604030504040204" pitchFamily="34" charset="-120"/>
              </a:rPr>
              <a:t>)</a:t>
            </a:r>
            <a:r>
              <a:rPr lang="zh-TW" altLang="en-US" sz="2400" b="1" dirty="0">
                <a:solidFill>
                  <a:srgbClr val="00CC99"/>
                </a:solidFill>
                <a:latin typeface="微軟正黑體" panose="020B0604030504040204" pitchFamily="34" charset="-120"/>
                <a:ea typeface="微軟正黑體" panose="020B0604030504040204" pitchFamily="34" charset="-120"/>
              </a:rPr>
              <a:t>天然氣進口</a:t>
            </a:r>
          </a:p>
        </p:txBody>
      </p:sp>
    </p:spTree>
    <p:extLst>
      <p:ext uri="{BB962C8B-B14F-4D97-AF65-F5344CB8AC3E}">
        <p14:creationId xmlns:p14="http://schemas.microsoft.com/office/powerpoint/2010/main" val="354927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r>
              <a:rPr lang="zh-TW" altLang="en-US" b="1" dirty="0">
                <a:latin typeface="微軟正黑體" panose="020B0604030504040204" pitchFamily="34" charset="-120"/>
                <a:ea typeface="微軟正黑體" panose="020B0604030504040204" pitchFamily="34" charset="-120"/>
              </a:rPr>
              <a:t>二、天然氣事業之屬性與責任</a:t>
            </a:r>
          </a:p>
        </p:txBody>
      </p:sp>
      <p:sp>
        <p:nvSpPr>
          <p:cNvPr id="4" name="投影片編號版面配置區 3">
            <a:extLst>
              <a:ext uri="{FF2B5EF4-FFF2-40B4-BE49-F238E27FC236}">
                <a16:creationId xmlns:a16="http://schemas.microsoft.com/office/drawing/2014/main" id="{60E4D88C-F917-470A-A016-58E4923F26AD}"/>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7</a:t>
            </a:fld>
            <a:endParaRPr lang="zh-TW" altLang="en-US" dirty="0"/>
          </a:p>
        </p:txBody>
      </p:sp>
      <p:sp>
        <p:nvSpPr>
          <p:cNvPr id="5" name="投影片編號版面配置區 3">
            <a:extLst>
              <a:ext uri="{FF2B5EF4-FFF2-40B4-BE49-F238E27FC236}">
                <a16:creationId xmlns:a16="http://schemas.microsoft.com/office/drawing/2014/main" id="{60E4D88C-F917-470A-A016-58E4923F26AD}"/>
              </a:ext>
            </a:extLst>
          </p:cNvPr>
          <p:cNvSpPr txBox="1">
            <a:spLocks/>
          </p:cNvSpPr>
          <p:nvPr/>
        </p:nvSpPr>
        <p:spPr>
          <a:xfrm>
            <a:off x="8709890" y="6458368"/>
            <a:ext cx="434109" cy="365125"/>
          </a:xfrm>
          <a:prstGeom prst="rect">
            <a:avLst/>
          </a:prstGeom>
        </p:spPr>
        <p:txBody>
          <a:bodyPr vert="horz" lIns="91440" tIns="45720" rIns="91440" bIns="45720" rtlCol="0" anchor="ctr"/>
          <a:lstStyle>
            <a:defPPr>
              <a:defRPr lang="en-US"/>
            </a:defPPr>
            <a:lvl1pPr marL="0" algn="r" defTabSz="457200" rtl="0" eaLnBrk="1" latinLnBrk="0" hangingPunct="1">
              <a:defRPr sz="16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F0D540D4-ED34-402E-A2FE-EC55B38C0EC1}" type="slidenum">
              <a:rPr lang="zh-TW" altLang="en-US" smtClean="0">
                <a:solidFill>
                  <a:prstClr val="black"/>
                </a:solidFill>
                <a:latin typeface="Calibri" panose="020F0502020204030204"/>
                <a:ea typeface="新細明體" panose="02020500000000000000" pitchFamily="18" charset="-120"/>
              </a:rPr>
              <a:pPr algn="ctr">
                <a:defRPr/>
              </a:pPr>
              <a:t>7</a:t>
            </a:fld>
            <a:endParaRPr lang="zh-TW" altLang="en-US" dirty="0">
              <a:solidFill>
                <a:prstClr val="black"/>
              </a:solidFill>
              <a:latin typeface="Calibri" panose="020F0502020204030204"/>
              <a:ea typeface="新細明體" panose="02020500000000000000" pitchFamily="18" charset="-120"/>
            </a:endParaRPr>
          </a:p>
        </p:txBody>
      </p:sp>
      <p:grpSp>
        <p:nvGrpSpPr>
          <p:cNvPr id="6" name="Gruppe 14">
            <a:extLst>
              <a:ext uri="{FF2B5EF4-FFF2-40B4-BE49-F238E27FC236}">
                <a16:creationId xmlns:a16="http://schemas.microsoft.com/office/drawing/2014/main" id="{4C5B82A6-028E-470D-BA09-6E4D97A16406}"/>
              </a:ext>
            </a:extLst>
          </p:cNvPr>
          <p:cNvGrpSpPr>
            <a:grpSpLocks/>
          </p:cNvGrpSpPr>
          <p:nvPr/>
        </p:nvGrpSpPr>
        <p:grpSpPr bwMode="auto">
          <a:xfrm>
            <a:off x="86851" y="3568559"/>
            <a:ext cx="3786410" cy="2779110"/>
            <a:chOff x="1790599" y="1447802"/>
            <a:chExt cx="5712032" cy="3910023"/>
          </a:xfrm>
        </p:grpSpPr>
        <p:grpSp>
          <p:nvGrpSpPr>
            <p:cNvPr id="7" name="Gruppe 244">
              <a:extLst>
                <a:ext uri="{FF2B5EF4-FFF2-40B4-BE49-F238E27FC236}">
                  <a16:creationId xmlns:a16="http://schemas.microsoft.com/office/drawing/2014/main" id="{64BFE71B-2FA9-4080-879F-94CE12BBA684}"/>
                </a:ext>
              </a:extLst>
            </p:cNvPr>
            <p:cNvGrpSpPr>
              <a:grpSpLocks/>
            </p:cNvGrpSpPr>
            <p:nvPr/>
          </p:nvGrpSpPr>
          <p:grpSpPr bwMode="auto">
            <a:xfrm>
              <a:off x="1790599" y="1447802"/>
              <a:ext cx="5712032" cy="3910023"/>
              <a:chOff x="4621213" y="2415858"/>
              <a:chExt cx="2400300" cy="1643380"/>
            </a:xfrm>
          </p:grpSpPr>
          <p:sp>
            <p:nvSpPr>
              <p:cNvPr id="10" name="Freeform 138">
                <a:extLst>
                  <a:ext uri="{FF2B5EF4-FFF2-40B4-BE49-F238E27FC236}">
                    <a16:creationId xmlns:a16="http://schemas.microsoft.com/office/drawing/2014/main" id="{26FE1012-0A38-497F-85DD-A8B9E85ED662}"/>
                  </a:ext>
                </a:extLst>
              </p:cNvPr>
              <p:cNvSpPr>
                <a:spLocks/>
              </p:cNvSpPr>
              <p:nvPr/>
            </p:nvSpPr>
            <p:spPr bwMode="auto">
              <a:xfrm>
                <a:off x="5821363" y="2415858"/>
                <a:ext cx="962025" cy="771525"/>
              </a:xfrm>
              <a:custGeom>
                <a:avLst/>
                <a:gdLst>
                  <a:gd name="T0" fmla="*/ 2147483647 w 606"/>
                  <a:gd name="T1" fmla="*/ 2147483647 h 486"/>
                  <a:gd name="T2" fmla="*/ 2147483647 w 606"/>
                  <a:gd name="T3" fmla="*/ 0 h 486"/>
                  <a:gd name="T4" fmla="*/ 2147483647 w 606"/>
                  <a:gd name="T5" fmla="*/ 0 h 486"/>
                  <a:gd name="T6" fmla="*/ 2147483647 w 606"/>
                  <a:gd name="T7" fmla="*/ 2147483647 h 486"/>
                  <a:gd name="T8" fmla="*/ 2147483647 w 606"/>
                  <a:gd name="T9" fmla="*/ 2147483647 h 486"/>
                  <a:gd name="T10" fmla="*/ 2147483647 w 606"/>
                  <a:gd name="T11" fmla="*/ 2147483647 h 486"/>
                  <a:gd name="T12" fmla="*/ 0 w 606"/>
                  <a:gd name="T13" fmla="*/ 2147483647 h 486"/>
                  <a:gd name="T14" fmla="*/ 0 w 606"/>
                  <a:gd name="T15" fmla="*/ 2147483647 h 486"/>
                  <a:gd name="T16" fmla="*/ 0 w 606"/>
                  <a:gd name="T17" fmla="*/ 2147483647 h 486"/>
                  <a:gd name="T18" fmla="*/ 0 w 606"/>
                  <a:gd name="T19" fmla="*/ 2147483647 h 486"/>
                  <a:gd name="T20" fmla="*/ 2147483647 w 606"/>
                  <a:gd name="T21" fmla="*/ 2147483647 h 486"/>
                  <a:gd name="T22" fmla="*/ 2147483647 w 606"/>
                  <a:gd name="T23" fmla="*/ 2147483647 h 486"/>
                  <a:gd name="T24" fmla="*/ 2147483647 w 606"/>
                  <a:gd name="T25" fmla="*/ 2147483647 h 486"/>
                  <a:gd name="T26" fmla="*/ 2147483647 w 606"/>
                  <a:gd name="T27" fmla="*/ 2147483647 h 486"/>
                  <a:gd name="T28" fmla="*/ 2147483647 w 606"/>
                  <a:gd name="T29" fmla="*/ 2147483647 h 486"/>
                  <a:gd name="T30" fmla="*/ 2147483647 w 606"/>
                  <a:gd name="T31" fmla="*/ 2147483647 h 486"/>
                  <a:gd name="T32" fmla="*/ 2147483647 w 606"/>
                  <a:gd name="T33" fmla="*/ 2147483647 h 486"/>
                  <a:gd name="T34" fmla="*/ 2147483647 w 606"/>
                  <a:gd name="T35" fmla="*/ 2147483647 h 486"/>
                  <a:gd name="T36" fmla="*/ 2147483647 w 606"/>
                  <a:gd name="T37" fmla="*/ 2147483647 h 486"/>
                  <a:gd name="T38" fmla="*/ 2147483647 w 606"/>
                  <a:gd name="T39" fmla="*/ 2147483647 h 486"/>
                  <a:gd name="T40" fmla="*/ 2147483647 w 606"/>
                  <a:gd name="T41" fmla="*/ 2147483647 h 486"/>
                  <a:gd name="T42" fmla="*/ 2147483647 w 606"/>
                  <a:gd name="T43" fmla="*/ 2147483647 h 486"/>
                  <a:gd name="T44" fmla="*/ 2147483647 w 606"/>
                  <a:gd name="T45" fmla="*/ 2147483647 h 486"/>
                  <a:gd name="T46" fmla="*/ 2147483647 w 606"/>
                  <a:gd name="T47" fmla="*/ 2147483647 h 486"/>
                  <a:gd name="T48" fmla="*/ 2147483647 w 606"/>
                  <a:gd name="T49" fmla="*/ 2147483647 h 486"/>
                  <a:gd name="T50" fmla="*/ 2147483647 w 606"/>
                  <a:gd name="T51" fmla="*/ 2147483647 h 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6"/>
                  <a:gd name="T79" fmla="*/ 0 h 486"/>
                  <a:gd name="T80" fmla="*/ 606 w 606"/>
                  <a:gd name="T81" fmla="*/ 486 h 4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6" h="486">
                    <a:moveTo>
                      <a:pt x="606" y="84"/>
                    </a:moveTo>
                    <a:lnTo>
                      <a:pt x="150" y="0"/>
                    </a:lnTo>
                    <a:lnTo>
                      <a:pt x="76" y="76"/>
                    </a:lnTo>
                    <a:lnTo>
                      <a:pt x="24" y="130"/>
                    </a:lnTo>
                    <a:lnTo>
                      <a:pt x="8" y="148"/>
                    </a:lnTo>
                    <a:lnTo>
                      <a:pt x="0" y="156"/>
                    </a:lnTo>
                    <a:lnTo>
                      <a:pt x="0" y="486"/>
                    </a:lnTo>
                    <a:lnTo>
                      <a:pt x="238" y="390"/>
                    </a:lnTo>
                    <a:lnTo>
                      <a:pt x="402" y="322"/>
                    </a:lnTo>
                    <a:lnTo>
                      <a:pt x="458" y="298"/>
                    </a:lnTo>
                    <a:lnTo>
                      <a:pt x="480" y="288"/>
                    </a:lnTo>
                    <a:lnTo>
                      <a:pt x="482" y="284"/>
                    </a:lnTo>
                    <a:lnTo>
                      <a:pt x="484" y="280"/>
                    </a:lnTo>
                    <a:lnTo>
                      <a:pt x="482" y="272"/>
                    </a:lnTo>
                    <a:lnTo>
                      <a:pt x="478" y="262"/>
                    </a:lnTo>
                    <a:lnTo>
                      <a:pt x="480" y="252"/>
                    </a:lnTo>
                    <a:lnTo>
                      <a:pt x="482" y="242"/>
                    </a:lnTo>
                    <a:lnTo>
                      <a:pt x="488" y="234"/>
                    </a:lnTo>
                    <a:lnTo>
                      <a:pt x="606" y="84"/>
                    </a:lnTo>
                    <a:close/>
                  </a:path>
                </a:pathLst>
              </a:custGeom>
              <a:gradFill rotWithShape="1">
                <a:gsLst>
                  <a:gs pos="0">
                    <a:srgbClr val="684C31"/>
                  </a:gs>
                  <a:gs pos="46001">
                    <a:srgbClr val="684C31"/>
                  </a:gs>
                  <a:gs pos="50000">
                    <a:srgbClr val="97704A"/>
                  </a:gs>
                  <a:gs pos="100000">
                    <a:srgbClr val="B5875A"/>
                  </a:gs>
                </a:gsLst>
                <a:lin ang="1692000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 name="Freeform 135">
                <a:extLst>
                  <a:ext uri="{FF2B5EF4-FFF2-40B4-BE49-F238E27FC236}">
                    <a16:creationId xmlns:a16="http://schemas.microsoft.com/office/drawing/2014/main" id="{EE879CCC-C0F1-4EC9-84C6-F5275C9B4B2A}"/>
                  </a:ext>
                </a:extLst>
              </p:cNvPr>
              <p:cNvSpPr>
                <a:spLocks/>
              </p:cNvSpPr>
              <p:nvPr/>
            </p:nvSpPr>
            <p:spPr bwMode="auto">
              <a:xfrm>
                <a:off x="4755833" y="2426653"/>
                <a:ext cx="1092200" cy="835025"/>
              </a:xfrm>
              <a:custGeom>
                <a:avLst/>
                <a:gdLst>
                  <a:gd name="T0" fmla="*/ 0 w 688"/>
                  <a:gd name="T1" fmla="*/ 2147483647 h 526"/>
                  <a:gd name="T2" fmla="*/ 2147483647 w 688"/>
                  <a:gd name="T3" fmla="*/ 0 h 526"/>
                  <a:gd name="T4" fmla="*/ 2147483647 w 688"/>
                  <a:gd name="T5" fmla="*/ 0 h 526"/>
                  <a:gd name="T6" fmla="*/ 2147483647 w 688"/>
                  <a:gd name="T7" fmla="*/ 2147483647 h 526"/>
                  <a:gd name="T8" fmla="*/ 2147483647 w 688"/>
                  <a:gd name="T9" fmla="*/ 2147483647 h 526"/>
                  <a:gd name="T10" fmla="*/ 2147483647 w 688"/>
                  <a:gd name="T11" fmla="*/ 2147483647 h 526"/>
                  <a:gd name="T12" fmla="*/ 2147483647 w 688"/>
                  <a:gd name="T13" fmla="*/ 2147483647 h 526"/>
                  <a:gd name="T14" fmla="*/ 2147483647 w 688"/>
                  <a:gd name="T15" fmla="*/ 2147483647 h 526"/>
                  <a:gd name="T16" fmla="*/ 2147483647 w 688"/>
                  <a:gd name="T17" fmla="*/ 2147483647 h 526"/>
                  <a:gd name="T18" fmla="*/ 2147483647 w 688"/>
                  <a:gd name="T19" fmla="*/ 2147483647 h 526"/>
                  <a:gd name="T20" fmla="*/ 2147483647 w 688"/>
                  <a:gd name="T21" fmla="*/ 2147483647 h 526"/>
                  <a:gd name="T22" fmla="*/ 2147483647 w 688"/>
                  <a:gd name="T23" fmla="*/ 2147483647 h 526"/>
                  <a:gd name="T24" fmla="*/ 2147483647 w 688"/>
                  <a:gd name="T25" fmla="*/ 2147483647 h 526"/>
                  <a:gd name="T26" fmla="*/ 2147483647 w 688"/>
                  <a:gd name="T27" fmla="*/ 2147483647 h 526"/>
                  <a:gd name="T28" fmla="*/ 2147483647 w 688"/>
                  <a:gd name="T29" fmla="*/ 2147483647 h 526"/>
                  <a:gd name="T30" fmla="*/ 2147483647 w 688"/>
                  <a:gd name="T31" fmla="*/ 2147483647 h 526"/>
                  <a:gd name="T32" fmla="*/ 2147483647 w 688"/>
                  <a:gd name="T33" fmla="*/ 2147483647 h 526"/>
                  <a:gd name="T34" fmla="*/ 2147483647 w 688"/>
                  <a:gd name="T35" fmla="*/ 2147483647 h 526"/>
                  <a:gd name="T36" fmla="*/ 2147483647 w 688"/>
                  <a:gd name="T37" fmla="*/ 2147483647 h 526"/>
                  <a:gd name="T38" fmla="*/ 2147483647 w 688"/>
                  <a:gd name="T39" fmla="*/ 2147483647 h 526"/>
                  <a:gd name="T40" fmla="*/ 0 w 688"/>
                  <a:gd name="T41" fmla="*/ 2147483647 h 526"/>
                  <a:gd name="T42" fmla="*/ 0 w 688"/>
                  <a:gd name="T43" fmla="*/ 2147483647 h 5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8"/>
                  <a:gd name="T67" fmla="*/ 0 h 526"/>
                  <a:gd name="T68" fmla="*/ 688 w 688"/>
                  <a:gd name="T69" fmla="*/ 526 h 5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8" h="526">
                    <a:moveTo>
                      <a:pt x="0" y="128"/>
                    </a:moveTo>
                    <a:lnTo>
                      <a:pt x="508" y="0"/>
                    </a:lnTo>
                    <a:lnTo>
                      <a:pt x="596" y="84"/>
                    </a:lnTo>
                    <a:lnTo>
                      <a:pt x="658" y="144"/>
                    </a:lnTo>
                    <a:lnTo>
                      <a:pt x="678" y="166"/>
                    </a:lnTo>
                    <a:lnTo>
                      <a:pt x="684" y="176"/>
                    </a:lnTo>
                    <a:lnTo>
                      <a:pt x="688" y="526"/>
                    </a:lnTo>
                    <a:lnTo>
                      <a:pt x="682" y="526"/>
                    </a:lnTo>
                    <a:lnTo>
                      <a:pt x="666" y="522"/>
                    </a:lnTo>
                    <a:lnTo>
                      <a:pt x="610" y="504"/>
                    </a:lnTo>
                    <a:lnTo>
                      <a:pt x="442" y="444"/>
                    </a:lnTo>
                    <a:lnTo>
                      <a:pt x="196" y="354"/>
                    </a:lnTo>
                    <a:lnTo>
                      <a:pt x="194" y="342"/>
                    </a:lnTo>
                    <a:lnTo>
                      <a:pt x="190" y="334"/>
                    </a:lnTo>
                    <a:lnTo>
                      <a:pt x="186" y="328"/>
                    </a:lnTo>
                    <a:lnTo>
                      <a:pt x="0" y="128"/>
                    </a:lnTo>
                    <a:close/>
                  </a:path>
                </a:pathLst>
              </a:custGeom>
              <a:gradFill rotWithShape="1">
                <a:gsLst>
                  <a:gs pos="0">
                    <a:srgbClr val="B5875A"/>
                  </a:gs>
                  <a:gs pos="50000">
                    <a:srgbClr val="97704A"/>
                  </a:gs>
                  <a:gs pos="100000">
                    <a:srgbClr val="684C31"/>
                  </a:gs>
                </a:gsLst>
                <a:lin ang="5400000" scaled="1"/>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Freeform 136">
                <a:extLst>
                  <a:ext uri="{FF2B5EF4-FFF2-40B4-BE49-F238E27FC236}">
                    <a16:creationId xmlns:a16="http://schemas.microsoft.com/office/drawing/2014/main" id="{3446CC6E-D545-4B21-BC4C-954043D311E6}"/>
                  </a:ext>
                </a:extLst>
              </p:cNvPr>
              <p:cNvSpPr>
                <a:spLocks/>
              </p:cNvSpPr>
              <p:nvPr/>
            </p:nvSpPr>
            <p:spPr bwMode="auto">
              <a:xfrm>
                <a:off x="5825173" y="2697163"/>
                <a:ext cx="9525" cy="536575"/>
              </a:xfrm>
              <a:custGeom>
                <a:avLst/>
                <a:gdLst>
                  <a:gd name="T0" fmla="*/ 2147483647 w 6"/>
                  <a:gd name="T1" fmla="*/ 2147483647 h 338"/>
                  <a:gd name="T2" fmla="*/ 2147483647 w 6"/>
                  <a:gd name="T3" fmla="*/ 2147483647 h 338"/>
                  <a:gd name="T4" fmla="*/ 2147483647 w 6"/>
                  <a:gd name="T5" fmla="*/ 2147483647 h 338"/>
                  <a:gd name="T6" fmla="*/ 2147483647 w 6"/>
                  <a:gd name="T7" fmla="*/ 2147483647 h 338"/>
                  <a:gd name="T8" fmla="*/ 2147483647 w 6"/>
                  <a:gd name="T9" fmla="*/ 2147483647 h 338"/>
                  <a:gd name="T10" fmla="*/ 0 w 6"/>
                  <a:gd name="T11" fmla="*/ 2147483647 h 338"/>
                  <a:gd name="T12" fmla="*/ 0 w 6"/>
                  <a:gd name="T13" fmla="*/ 2147483647 h 338"/>
                  <a:gd name="T14" fmla="*/ 0 w 6"/>
                  <a:gd name="T15" fmla="*/ 2147483647 h 338"/>
                  <a:gd name="T16" fmla="*/ 0 w 6"/>
                  <a:gd name="T17" fmla="*/ 2147483647 h 338"/>
                  <a:gd name="T18" fmla="*/ 0 w 6"/>
                  <a:gd name="T19" fmla="*/ 2147483647 h 338"/>
                  <a:gd name="T20" fmla="*/ 2147483647 w 6"/>
                  <a:gd name="T21" fmla="*/ 0 h 338"/>
                  <a:gd name="T22" fmla="*/ 2147483647 w 6"/>
                  <a:gd name="T23" fmla="*/ 0 h 338"/>
                  <a:gd name="T24" fmla="*/ 2147483647 w 6"/>
                  <a:gd name="T25" fmla="*/ 2147483647 h 338"/>
                  <a:gd name="T26" fmla="*/ 2147483647 w 6"/>
                  <a:gd name="T27" fmla="*/ 2147483647 h 338"/>
                  <a:gd name="T28" fmla="*/ 2147483647 w 6"/>
                  <a:gd name="T29" fmla="*/ 2147483647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338"/>
                  <a:gd name="T47" fmla="*/ 6 w 6"/>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338">
                    <a:moveTo>
                      <a:pt x="6" y="336"/>
                    </a:moveTo>
                    <a:lnTo>
                      <a:pt x="6" y="336"/>
                    </a:lnTo>
                    <a:lnTo>
                      <a:pt x="6" y="338"/>
                    </a:lnTo>
                    <a:lnTo>
                      <a:pt x="4" y="338"/>
                    </a:lnTo>
                    <a:lnTo>
                      <a:pt x="0" y="338"/>
                    </a:lnTo>
                    <a:lnTo>
                      <a:pt x="0" y="336"/>
                    </a:lnTo>
                    <a:lnTo>
                      <a:pt x="0" y="4"/>
                    </a:lnTo>
                    <a:lnTo>
                      <a:pt x="0" y="2"/>
                    </a:lnTo>
                    <a:lnTo>
                      <a:pt x="4" y="0"/>
                    </a:lnTo>
                    <a:lnTo>
                      <a:pt x="6" y="2"/>
                    </a:lnTo>
                    <a:lnTo>
                      <a:pt x="6" y="4"/>
                    </a:lnTo>
                    <a:lnTo>
                      <a:pt x="6" y="336"/>
                    </a:lnTo>
                    <a:close/>
                  </a:path>
                </a:pathLst>
              </a:custGeom>
              <a:solidFill>
                <a:srgbClr val="AF876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9">
                <a:extLst>
                  <a:ext uri="{FF2B5EF4-FFF2-40B4-BE49-F238E27FC236}">
                    <a16:creationId xmlns:a16="http://schemas.microsoft.com/office/drawing/2014/main" id="{15AF367E-1CA3-4A35-99CF-EE2C5BADAF4D}"/>
                  </a:ext>
                </a:extLst>
              </p:cNvPr>
              <p:cNvSpPr>
                <a:spLocks/>
              </p:cNvSpPr>
              <p:nvPr/>
            </p:nvSpPr>
            <p:spPr bwMode="auto">
              <a:xfrm>
                <a:off x="5033963" y="2932113"/>
                <a:ext cx="1527175" cy="1127125"/>
              </a:xfrm>
              <a:custGeom>
                <a:avLst/>
                <a:gdLst>
                  <a:gd name="T0" fmla="*/ 0 w 962"/>
                  <a:gd name="T1" fmla="*/ 0 h 710"/>
                  <a:gd name="T2" fmla="*/ 0 w 962"/>
                  <a:gd name="T3" fmla="*/ 0 h 710"/>
                  <a:gd name="T4" fmla="*/ 2147483647 w 962"/>
                  <a:gd name="T5" fmla="*/ 2147483647 h 710"/>
                  <a:gd name="T6" fmla="*/ 2147483647 w 962"/>
                  <a:gd name="T7" fmla="*/ 2147483647 h 710"/>
                  <a:gd name="T8" fmla="*/ 2147483647 w 962"/>
                  <a:gd name="T9" fmla="*/ 2147483647 h 710"/>
                  <a:gd name="T10" fmla="*/ 2147483647 w 962"/>
                  <a:gd name="T11" fmla="*/ 2147483647 h 710"/>
                  <a:gd name="T12" fmla="*/ 2147483647 w 962"/>
                  <a:gd name="T13" fmla="*/ 2147483647 h 710"/>
                  <a:gd name="T14" fmla="*/ 2147483647 w 962"/>
                  <a:gd name="T15" fmla="*/ 2147483647 h 710"/>
                  <a:gd name="T16" fmla="*/ 2147483647 w 962"/>
                  <a:gd name="T17" fmla="*/ 2147483647 h 710"/>
                  <a:gd name="T18" fmla="*/ 2147483647 w 962"/>
                  <a:gd name="T19" fmla="*/ 2147483647 h 710"/>
                  <a:gd name="T20" fmla="*/ 2147483647 w 962"/>
                  <a:gd name="T21" fmla="*/ 2147483647 h 710"/>
                  <a:gd name="T22" fmla="*/ 2147483647 w 962"/>
                  <a:gd name="T23" fmla="*/ 2147483647 h 710"/>
                  <a:gd name="T24" fmla="*/ 2147483647 w 962"/>
                  <a:gd name="T25" fmla="*/ 2147483647 h 710"/>
                  <a:gd name="T26" fmla="*/ 2147483647 w 962"/>
                  <a:gd name="T27" fmla="*/ 2147483647 h 710"/>
                  <a:gd name="T28" fmla="*/ 2147483647 w 962"/>
                  <a:gd name="T29" fmla="*/ 2147483647 h 710"/>
                  <a:gd name="T30" fmla="*/ 2147483647 w 962"/>
                  <a:gd name="T31" fmla="*/ 2147483647 h 710"/>
                  <a:gd name="T32" fmla="*/ 2147483647 w 962"/>
                  <a:gd name="T33" fmla="*/ 2147483647 h 710"/>
                  <a:gd name="T34" fmla="*/ 2147483647 w 962"/>
                  <a:gd name="T35" fmla="*/ 2147483647 h 710"/>
                  <a:gd name="T36" fmla="*/ 2147483647 w 962"/>
                  <a:gd name="T37" fmla="*/ 2147483647 h 710"/>
                  <a:gd name="T38" fmla="*/ 2147483647 w 962"/>
                  <a:gd name="T39" fmla="*/ 2147483647 h 710"/>
                  <a:gd name="T40" fmla="*/ 2147483647 w 962"/>
                  <a:gd name="T41" fmla="*/ 2147483647 h 710"/>
                  <a:gd name="T42" fmla="*/ 2147483647 w 962"/>
                  <a:gd name="T43" fmla="*/ 2147483647 h 710"/>
                  <a:gd name="T44" fmla="*/ 2147483647 w 962"/>
                  <a:gd name="T45" fmla="*/ 2147483647 h 710"/>
                  <a:gd name="T46" fmla="*/ 2147483647 w 962"/>
                  <a:gd name="T47" fmla="*/ 2147483647 h 710"/>
                  <a:gd name="T48" fmla="*/ 2147483647 w 962"/>
                  <a:gd name="T49" fmla="*/ 2147483647 h 710"/>
                  <a:gd name="T50" fmla="*/ 2147483647 w 962"/>
                  <a:gd name="T51" fmla="*/ 2147483647 h 710"/>
                  <a:gd name="T52" fmla="*/ 2147483647 w 962"/>
                  <a:gd name="T53" fmla="*/ 2147483647 h 710"/>
                  <a:gd name="T54" fmla="*/ 2147483647 w 962"/>
                  <a:gd name="T55" fmla="*/ 2147483647 h 710"/>
                  <a:gd name="T56" fmla="*/ 2147483647 w 962"/>
                  <a:gd name="T57" fmla="*/ 2147483647 h 710"/>
                  <a:gd name="T58" fmla="*/ 2147483647 w 962"/>
                  <a:gd name="T59" fmla="*/ 2147483647 h 710"/>
                  <a:gd name="T60" fmla="*/ 2147483647 w 962"/>
                  <a:gd name="T61" fmla="*/ 2147483647 h 710"/>
                  <a:gd name="T62" fmla="*/ 2147483647 w 962"/>
                  <a:gd name="T63" fmla="*/ 2147483647 h 710"/>
                  <a:gd name="T64" fmla="*/ 2147483647 w 962"/>
                  <a:gd name="T65" fmla="*/ 2147483647 h 710"/>
                  <a:gd name="T66" fmla="*/ 2147483647 w 962"/>
                  <a:gd name="T67" fmla="*/ 2147483647 h 710"/>
                  <a:gd name="T68" fmla="*/ 2147483647 w 962"/>
                  <a:gd name="T69" fmla="*/ 2147483647 h 710"/>
                  <a:gd name="T70" fmla="*/ 2147483647 w 962"/>
                  <a:gd name="T71" fmla="*/ 2147483647 h 710"/>
                  <a:gd name="T72" fmla="*/ 2147483647 w 962"/>
                  <a:gd name="T73" fmla="*/ 2147483647 h 710"/>
                  <a:gd name="T74" fmla="*/ 2147483647 w 962"/>
                  <a:gd name="T75" fmla="*/ 2147483647 h 710"/>
                  <a:gd name="T76" fmla="*/ 2147483647 w 962"/>
                  <a:gd name="T77" fmla="*/ 2147483647 h 710"/>
                  <a:gd name="T78" fmla="*/ 0 w 962"/>
                  <a:gd name="T79" fmla="*/ 0 h 7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2"/>
                  <a:gd name="T121" fmla="*/ 0 h 710"/>
                  <a:gd name="T122" fmla="*/ 962 w 962"/>
                  <a:gd name="T123" fmla="*/ 710 h 7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2" h="710">
                    <a:moveTo>
                      <a:pt x="0" y="0"/>
                    </a:moveTo>
                    <a:lnTo>
                      <a:pt x="0" y="0"/>
                    </a:lnTo>
                    <a:lnTo>
                      <a:pt x="10" y="248"/>
                    </a:lnTo>
                    <a:lnTo>
                      <a:pt x="18" y="418"/>
                    </a:lnTo>
                    <a:lnTo>
                      <a:pt x="22" y="476"/>
                    </a:lnTo>
                    <a:lnTo>
                      <a:pt x="24" y="492"/>
                    </a:lnTo>
                    <a:lnTo>
                      <a:pt x="26" y="500"/>
                    </a:lnTo>
                    <a:lnTo>
                      <a:pt x="102" y="534"/>
                    </a:lnTo>
                    <a:lnTo>
                      <a:pt x="260" y="606"/>
                    </a:lnTo>
                    <a:lnTo>
                      <a:pt x="420" y="678"/>
                    </a:lnTo>
                    <a:lnTo>
                      <a:pt x="496" y="710"/>
                    </a:lnTo>
                    <a:lnTo>
                      <a:pt x="516" y="698"/>
                    </a:lnTo>
                    <a:lnTo>
                      <a:pt x="566" y="666"/>
                    </a:lnTo>
                    <a:lnTo>
                      <a:pt x="718" y="566"/>
                    </a:lnTo>
                    <a:lnTo>
                      <a:pt x="868" y="466"/>
                    </a:lnTo>
                    <a:lnTo>
                      <a:pt x="918" y="430"/>
                    </a:lnTo>
                    <a:lnTo>
                      <a:pt x="932" y="420"/>
                    </a:lnTo>
                    <a:lnTo>
                      <a:pt x="938" y="414"/>
                    </a:lnTo>
                    <a:lnTo>
                      <a:pt x="942" y="348"/>
                    </a:lnTo>
                    <a:lnTo>
                      <a:pt x="950" y="212"/>
                    </a:lnTo>
                    <a:lnTo>
                      <a:pt x="962" y="12"/>
                    </a:lnTo>
                    <a:lnTo>
                      <a:pt x="960" y="10"/>
                    </a:lnTo>
                    <a:lnTo>
                      <a:pt x="956" y="10"/>
                    </a:lnTo>
                    <a:lnTo>
                      <a:pt x="942" y="14"/>
                    </a:lnTo>
                    <a:lnTo>
                      <a:pt x="892" y="28"/>
                    </a:lnTo>
                    <a:lnTo>
                      <a:pt x="740" y="80"/>
                    </a:lnTo>
                    <a:lnTo>
                      <a:pt x="584" y="132"/>
                    </a:lnTo>
                    <a:lnTo>
                      <a:pt x="528" y="150"/>
                    </a:lnTo>
                    <a:lnTo>
                      <a:pt x="510" y="154"/>
                    </a:lnTo>
                    <a:lnTo>
                      <a:pt x="502" y="156"/>
                    </a:lnTo>
                    <a:lnTo>
                      <a:pt x="474" y="150"/>
                    </a:lnTo>
                    <a:lnTo>
                      <a:pt x="416" y="138"/>
                    </a:lnTo>
                    <a:lnTo>
                      <a:pt x="254" y="100"/>
                    </a:lnTo>
                    <a:lnTo>
                      <a:pt x="28" y="44"/>
                    </a:lnTo>
                    <a:lnTo>
                      <a:pt x="0" y="0"/>
                    </a:lnTo>
                    <a:close/>
                  </a:path>
                </a:pathLst>
              </a:custGeom>
              <a:solidFill>
                <a:srgbClr val="2C3E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 name="Freeform 140">
                <a:extLst>
                  <a:ext uri="{FF2B5EF4-FFF2-40B4-BE49-F238E27FC236}">
                    <a16:creationId xmlns:a16="http://schemas.microsoft.com/office/drawing/2014/main" id="{BA168D85-CDEE-45B4-9DA6-EFB8317D7F7B}"/>
                  </a:ext>
                </a:extLst>
              </p:cNvPr>
              <p:cNvSpPr>
                <a:spLocks/>
              </p:cNvSpPr>
              <p:nvPr/>
            </p:nvSpPr>
            <p:spPr bwMode="auto">
              <a:xfrm>
                <a:off x="5840413" y="2855913"/>
                <a:ext cx="1181100" cy="400050"/>
              </a:xfrm>
              <a:custGeom>
                <a:avLst/>
                <a:gdLst>
                  <a:gd name="T0" fmla="*/ 0 w 744"/>
                  <a:gd name="T1" fmla="*/ 2147483647 h 252"/>
                  <a:gd name="T2" fmla="*/ 0 w 744"/>
                  <a:gd name="T3" fmla="*/ 2147483647 h 252"/>
                  <a:gd name="T4" fmla="*/ 2147483647 w 744"/>
                  <a:gd name="T5" fmla="*/ 2147483647 h 252"/>
                  <a:gd name="T6" fmla="*/ 2147483647 w 744"/>
                  <a:gd name="T7" fmla="*/ 2147483647 h 252"/>
                  <a:gd name="T8" fmla="*/ 2147483647 w 744"/>
                  <a:gd name="T9" fmla="*/ 2147483647 h 252"/>
                  <a:gd name="T10" fmla="*/ 2147483647 w 744"/>
                  <a:gd name="T11" fmla="*/ 2147483647 h 252"/>
                  <a:gd name="T12" fmla="*/ 2147483647 w 744"/>
                  <a:gd name="T13" fmla="*/ 2147483647 h 252"/>
                  <a:gd name="T14" fmla="*/ 2147483647 w 744"/>
                  <a:gd name="T15" fmla="*/ 2147483647 h 252"/>
                  <a:gd name="T16" fmla="*/ 2147483647 w 744"/>
                  <a:gd name="T17" fmla="*/ 2147483647 h 252"/>
                  <a:gd name="T18" fmla="*/ 2147483647 w 744"/>
                  <a:gd name="T19" fmla="*/ 0 h 252"/>
                  <a:gd name="T20" fmla="*/ 2147483647 w 744"/>
                  <a:gd name="T21" fmla="*/ 0 h 252"/>
                  <a:gd name="T22" fmla="*/ 2147483647 w 744"/>
                  <a:gd name="T23" fmla="*/ 2147483647 h 252"/>
                  <a:gd name="T24" fmla="*/ 0 w 744"/>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4"/>
                  <a:gd name="T40" fmla="*/ 0 h 252"/>
                  <a:gd name="T41" fmla="*/ 744 w 744"/>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4" h="252">
                    <a:moveTo>
                      <a:pt x="0" y="204"/>
                    </a:moveTo>
                    <a:lnTo>
                      <a:pt x="0" y="204"/>
                    </a:lnTo>
                    <a:lnTo>
                      <a:pt x="310" y="252"/>
                    </a:lnTo>
                    <a:lnTo>
                      <a:pt x="528" y="142"/>
                    </a:lnTo>
                    <a:lnTo>
                      <a:pt x="744" y="30"/>
                    </a:lnTo>
                    <a:lnTo>
                      <a:pt x="608" y="14"/>
                    </a:lnTo>
                    <a:lnTo>
                      <a:pt x="514" y="4"/>
                    </a:lnTo>
                    <a:lnTo>
                      <a:pt x="470" y="0"/>
                    </a:lnTo>
                    <a:lnTo>
                      <a:pt x="466" y="2"/>
                    </a:lnTo>
                    <a:lnTo>
                      <a:pt x="0" y="204"/>
                    </a:lnTo>
                    <a:close/>
                  </a:path>
                </a:pathLst>
              </a:custGeom>
              <a:solidFill>
                <a:srgbClr val="AF876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5" name="Freeform 141">
                <a:extLst>
                  <a:ext uri="{FF2B5EF4-FFF2-40B4-BE49-F238E27FC236}">
                    <a16:creationId xmlns:a16="http://schemas.microsoft.com/office/drawing/2014/main" id="{6E76FBDF-0529-4DA8-9D1C-022DB5E3F77D}"/>
                  </a:ext>
                </a:extLst>
              </p:cNvPr>
              <p:cNvSpPr>
                <a:spLocks/>
              </p:cNvSpPr>
              <p:nvPr/>
            </p:nvSpPr>
            <p:spPr bwMode="auto">
              <a:xfrm>
                <a:off x="5840413" y="2849563"/>
                <a:ext cx="1181100" cy="400050"/>
              </a:xfrm>
              <a:custGeom>
                <a:avLst/>
                <a:gdLst>
                  <a:gd name="T0" fmla="*/ 0 w 744"/>
                  <a:gd name="T1" fmla="*/ 2147483647 h 252"/>
                  <a:gd name="T2" fmla="*/ 0 w 744"/>
                  <a:gd name="T3" fmla="*/ 2147483647 h 252"/>
                  <a:gd name="T4" fmla="*/ 2147483647 w 744"/>
                  <a:gd name="T5" fmla="*/ 2147483647 h 252"/>
                  <a:gd name="T6" fmla="*/ 2147483647 w 744"/>
                  <a:gd name="T7" fmla="*/ 2147483647 h 252"/>
                  <a:gd name="T8" fmla="*/ 2147483647 w 744"/>
                  <a:gd name="T9" fmla="*/ 2147483647 h 252"/>
                  <a:gd name="T10" fmla="*/ 2147483647 w 744"/>
                  <a:gd name="T11" fmla="*/ 2147483647 h 252"/>
                  <a:gd name="T12" fmla="*/ 2147483647 w 744"/>
                  <a:gd name="T13" fmla="*/ 2147483647 h 252"/>
                  <a:gd name="T14" fmla="*/ 2147483647 w 744"/>
                  <a:gd name="T15" fmla="*/ 2147483647 h 252"/>
                  <a:gd name="T16" fmla="*/ 2147483647 w 744"/>
                  <a:gd name="T17" fmla="*/ 2147483647 h 252"/>
                  <a:gd name="T18" fmla="*/ 2147483647 w 744"/>
                  <a:gd name="T19" fmla="*/ 0 h 252"/>
                  <a:gd name="T20" fmla="*/ 2147483647 w 744"/>
                  <a:gd name="T21" fmla="*/ 0 h 252"/>
                  <a:gd name="T22" fmla="*/ 2147483647 w 744"/>
                  <a:gd name="T23" fmla="*/ 2147483647 h 252"/>
                  <a:gd name="T24" fmla="*/ 0 w 744"/>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4"/>
                  <a:gd name="T40" fmla="*/ 0 h 252"/>
                  <a:gd name="T41" fmla="*/ 744 w 744"/>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4" h="252">
                    <a:moveTo>
                      <a:pt x="0" y="204"/>
                    </a:moveTo>
                    <a:lnTo>
                      <a:pt x="0" y="204"/>
                    </a:lnTo>
                    <a:lnTo>
                      <a:pt x="308" y="252"/>
                    </a:lnTo>
                    <a:lnTo>
                      <a:pt x="528" y="140"/>
                    </a:lnTo>
                    <a:lnTo>
                      <a:pt x="744" y="30"/>
                    </a:lnTo>
                    <a:lnTo>
                      <a:pt x="608" y="14"/>
                    </a:lnTo>
                    <a:lnTo>
                      <a:pt x="514" y="4"/>
                    </a:lnTo>
                    <a:lnTo>
                      <a:pt x="468" y="0"/>
                    </a:lnTo>
                    <a:lnTo>
                      <a:pt x="464" y="2"/>
                    </a:lnTo>
                    <a:lnTo>
                      <a:pt x="0" y="204"/>
                    </a:lnTo>
                    <a:close/>
                  </a:path>
                </a:pathLst>
              </a:custGeom>
              <a:solidFill>
                <a:srgbClr val="BF9F6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6" name="Freeform 142">
                <a:extLst>
                  <a:ext uri="{FF2B5EF4-FFF2-40B4-BE49-F238E27FC236}">
                    <a16:creationId xmlns:a16="http://schemas.microsoft.com/office/drawing/2014/main" id="{11401E65-8900-4D26-B0C5-ACA5A1A67E33}"/>
                  </a:ext>
                </a:extLst>
              </p:cNvPr>
              <p:cNvSpPr>
                <a:spLocks/>
              </p:cNvSpPr>
              <p:nvPr/>
            </p:nvSpPr>
            <p:spPr bwMode="auto">
              <a:xfrm>
                <a:off x="4624388" y="2947988"/>
                <a:ext cx="1196975" cy="431800"/>
              </a:xfrm>
              <a:custGeom>
                <a:avLst/>
                <a:gdLst>
                  <a:gd name="T0" fmla="*/ 2147483647 w 754"/>
                  <a:gd name="T1" fmla="*/ 2147483647 h 272"/>
                  <a:gd name="T2" fmla="*/ 2147483647 w 754"/>
                  <a:gd name="T3" fmla="*/ 2147483647 h 272"/>
                  <a:gd name="T4" fmla="*/ 2147483647 w 754"/>
                  <a:gd name="T5" fmla="*/ 2147483647 h 272"/>
                  <a:gd name="T6" fmla="*/ 2147483647 w 754"/>
                  <a:gd name="T7" fmla="*/ 2147483647 h 272"/>
                  <a:gd name="T8" fmla="*/ 2147483647 w 754"/>
                  <a:gd name="T9" fmla="*/ 2147483647 h 272"/>
                  <a:gd name="T10" fmla="*/ 2147483647 w 754"/>
                  <a:gd name="T11" fmla="*/ 2147483647 h 272"/>
                  <a:gd name="T12" fmla="*/ 0 w 754"/>
                  <a:gd name="T13" fmla="*/ 2147483647 h 272"/>
                  <a:gd name="T14" fmla="*/ 2147483647 w 754"/>
                  <a:gd name="T15" fmla="*/ 0 h 272"/>
                  <a:gd name="T16" fmla="*/ 2147483647 w 754"/>
                  <a:gd name="T17" fmla="*/ 2147483647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4"/>
                  <a:gd name="T28" fmla="*/ 0 h 272"/>
                  <a:gd name="T29" fmla="*/ 754 w 754"/>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4" h="272">
                    <a:moveTo>
                      <a:pt x="754" y="150"/>
                    </a:moveTo>
                    <a:lnTo>
                      <a:pt x="754" y="150"/>
                    </a:lnTo>
                    <a:lnTo>
                      <a:pt x="628" y="212"/>
                    </a:lnTo>
                    <a:lnTo>
                      <a:pt x="542" y="254"/>
                    </a:lnTo>
                    <a:lnTo>
                      <a:pt x="502" y="272"/>
                    </a:lnTo>
                    <a:lnTo>
                      <a:pt x="0" y="94"/>
                    </a:lnTo>
                    <a:lnTo>
                      <a:pt x="256" y="0"/>
                    </a:lnTo>
                    <a:lnTo>
                      <a:pt x="754" y="150"/>
                    </a:lnTo>
                    <a:close/>
                  </a:path>
                </a:pathLst>
              </a:custGeom>
              <a:solidFill>
                <a:srgbClr val="AF876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7" name="Freeform 143">
                <a:extLst>
                  <a:ext uri="{FF2B5EF4-FFF2-40B4-BE49-F238E27FC236}">
                    <a16:creationId xmlns:a16="http://schemas.microsoft.com/office/drawing/2014/main" id="{A847B7A0-D7CD-4172-ACD3-80E9FD97C5F1}"/>
                  </a:ext>
                </a:extLst>
              </p:cNvPr>
              <p:cNvSpPr>
                <a:spLocks/>
              </p:cNvSpPr>
              <p:nvPr/>
            </p:nvSpPr>
            <p:spPr bwMode="auto">
              <a:xfrm>
                <a:off x="4621213" y="2941638"/>
                <a:ext cx="1196975" cy="428625"/>
              </a:xfrm>
              <a:custGeom>
                <a:avLst/>
                <a:gdLst>
                  <a:gd name="T0" fmla="*/ 2147483647 w 754"/>
                  <a:gd name="T1" fmla="*/ 2147483647 h 270"/>
                  <a:gd name="T2" fmla="*/ 2147483647 w 754"/>
                  <a:gd name="T3" fmla="*/ 2147483647 h 270"/>
                  <a:gd name="T4" fmla="*/ 2147483647 w 754"/>
                  <a:gd name="T5" fmla="*/ 2147483647 h 270"/>
                  <a:gd name="T6" fmla="*/ 2147483647 w 754"/>
                  <a:gd name="T7" fmla="*/ 2147483647 h 270"/>
                  <a:gd name="T8" fmla="*/ 2147483647 w 754"/>
                  <a:gd name="T9" fmla="*/ 2147483647 h 270"/>
                  <a:gd name="T10" fmla="*/ 2147483647 w 754"/>
                  <a:gd name="T11" fmla="*/ 2147483647 h 270"/>
                  <a:gd name="T12" fmla="*/ 0 w 754"/>
                  <a:gd name="T13" fmla="*/ 2147483647 h 270"/>
                  <a:gd name="T14" fmla="*/ 2147483647 w 754"/>
                  <a:gd name="T15" fmla="*/ 0 h 270"/>
                  <a:gd name="T16" fmla="*/ 2147483647 w 754"/>
                  <a:gd name="T17" fmla="*/ 2147483647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4"/>
                  <a:gd name="T28" fmla="*/ 0 h 270"/>
                  <a:gd name="T29" fmla="*/ 754 w 754"/>
                  <a:gd name="T30" fmla="*/ 270 h 2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4" h="270">
                    <a:moveTo>
                      <a:pt x="754" y="148"/>
                    </a:moveTo>
                    <a:lnTo>
                      <a:pt x="754" y="148"/>
                    </a:lnTo>
                    <a:lnTo>
                      <a:pt x="628" y="210"/>
                    </a:lnTo>
                    <a:lnTo>
                      <a:pt x="542" y="252"/>
                    </a:lnTo>
                    <a:lnTo>
                      <a:pt x="500" y="270"/>
                    </a:lnTo>
                    <a:lnTo>
                      <a:pt x="0" y="94"/>
                    </a:lnTo>
                    <a:lnTo>
                      <a:pt x="258" y="0"/>
                    </a:lnTo>
                    <a:lnTo>
                      <a:pt x="754" y="148"/>
                    </a:lnTo>
                    <a:close/>
                  </a:path>
                </a:pathLst>
              </a:custGeom>
              <a:solidFill>
                <a:srgbClr val="BF9F6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8" name="Tekstboks 13">
              <a:extLst>
                <a:ext uri="{FF2B5EF4-FFF2-40B4-BE49-F238E27FC236}">
                  <a16:creationId xmlns:a16="http://schemas.microsoft.com/office/drawing/2014/main" id="{298DFAA0-77DD-4B0F-9FEA-2ECB4CC5711F}"/>
                </a:ext>
              </a:extLst>
            </p:cNvPr>
            <p:cNvSpPr txBox="1"/>
            <p:nvPr/>
          </p:nvSpPr>
          <p:spPr>
            <a:xfrm rot="373084">
              <a:off x="2322844" y="4013943"/>
              <a:ext cx="2716154" cy="519626"/>
            </a:xfrm>
            <a:prstGeom prst="rect">
              <a:avLst/>
            </a:prstGeom>
            <a:noFill/>
            <a:scene3d>
              <a:camera prst="perspectiveContrastingLeftFacing">
                <a:rot lat="923197" lon="2617071" rev="21382484"/>
              </a:camera>
              <a:lightRig rig="threePt" dir="t"/>
            </a:scene3d>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b="1" i="0" u="none" strike="noStrike" kern="0" cap="none" spc="0" normalizeH="0" baseline="0" noProof="0" dirty="0">
                  <a:ln>
                    <a:noFill/>
                  </a:ln>
                  <a:solidFill>
                    <a:prstClr val="white"/>
                  </a:solidFill>
                  <a:effectLst/>
                  <a:uLnTx/>
                  <a:uFillTx/>
                  <a:ea typeface="ＭＳ Ｐゴシック" pitchFamily="-97" charset="-128"/>
                </a:rPr>
                <a:t>公用天然氣事業</a:t>
              </a:r>
              <a:endParaRPr kumimoji="0" lang="da-DK" b="1" i="0" u="none" strike="noStrike" kern="0" cap="none" spc="0" normalizeH="0" baseline="0" noProof="0" dirty="0">
                <a:ln>
                  <a:noFill/>
                </a:ln>
                <a:solidFill>
                  <a:prstClr val="white"/>
                </a:solidFill>
                <a:effectLst/>
                <a:uLnTx/>
                <a:uFillTx/>
                <a:ea typeface="ＭＳ Ｐゴシック" pitchFamily="-97" charset="-128"/>
              </a:endParaRPr>
            </a:p>
          </p:txBody>
        </p:sp>
      </p:grpSp>
      <p:cxnSp>
        <p:nvCxnSpPr>
          <p:cNvPr id="18" name="Straight Connector 56">
            <a:extLst>
              <a:ext uri="{FF2B5EF4-FFF2-40B4-BE49-F238E27FC236}">
                <a16:creationId xmlns:a16="http://schemas.microsoft.com/office/drawing/2014/main" id="{E43C2460-50F6-4EFB-88F9-EFEB74A56527}"/>
              </a:ext>
            </a:extLst>
          </p:cNvPr>
          <p:cNvCxnSpPr>
            <a:cxnSpLocks/>
          </p:cNvCxnSpPr>
          <p:nvPr/>
        </p:nvCxnSpPr>
        <p:spPr>
          <a:xfrm>
            <a:off x="1718815" y="3297114"/>
            <a:ext cx="2991555" cy="0"/>
          </a:xfrm>
          <a:prstGeom prst="line">
            <a:avLst/>
          </a:prstGeom>
          <a:noFill/>
          <a:ln w="15875" cap="flat" cmpd="sng" algn="ctr">
            <a:solidFill>
              <a:srgbClr val="BFBFBF"/>
            </a:solidFill>
            <a:prstDash val="sysDash"/>
            <a:miter lim="800000"/>
            <a:headEnd type="oval"/>
            <a:tailEnd type="oval"/>
          </a:ln>
          <a:effectLst/>
        </p:spPr>
      </p:cxnSp>
      <p:cxnSp>
        <p:nvCxnSpPr>
          <p:cNvPr id="19" name="Straight Connector 57">
            <a:extLst>
              <a:ext uri="{FF2B5EF4-FFF2-40B4-BE49-F238E27FC236}">
                <a16:creationId xmlns:a16="http://schemas.microsoft.com/office/drawing/2014/main" id="{90C83358-0FE6-410B-B5E4-431026CD0BC9}"/>
              </a:ext>
            </a:extLst>
          </p:cNvPr>
          <p:cNvCxnSpPr>
            <a:cxnSpLocks/>
          </p:cNvCxnSpPr>
          <p:nvPr/>
        </p:nvCxnSpPr>
        <p:spPr>
          <a:xfrm flipV="1">
            <a:off x="3868840" y="1701912"/>
            <a:ext cx="4421" cy="3186014"/>
          </a:xfrm>
          <a:prstGeom prst="line">
            <a:avLst/>
          </a:prstGeom>
          <a:noFill/>
          <a:ln w="15875" cap="flat" cmpd="sng" algn="ctr">
            <a:solidFill>
              <a:srgbClr val="BFBFBF"/>
            </a:solidFill>
            <a:prstDash val="sysDash"/>
            <a:miter lim="800000"/>
            <a:headEnd type="oval"/>
            <a:tailEnd type="oval"/>
          </a:ln>
          <a:effectLst/>
        </p:spPr>
      </p:cxnSp>
      <p:cxnSp>
        <p:nvCxnSpPr>
          <p:cNvPr id="20" name="Straight Connector 59">
            <a:extLst>
              <a:ext uri="{FF2B5EF4-FFF2-40B4-BE49-F238E27FC236}">
                <a16:creationId xmlns:a16="http://schemas.microsoft.com/office/drawing/2014/main" id="{CE406026-20A1-4067-AC9C-6BA01F70C009}"/>
              </a:ext>
            </a:extLst>
          </p:cNvPr>
          <p:cNvCxnSpPr>
            <a:cxnSpLocks/>
          </p:cNvCxnSpPr>
          <p:nvPr/>
        </p:nvCxnSpPr>
        <p:spPr>
          <a:xfrm>
            <a:off x="3873261" y="1693878"/>
            <a:ext cx="898820" cy="3064"/>
          </a:xfrm>
          <a:prstGeom prst="line">
            <a:avLst/>
          </a:prstGeom>
          <a:noFill/>
          <a:ln w="15875" cap="flat" cmpd="sng" algn="ctr">
            <a:solidFill>
              <a:srgbClr val="BFBFBF"/>
            </a:solidFill>
            <a:prstDash val="sysDash"/>
            <a:miter lim="800000"/>
            <a:headEnd type="oval"/>
            <a:tailEnd type="oval"/>
          </a:ln>
          <a:effectLst/>
        </p:spPr>
      </p:cxnSp>
      <p:cxnSp>
        <p:nvCxnSpPr>
          <p:cNvPr id="21" name="Straight Connector 60">
            <a:extLst>
              <a:ext uri="{FF2B5EF4-FFF2-40B4-BE49-F238E27FC236}">
                <a16:creationId xmlns:a16="http://schemas.microsoft.com/office/drawing/2014/main" id="{BBE4F083-74F0-4464-8EF3-0750F2925FDD}"/>
              </a:ext>
            </a:extLst>
          </p:cNvPr>
          <p:cNvCxnSpPr>
            <a:cxnSpLocks/>
          </p:cNvCxnSpPr>
          <p:nvPr/>
        </p:nvCxnSpPr>
        <p:spPr>
          <a:xfrm flipV="1">
            <a:off x="1718815" y="3294919"/>
            <a:ext cx="0" cy="1523103"/>
          </a:xfrm>
          <a:prstGeom prst="line">
            <a:avLst/>
          </a:prstGeom>
          <a:noFill/>
          <a:ln w="15875" cap="flat" cmpd="sng" algn="ctr">
            <a:solidFill>
              <a:srgbClr val="BFBFBF"/>
            </a:solidFill>
            <a:prstDash val="sysDash"/>
            <a:miter lim="800000"/>
            <a:headEnd type="oval"/>
            <a:tailEnd type="oval"/>
          </a:ln>
          <a:effectLst/>
        </p:spPr>
      </p:cxnSp>
      <p:sp>
        <p:nvSpPr>
          <p:cNvPr id="31" name="Rectangle 3">
            <a:extLst>
              <a:ext uri="{FF2B5EF4-FFF2-40B4-BE49-F238E27FC236}">
                <a16:creationId xmlns:a16="http://schemas.microsoft.com/office/drawing/2014/main" id="{CBE90989-E0D6-4676-B859-3162698A8FD3}"/>
              </a:ext>
            </a:extLst>
          </p:cNvPr>
          <p:cNvSpPr>
            <a:spLocks/>
          </p:cNvSpPr>
          <p:nvPr/>
        </p:nvSpPr>
        <p:spPr bwMode="auto">
          <a:xfrm>
            <a:off x="5263095" y="1549288"/>
            <a:ext cx="2965105" cy="3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r>
              <a:rPr lang="zh-TW" altLang="en-US" sz="2400" dirty="0">
                <a:latin typeface="微軟正黑體" panose="020B0604030504040204" pitchFamily="34" charset="-120"/>
                <a:ea typeface="微軟正黑體" panose="020B0604030504040204" pitchFamily="34" charset="-120"/>
                <a:cs typeface="Lato Regular" charset="0"/>
                <a:sym typeface="Lato Regular" charset="0"/>
              </a:rPr>
              <a:t>區域獨占事業</a:t>
            </a:r>
            <a:endParaRPr lang="en-US" sz="2400" dirty="0">
              <a:latin typeface="微軟正黑體" panose="020B0604030504040204" pitchFamily="34" charset="-120"/>
              <a:ea typeface="微軟正黑體" panose="020B0604030504040204" pitchFamily="34" charset="-120"/>
              <a:cs typeface="Lato Regular" charset="0"/>
              <a:sym typeface="Lato Regular" charset="0"/>
            </a:endParaRPr>
          </a:p>
        </p:txBody>
      </p:sp>
      <p:sp>
        <p:nvSpPr>
          <p:cNvPr id="32" name="橢圓 31">
            <a:extLst>
              <a:ext uri="{FF2B5EF4-FFF2-40B4-BE49-F238E27FC236}">
                <a16:creationId xmlns:a16="http://schemas.microsoft.com/office/drawing/2014/main" id="{EFF22C31-A6EC-4393-9AE4-00949BF8E634}"/>
              </a:ext>
            </a:extLst>
          </p:cNvPr>
          <p:cNvSpPr/>
          <p:nvPr/>
        </p:nvSpPr>
        <p:spPr>
          <a:xfrm>
            <a:off x="4863369" y="1523188"/>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rPr>
              <a:t>A</a:t>
            </a:r>
            <a:endParaRPr kumimoji="0" lang="zh-TW" altLang="en-US"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endParaRPr>
          </a:p>
        </p:txBody>
      </p:sp>
      <p:sp>
        <p:nvSpPr>
          <p:cNvPr id="33" name="Rectangle 3">
            <a:extLst>
              <a:ext uri="{FF2B5EF4-FFF2-40B4-BE49-F238E27FC236}">
                <a16:creationId xmlns:a16="http://schemas.microsoft.com/office/drawing/2014/main" id="{CF6CF3EA-3E33-4CB4-A1CE-C4493CD2A915}"/>
              </a:ext>
            </a:extLst>
          </p:cNvPr>
          <p:cNvSpPr>
            <a:spLocks/>
          </p:cNvSpPr>
          <p:nvPr/>
        </p:nvSpPr>
        <p:spPr bwMode="auto">
          <a:xfrm>
            <a:off x="5294781" y="3048415"/>
            <a:ext cx="2992388" cy="3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r>
              <a:rPr lang="zh-TW" altLang="en-US" sz="2400" dirty="0">
                <a:latin typeface="微軟正黑體" panose="020B0604030504040204" pitchFamily="34" charset="-120"/>
                <a:ea typeface="微軟正黑體" panose="020B0604030504040204" pitchFamily="34" charset="-120"/>
                <a:cs typeface="Lato Regular" charset="0"/>
                <a:sym typeface="Lato Regular" charset="0"/>
              </a:rPr>
              <a:t>供氣義務</a:t>
            </a:r>
            <a:endParaRPr lang="en-US" sz="2400" dirty="0">
              <a:latin typeface="微軟正黑體" panose="020B0604030504040204" pitchFamily="34" charset="-120"/>
              <a:ea typeface="微軟正黑體" panose="020B0604030504040204" pitchFamily="34" charset="-120"/>
              <a:cs typeface="Lato Regular" charset="0"/>
              <a:sym typeface="Lato Regular" charset="0"/>
            </a:endParaRPr>
          </a:p>
        </p:txBody>
      </p:sp>
      <p:sp>
        <p:nvSpPr>
          <p:cNvPr id="34" name="橢圓 33">
            <a:extLst>
              <a:ext uri="{FF2B5EF4-FFF2-40B4-BE49-F238E27FC236}">
                <a16:creationId xmlns:a16="http://schemas.microsoft.com/office/drawing/2014/main" id="{B1CD4E4F-7503-4DE9-8A97-41D5D9A0DAF2}"/>
              </a:ext>
            </a:extLst>
          </p:cNvPr>
          <p:cNvSpPr/>
          <p:nvPr/>
        </p:nvSpPr>
        <p:spPr>
          <a:xfrm>
            <a:off x="4827993" y="3048415"/>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rPr>
              <a:t>B</a:t>
            </a:r>
            <a:endParaRPr kumimoji="0" lang="zh-TW" altLang="en-US"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endParaRPr>
          </a:p>
        </p:txBody>
      </p:sp>
      <p:sp>
        <p:nvSpPr>
          <p:cNvPr id="35" name="橢圓 34">
            <a:extLst>
              <a:ext uri="{FF2B5EF4-FFF2-40B4-BE49-F238E27FC236}">
                <a16:creationId xmlns:a16="http://schemas.microsoft.com/office/drawing/2014/main" id="{36BD155E-CD9C-4FF0-A6FB-FF8CE54C75F1}"/>
              </a:ext>
            </a:extLst>
          </p:cNvPr>
          <p:cNvSpPr/>
          <p:nvPr/>
        </p:nvSpPr>
        <p:spPr>
          <a:xfrm>
            <a:off x="4863229" y="4698323"/>
            <a:ext cx="360040" cy="3600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rPr>
              <a:t>C</a:t>
            </a:r>
            <a:endParaRPr kumimoji="0" lang="zh-TW" altLang="en-US" sz="2400" b="1" i="0" u="none" strike="noStrike" kern="1200" cap="none" spc="0" normalizeH="0" baseline="0" noProof="0" dirty="0">
              <a:ln>
                <a:noFill/>
              </a:ln>
              <a:solidFill>
                <a:srgbClr val="FFFFFF"/>
              </a:solidFill>
              <a:effectLst/>
              <a:uLnTx/>
              <a:uFillTx/>
              <a:latin typeface="Arial"/>
              <a:ea typeface="新細明體" panose="02020500000000000000" pitchFamily="18" charset="-120"/>
              <a:cs typeface="+mn-cs"/>
            </a:endParaRPr>
          </a:p>
        </p:txBody>
      </p:sp>
      <p:sp>
        <p:nvSpPr>
          <p:cNvPr id="36" name="Rectangle 3">
            <a:extLst>
              <a:ext uri="{FF2B5EF4-FFF2-40B4-BE49-F238E27FC236}">
                <a16:creationId xmlns:a16="http://schemas.microsoft.com/office/drawing/2014/main" id="{284FBFE6-7A2A-4FBB-AC04-9FAFF1BB0C3C}"/>
              </a:ext>
            </a:extLst>
          </p:cNvPr>
          <p:cNvSpPr>
            <a:spLocks/>
          </p:cNvSpPr>
          <p:nvPr/>
        </p:nvSpPr>
        <p:spPr bwMode="auto">
          <a:xfrm>
            <a:off x="5318838" y="4715877"/>
            <a:ext cx="2996548" cy="3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914400"/>
            <a:r>
              <a:rPr lang="zh-TW" altLang="en-US" sz="2400" dirty="0">
                <a:latin typeface="微軟正黑體" panose="020B0604030504040204" pitchFamily="34" charset="-120"/>
                <a:ea typeface="微軟正黑體" panose="020B0604030504040204" pitchFamily="34" charset="-120"/>
                <a:cs typeface="Lato Regular" charset="0"/>
                <a:sym typeface="Lato Regular" charset="0"/>
              </a:rPr>
              <a:t>供氣安全</a:t>
            </a:r>
            <a:endParaRPr lang="en-US" sz="2400" dirty="0">
              <a:latin typeface="微軟正黑體" panose="020B0604030504040204" pitchFamily="34" charset="-120"/>
              <a:ea typeface="微軟正黑體" panose="020B0604030504040204" pitchFamily="34" charset="-120"/>
              <a:cs typeface="Lato Regular" charset="0"/>
              <a:sym typeface="Lato Regular" charset="0"/>
            </a:endParaRPr>
          </a:p>
        </p:txBody>
      </p:sp>
      <p:cxnSp>
        <p:nvCxnSpPr>
          <p:cNvPr id="37" name="Straight Connector 59">
            <a:extLst>
              <a:ext uri="{FF2B5EF4-FFF2-40B4-BE49-F238E27FC236}">
                <a16:creationId xmlns:a16="http://schemas.microsoft.com/office/drawing/2014/main" id="{DECAAE6D-866A-4701-86EE-EB7BE6335047}"/>
              </a:ext>
            </a:extLst>
          </p:cNvPr>
          <p:cNvCxnSpPr>
            <a:cxnSpLocks/>
          </p:cNvCxnSpPr>
          <p:nvPr/>
        </p:nvCxnSpPr>
        <p:spPr>
          <a:xfrm>
            <a:off x="3868840" y="4887926"/>
            <a:ext cx="898820" cy="3064"/>
          </a:xfrm>
          <a:prstGeom prst="line">
            <a:avLst/>
          </a:prstGeom>
          <a:noFill/>
          <a:ln w="15875" cap="flat" cmpd="sng" algn="ctr">
            <a:solidFill>
              <a:srgbClr val="BFBFBF"/>
            </a:solidFill>
            <a:prstDash val="sysDash"/>
            <a:miter lim="800000"/>
            <a:headEnd type="oval"/>
            <a:tailEnd type="oval"/>
          </a:ln>
          <a:effectLst/>
        </p:spPr>
      </p:cxnSp>
      <p:grpSp>
        <p:nvGrpSpPr>
          <p:cNvPr id="38" name="Group 184">
            <a:extLst>
              <a:ext uri="{FF2B5EF4-FFF2-40B4-BE49-F238E27FC236}">
                <a16:creationId xmlns:a16="http://schemas.microsoft.com/office/drawing/2014/main" id="{4DA95637-3215-4EF5-AF79-E4338D5F9B2F}"/>
              </a:ext>
            </a:extLst>
          </p:cNvPr>
          <p:cNvGrpSpPr/>
          <p:nvPr/>
        </p:nvGrpSpPr>
        <p:grpSpPr>
          <a:xfrm>
            <a:off x="4734410" y="3526570"/>
            <a:ext cx="456593" cy="525034"/>
            <a:chOff x="998489" y="2241774"/>
            <a:chExt cx="256404" cy="239742"/>
          </a:xfrm>
          <a:solidFill>
            <a:schemeClr val="accent6">
              <a:lumMod val="75000"/>
            </a:schemeClr>
          </a:solidFill>
        </p:grpSpPr>
        <p:sp>
          <p:nvSpPr>
            <p:cNvPr id="39" name="Freeform 58">
              <a:extLst>
                <a:ext uri="{FF2B5EF4-FFF2-40B4-BE49-F238E27FC236}">
                  <a16:creationId xmlns:a16="http://schemas.microsoft.com/office/drawing/2014/main" id="{DE6FCD5D-449D-48E0-AFF0-DA6DB44EE8C9}"/>
                </a:ext>
              </a:extLst>
            </p:cNvPr>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0" name="Freeform 59">
              <a:extLst>
                <a:ext uri="{FF2B5EF4-FFF2-40B4-BE49-F238E27FC236}">
                  <a16:creationId xmlns:a16="http://schemas.microsoft.com/office/drawing/2014/main" id="{00B7C706-C47F-4668-B2AE-338BDE6D3176}"/>
                </a:ext>
              </a:extLst>
            </p:cNvPr>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1" name="Freeform 60">
              <a:extLst>
                <a:ext uri="{FF2B5EF4-FFF2-40B4-BE49-F238E27FC236}">
                  <a16:creationId xmlns:a16="http://schemas.microsoft.com/office/drawing/2014/main" id="{5C8CE8C0-BB22-4CB1-92A5-808D3394E612}"/>
                </a:ext>
              </a:extLst>
            </p:cNvPr>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2" name="Freeform 61">
              <a:extLst>
                <a:ext uri="{FF2B5EF4-FFF2-40B4-BE49-F238E27FC236}">
                  <a16:creationId xmlns:a16="http://schemas.microsoft.com/office/drawing/2014/main" id="{77526ECC-F27A-4FAE-8B3E-25F980B40A53}"/>
                </a:ext>
              </a:extLst>
            </p:cNvPr>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3" name="Freeform 62">
              <a:extLst>
                <a:ext uri="{FF2B5EF4-FFF2-40B4-BE49-F238E27FC236}">
                  <a16:creationId xmlns:a16="http://schemas.microsoft.com/office/drawing/2014/main" id="{8B33C4CA-ABB7-4043-9350-C696DF5306BB}"/>
                </a:ext>
              </a:extLst>
            </p:cNvPr>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4" name="Freeform 63">
              <a:extLst>
                <a:ext uri="{FF2B5EF4-FFF2-40B4-BE49-F238E27FC236}">
                  <a16:creationId xmlns:a16="http://schemas.microsoft.com/office/drawing/2014/main" id="{CDFD6C3E-EED5-48CC-9BAC-DBA53C2F7891}"/>
                </a:ext>
              </a:extLst>
            </p:cNvPr>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5" name="Freeform 64">
              <a:extLst>
                <a:ext uri="{FF2B5EF4-FFF2-40B4-BE49-F238E27FC236}">
                  <a16:creationId xmlns:a16="http://schemas.microsoft.com/office/drawing/2014/main" id="{DBD8EBE0-812F-4A67-89D9-3950EDFD9C12}"/>
                </a:ext>
              </a:extLst>
            </p:cNvPr>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6" name="Freeform 65">
              <a:extLst>
                <a:ext uri="{FF2B5EF4-FFF2-40B4-BE49-F238E27FC236}">
                  <a16:creationId xmlns:a16="http://schemas.microsoft.com/office/drawing/2014/main" id="{4A2B7213-F06C-4CAF-B927-493A2E05F08C}"/>
                </a:ext>
              </a:extLst>
            </p:cNvPr>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sp>
          <p:nvSpPr>
            <p:cNvPr id="47" name="Freeform 66">
              <a:extLst>
                <a:ext uri="{FF2B5EF4-FFF2-40B4-BE49-F238E27FC236}">
                  <a16:creationId xmlns:a16="http://schemas.microsoft.com/office/drawing/2014/main" id="{D330DA23-C566-4466-A945-3C695185DBEB}"/>
                </a:ext>
              </a:extLst>
            </p:cNvPr>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endParaRPr>
            </a:p>
          </p:txBody>
        </p:sp>
      </p:grpSp>
      <p:cxnSp>
        <p:nvCxnSpPr>
          <p:cNvPr id="48" name="直線接點 47"/>
          <p:cNvCxnSpPr/>
          <p:nvPr/>
        </p:nvCxnSpPr>
        <p:spPr>
          <a:xfrm>
            <a:off x="1986066" y="4873280"/>
            <a:ext cx="1" cy="1474389"/>
          </a:xfrm>
          <a:prstGeom prst="line">
            <a:avLst/>
          </a:prstGeom>
          <a:ln/>
        </p:spPr>
        <p:style>
          <a:lnRef idx="1">
            <a:schemeClr val="accent3"/>
          </a:lnRef>
          <a:fillRef idx="0">
            <a:schemeClr val="accent3"/>
          </a:fillRef>
          <a:effectRef idx="0">
            <a:schemeClr val="accent3"/>
          </a:effectRef>
          <a:fontRef idx="minor">
            <a:schemeClr val="tx1"/>
          </a:fontRef>
        </p:style>
      </p:cxnSp>
      <p:sp>
        <p:nvSpPr>
          <p:cNvPr id="49" name="Rectangle 45"/>
          <p:cNvSpPr/>
          <p:nvPr/>
        </p:nvSpPr>
        <p:spPr>
          <a:xfrm>
            <a:off x="5136409" y="2021809"/>
            <a:ext cx="3790536" cy="757130"/>
          </a:xfrm>
          <a:prstGeom prst="rect">
            <a:avLst/>
          </a:prstGeom>
        </p:spPr>
        <p:txBody>
          <a:bodyPr wrap="square">
            <a:spAutoFit/>
          </a:bodyPr>
          <a:lstStyle/>
          <a:p>
            <a:pPr algn="just" defTabSz="914400">
              <a:lnSpc>
                <a:spcPct val="120000"/>
              </a:lnSpc>
            </a:pP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公用天然氣事業非經中央主管機關許可，</a:t>
            </a:r>
            <a:r>
              <a:rPr lang="zh-TW" altLang="en-US" b="1" dirty="0">
                <a:solidFill>
                  <a:srgbClr val="0070C0"/>
                </a:solidFill>
                <a:latin typeface="微軟正黑體" panose="020B0604030504040204" pitchFamily="34" charset="-120"/>
                <a:ea typeface="微軟正黑體" panose="020B0604030504040204" pitchFamily="34" charset="-120"/>
                <a:cs typeface="Open Sans Condensed Light" pitchFamily="34" charset="0"/>
              </a:rPr>
              <a:t>不得於供氣區域外供氣</a:t>
            </a: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a:t>
            </a:r>
            <a:endParaRPr 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endParaRPr>
          </a:p>
        </p:txBody>
      </p:sp>
      <p:sp>
        <p:nvSpPr>
          <p:cNvPr id="50" name="Rectangle 47"/>
          <p:cNvSpPr/>
          <p:nvPr/>
        </p:nvSpPr>
        <p:spPr>
          <a:xfrm>
            <a:off x="5287135" y="3506840"/>
            <a:ext cx="3663850" cy="1089529"/>
          </a:xfrm>
          <a:prstGeom prst="rect">
            <a:avLst/>
          </a:prstGeom>
        </p:spPr>
        <p:txBody>
          <a:bodyPr wrap="square">
            <a:spAutoFit/>
          </a:bodyPr>
          <a:lstStyle/>
          <a:p>
            <a:pPr algn="just" defTabSz="914400">
              <a:lnSpc>
                <a:spcPct val="120000"/>
              </a:lnSpc>
            </a:pP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公用天然氣事業在其供氣區域內，對於請求供氣者，非有正當理由，</a:t>
            </a:r>
            <a:r>
              <a:rPr lang="zh-TW" altLang="en-US" b="1" dirty="0">
                <a:solidFill>
                  <a:srgbClr val="0070C0"/>
                </a:solidFill>
                <a:latin typeface="微軟正黑體" panose="020B0604030504040204" pitchFamily="34" charset="-120"/>
                <a:ea typeface="微軟正黑體" panose="020B0604030504040204" pitchFamily="34" charset="-120"/>
                <a:cs typeface="Open Sans Condensed Light" pitchFamily="34" charset="0"/>
              </a:rPr>
              <a:t>不得拒絕</a:t>
            </a: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a:t>
            </a:r>
            <a:endParaRPr 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endParaRPr>
          </a:p>
        </p:txBody>
      </p:sp>
      <p:sp>
        <p:nvSpPr>
          <p:cNvPr id="52" name="AutoShape 108"/>
          <p:cNvSpPr>
            <a:spLocks/>
          </p:cNvSpPr>
          <p:nvPr/>
        </p:nvSpPr>
        <p:spPr bwMode="auto">
          <a:xfrm>
            <a:off x="4818808" y="2113582"/>
            <a:ext cx="257034" cy="2498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accent4"/>
          </a:solidFill>
          <a:ln>
            <a:noFill/>
          </a:ln>
          <a:effec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3" name="AutoShape 109"/>
          <p:cNvSpPr>
            <a:spLocks/>
          </p:cNvSpPr>
          <p:nvPr/>
        </p:nvSpPr>
        <p:spPr bwMode="auto">
          <a:xfrm>
            <a:off x="4710370" y="2021809"/>
            <a:ext cx="456593" cy="5719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accent4"/>
          </a:solidFill>
          <a:ln>
            <a:noFill/>
          </a:ln>
          <a:effectLst/>
        </p:spPr>
        <p:txBody>
          <a:bodyPr lIns="50800" tIns="50800" rIns="50800" bIns="50800" anchor="ctr"/>
          <a:lstStyle/>
          <a:p>
            <a:pPr defTabSz="609585"/>
            <a:endParaRPr lang="en-US" sz="4000">
              <a:solidFill>
                <a:srgbClr val="FFFFFF"/>
              </a:solidFill>
              <a:effectLst>
                <a:outerShdw blurRad="38100" dist="38100" dir="2700000" algn="tl">
                  <a:srgbClr val="000000"/>
                </a:outerShdw>
              </a:effectLst>
            </a:endParaRPr>
          </a:p>
        </p:txBody>
      </p:sp>
      <p:sp>
        <p:nvSpPr>
          <p:cNvPr id="54" name="AutoShape 30"/>
          <p:cNvSpPr>
            <a:spLocks/>
          </p:cNvSpPr>
          <p:nvPr/>
        </p:nvSpPr>
        <p:spPr bwMode="auto">
          <a:xfrm>
            <a:off x="4763122" y="5182547"/>
            <a:ext cx="462242" cy="567789"/>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rgbClr val="FF7C80"/>
          </a:solidFill>
          <a:ln>
            <a:noFill/>
          </a:ln>
          <a:effectLst/>
        </p:spPr>
        <p:txBody>
          <a:bodyPr lIns="50800" tIns="50800" rIns="50800" bIns="50800" anchor="ctr"/>
          <a:lstStyle/>
          <a:p>
            <a:pPr defTabSz="609585"/>
            <a:endParaRPr lang="en-US" sz="4400">
              <a:solidFill>
                <a:srgbClr val="FFFFFF"/>
              </a:solidFill>
              <a:effectLst>
                <a:outerShdw blurRad="38100" dist="38100" dir="2700000" algn="tl">
                  <a:srgbClr val="000000"/>
                </a:outerShdw>
              </a:effectLst>
            </a:endParaRPr>
          </a:p>
        </p:txBody>
      </p:sp>
      <p:sp>
        <p:nvSpPr>
          <p:cNvPr id="55" name="AutoShape 31"/>
          <p:cNvSpPr>
            <a:spLocks/>
          </p:cNvSpPr>
          <p:nvPr/>
        </p:nvSpPr>
        <p:spPr bwMode="auto">
          <a:xfrm>
            <a:off x="4869890" y="5446749"/>
            <a:ext cx="297073" cy="203475"/>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rgbClr val="FF7C80"/>
          </a:solidFill>
          <a:ln>
            <a:noFill/>
          </a:ln>
          <a:effectLst/>
        </p:spPr>
        <p:txBody>
          <a:bodyPr lIns="50800" tIns="50800" rIns="50800" bIns="50800" anchor="ctr"/>
          <a:lstStyle/>
          <a:p>
            <a:pPr defTabSz="609585"/>
            <a:endParaRPr lang="en-US" sz="4400">
              <a:solidFill>
                <a:srgbClr val="FFFFFF"/>
              </a:solidFill>
              <a:effectLst>
                <a:outerShdw blurRad="38100" dist="38100" dir="2700000" algn="tl">
                  <a:srgbClr val="000000"/>
                </a:outerShdw>
              </a:effectLst>
            </a:endParaRPr>
          </a:p>
        </p:txBody>
      </p:sp>
      <p:sp>
        <p:nvSpPr>
          <p:cNvPr id="56" name="Rectangle 45"/>
          <p:cNvSpPr/>
          <p:nvPr/>
        </p:nvSpPr>
        <p:spPr>
          <a:xfrm>
            <a:off x="5321590" y="5182547"/>
            <a:ext cx="3605354" cy="1089529"/>
          </a:xfrm>
          <a:prstGeom prst="rect">
            <a:avLst/>
          </a:prstGeom>
        </p:spPr>
        <p:txBody>
          <a:bodyPr wrap="square">
            <a:spAutoFit/>
          </a:bodyPr>
          <a:lstStyle/>
          <a:p>
            <a:pPr algn="just" defTabSz="914400">
              <a:lnSpc>
                <a:spcPct val="120000"/>
              </a:lnSpc>
            </a:pPr>
            <a:r>
              <a:rPr lang="zh-TW" alt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rPr>
              <a:t>公用天然氣事業應定期檢查管線設備、裝置防災設施、災害通報、汰換管線等。</a:t>
            </a:r>
            <a:endParaRPr lang="en-US" dirty="0">
              <a:solidFill>
                <a:srgbClr val="2C3E50"/>
              </a:solidFill>
              <a:latin typeface="微軟正黑體" panose="020B0604030504040204" pitchFamily="34" charset="-120"/>
              <a:ea typeface="微軟正黑體" panose="020B0604030504040204" pitchFamily="34" charset="-120"/>
              <a:cs typeface="Open Sans Condensed Light" pitchFamily="34" charset="0"/>
            </a:endParaRPr>
          </a:p>
        </p:txBody>
      </p:sp>
      <p:sp>
        <p:nvSpPr>
          <p:cNvPr id="51" name="矩形 2">
            <a:extLst>
              <a:ext uri="{FF2B5EF4-FFF2-40B4-BE49-F238E27FC236}">
                <a16:creationId xmlns:a16="http://schemas.microsoft.com/office/drawing/2014/main" id="{94E4BBEB-1DFF-4A8D-912D-241CF4F2837A}"/>
              </a:ext>
            </a:extLst>
          </p:cNvPr>
          <p:cNvSpPr>
            <a:spLocks noChangeArrowheads="1"/>
          </p:cNvSpPr>
          <p:nvPr/>
        </p:nvSpPr>
        <p:spPr bwMode="auto">
          <a:xfrm>
            <a:off x="283047" y="1274732"/>
            <a:ext cx="3214578" cy="432000"/>
          </a:xfrm>
          <a:prstGeom prst="rect">
            <a:avLst/>
          </a:prstGeom>
          <a:noFill/>
          <a:ln w="9525">
            <a:noFill/>
            <a:miter lim="800000"/>
            <a:headEnd/>
            <a:tailEnd/>
          </a:ln>
        </p:spPr>
        <p:txBody>
          <a:bodyPr anchor="ctr"/>
          <a:lstStyle/>
          <a:p>
            <a:r>
              <a:rPr lang="en-US" altLang="zh-TW" sz="2400" b="1" dirty="0">
                <a:solidFill>
                  <a:srgbClr val="00CC99"/>
                </a:solidFill>
                <a:latin typeface="微軟正黑體" panose="020B0604030504040204" pitchFamily="34" charset="-120"/>
                <a:ea typeface="微軟正黑體" panose="020B0604030504040204" pitchFamily="34" charset="-120"/>
              </a:rPr>
              <a:t>(</a:t>
            </a:r>
            <a:r>
              <a:rPr lang="zh-TW" altLang="en-US" sz="2400" b="1" dirty="0">
                <a:solidFill>
                  <a:srgbClr val="00CC99"/>
                </a:solidFill>
                <a:latin typeface="微軟正黑體" panose="020B0604030504040204" pitchFamily="34" charset="-120"/>
                <a:ea typeface="微軟正黑體" panose="020B0604030504040204" pitchFamily="34" charset="-120"/>
              </a:rPr>
              <a:t>三</a:t>
            </a:r>
            <a:r>
              <a:rPr lang="en-US" altLang="zh-TW" sz="2400" b="1" dirty="0">
                <a:solidFill>
                  <a:srgbClr val="00CC99"/>
                </a:solidFill>
                <a:latin typeface="微軟正黑體" panose="020B0604030504040204" pitchFamily="34" charset="-120"/>
                <a:ea typeface="微軟正黑體" panose="020B0604030504040204" pitchFamily="34" charset="-120"/>
              </a:rPr>
              <a:t>)</a:t>
            </a:r>
            <a:r>
              <a:rPr lang="zh-TW" altLang="en-US" sz="2400" b="1" dirty="0">
                <a:solidFill>
                  <a:srgbClr val="00CC99"/>
                </a:solidFill>
                <a:latin typeface="微軟正黑體" panose="020B0604030504040204" pitchFamily="34" charset="-120"/>
                <a:ea typeface="微軟正黑體" panose="020B0604030504040204" pitchFamily="34" charset="-120"/>
              </a:rPr>
              <a:t>公用天然氣事業</a:t>
            </a:r>
          </a:p>
        </p:txBody>
      </p:sp>
    </p:spTree>
    <p:extLst>
      <p:ext uri="{BB962C8B-B14F-4D97-AF65-F5344CB8AC3E}">
        <p14:creationId xmlns:p14="http://schemas.microsoft.com/office/powerpoint/2010/main" val="380368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1">
            <a:extLst>
              <a:ext uri="{FF2B5EF4-FFF2-40B4-BE49-F238E27FC236}">
                <a16:creationId xmlns:a16="http://schemas.microsoft.com/office/drawing/2014/main" id="{1B07CB0E-1CE5-4BBD-9BD6-B7DF15ECE4C7}"/>
              </a:ext>
            </a:extLst>
          </p:cNvPr>
          <p:cNvGrpSpPr>
            <a:grpSpLocks/>
          </p:cNvGrpSpPr>
          <p:nvPr/>
        </p:nvGrpSpPr>
        <p:grpSpPr bwMode="auto">
          <a:xfrm>
            <a:off x="0" y="-2"/>
            <a:ext cx="9156701" cy="857251"/>
            <a:chOff x="-1" y="196"/>
            <a:chExt cx="5768" cy="635"/>
          </a:xfrm>
        </p:grpSpPr>
        <p:sp>
          <p:nvSpPr>
            <p:cNvPr id="14" name="Rectangle 12">
              <a:extLst>
                <a:ext uri="{FF2B5EF4-FFF2-40B4-BE49-F238E27FC236}">
                  <a16:creationId xmlns:a16="http://schemas.microsoft.com/office/drawing/2014/main" id="{FC1C249D-F303-4A7F-B04F-2AD4FCC369BD}"/>
                </a:ext>
              </a:extLst>
            </p:cNvPr>
            <p:cNvSpPr>
              <a:spLocks noChangeArrowheads="1"/>
            </p:cNvSpPr>
            <p:nvPr userDrawn="1"/>
          </p:nvSpPr>
          <p:spPr bwMode="gray">
            <a:xfrm>
              <a:off x="1" y="196"/>
              <a:ext cx="5766" cy="635"/>
            </a:xfrm>
            <a:prstGeom prst="rect">
              <a:avLst/>
            </a:prstGeom>
            <a:gradFill rotWithShape="1">
              <a:gsLst>
                <a:gs pos="0">
                  <a:srgbClr val="0099CC"/>
                </a:gs>
                <a:gs pos="100000">
                  <a:srgbClr val="1D528D"/>
                </a:gs>
              </a:gsLst>
              <a:lin ang="0" scaled="1"/>
            </a:gradFill>
            <a:ln>
              <a:noFill/>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1D528D"/>
                </a:solidFill>
                <a:effectLst/>
                <a:uLnTx/>
                <a:uFillTx/>
                <a:latin typeface="Arial" pitchFamily="34" charset="0"/>
                <a:ea typeface="新細明體" pitchFamily="18" charset="-120"/>
              </a:endParaRPr>
            </a:p>
          </p:txBody>
        </p:sp>
        <p:sp>
          <p:nvSpPr>
            <p:cNvPr id="15" name="Freeform 13">
              <a:extLst>
                <a:ext uri="{FF2B5EF4-FFF2-40B4-BE49-F238E27FC236}">
                  <a16:creationId xmlns:a16="http://schemas.microsoft.com/office/drawing/2014/main" id="{84B83B69-4345-41D0-83BF-652F8AF277C9}"/>
                </a:ext>
              </a:extLst>
            </p:cNvPr>
            <p:cNvSpPr>
              <a:spLocks/>
            </p:cNvSpPr>
            <p:nvPr userDrawn="1"/>
          </p:nvSpPr>
          <p:spPr bwMode="gray">
            <a:xfrm flipH="1" flipV="1">
              <a:off x="2265" y="196"/>
              <a:ext cx="3497" cy="226"/>
            </a:xfrm>
            <a:custGeom>
              <a:avLst/>
              <a:gdLst>
                <a:gd name="T0" fmla="*/ 2147483646 w 1497"/>
                <a:gd name="T1" fmla="*/ 0 h 590"/>
                <a:gd name="T2" fmla="*/ 2147483646 w 1497"/>
                <a:gd name="T3" fmla="*/ 0 h 590"/>
                <a:gd name="T4" fmla="*/ 0 w 1497"/>
                <a:gd name="T5" fmla="*/ 0 h 590"/>
                <a:gd name="T6" fmla="*/ 0 w 1497"/>
                <a:gd name="T7" fmla="*/ 0 h 590"/>
                <a:gd name="T8" fmla="*/ 0 60000 65536"/>
                <a:gd name="T9" fmla="*/ 0 60000 65536"/>
                <a:gd name="T10" fmla="*/ 0 60000 65536"/>
                <a:gd name="T11" fmla="*/ 0 60000 65536"/>
                <a:gd name="T12" fmla="*/ 0 w 1497"/>
                <a:gd name="T13" fmla="*/ 0 h 590"/>
                <a:gd name="T14" fmla="*/ 1497 w 1497"/>
                <a:gd name="T15" fmla="*/ 590 h 590"/>
              </a:gdLst>
              <a:ahLst/>
              <a:cxnLst>
                <a:cxn ang="T8">
                  <a:pos x="T0" y="T1"/>
                </a:cxn>
                <a:cxn ang="T9">
                  <a:pos x="T2" y="T3"/>
                </a:cxn>
                <a:cxn ang="T10">
                  <a:pos x="T4" y="T5"/>
                </a:cxn>
                <a:cxn ang="T11">
                  <a:pos x="T6" y="T7"/>
                </a:cxn>
              </a:cxnLst>
              <a:rect l="T12" t="T13" r="T14" b="T15"/>
              <a:pathLst>
                <a:path w="1497" h="590">
                  <a:moveTo>
                    <a:pt x="45" y="590"/>
                  </a:moveTo>
                  <a:lnTo>
                    <a:pt x="1497" y="590"/>
                  </a:lnTo>
                  <a:lnTo>
                    <a:pt x="0" y="0"/>
                  </a:lnTo>
                  <a:lnTo>
                    <a:pt x="0" y="590"/>
                  </a:lnTo>
                </a:path>
              </a:pathLst>
            </a:custGeom>
            <a:gradFill rotWithShape="1">
              <a:gsLst>
                <a:gs pos="0">
                  <a:srgbClr val="1D528D"/>
                </a:gs>
                <a:gs pos="100000">
                  <a:srgbClr val="0D2641"/>
                </a:gs>
              </a:gsLst>
              <a:lin ang="18900000" scaled="1"/>
            </a:gradFill>
            <a:ln w="9525">
              <a:noFill/>
              <a:round/>
              <a:headEnd/>
              <a:tailEnd/>
            </a:ln>
          </p:spPr>
          <p:txBody>
            <a:bodyPr rot="10800000"/>
            <a:lstStyle/>
            <a:p>
              <a:pPr marL="0" marR="0" lvl="0" indent="0"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1D528D"/>
                </a:solidFill>
                <a:effectLst/>
                <a:uLnTx/>
                <a:uFillTx/>
                <a:latin typeface="Arial" pitchFamily="34" charset="0"/>
              </a:endParaRPr>
            </a:p>
          </p:txBody>
        </p:sp>
        <p:sp>
          <p:nvSpPr>
            <p:cNvPr id="16" name="Freeform 14">
              <a:extLst>
                <a:ext uri="{FF2B5EF4-FFF2-40B4-BE49-F238E27FC236}">
                  <a16:creationId xmlns:a16="http://schemas.microsoft.com/office/drawing/2014/main" id="{6581783D-9B08-430F-B232-9C08AF38695E}"/>
                </a:ext>
              </a:extLst>
            </p:cNvPr>
            <p:cNvSpPr>
              <a:spLocks/>
            </p:cNvSpPr>
            <p:nvPr userDrawn="1"/>
          </p:nvSpPr>
          <p:spPr bwMode="gray">
            <a:xfrm>
              <a:off x="-1" y="514"/>
              <a:ext cx="3702" cy="314"/>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rgbClr val="0099CC"/>
                </a:gs>
                <a:gs pos="100000">
                  <a:srgbClr val="0099CC">
                    <a:gamma/>
                    <a:shade val="46275"/>
                    <a:invGamma/>
                  </a:srgbClr>
                </a:gs>
              </a:gsLst>
              <a:lin ang="18900000" scaled="1"/>
            </a:gradFill>
            <a:ln w="9525">
              <a:no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0" i="0" u="none" strike="noStrike" kern="0" cap="none" spc="0" normalizeH="0" baseline="0" noProof="0">
                <a:ln>
                  <a:noFill/>
                </a:ln>
                <a:solidFill>
                  <a:srgbClr val="1D528D"/>
                </a:solidFill>
                <a:effectLst/>
                <a:uLnTx/>
                <a:uFillTx/>
                <a:latin typeface="Arial" pitchFamily="34" charset="0"/>
              </a:endParaRPr>
            </a:p>
          </p:txBody>
        </p:sp>
      </p:grpSp>
      <p:sp>
        <p:nvSpPr>
          <p:cNvPr id="10" name="Rectangle 2">
            <a:extLst>
              <a:ext uri="{FF2B5EF4-FFF2-40B4-BE49-F238E27FC236}">
                <a16:creationId xmlns:a16="http://schemas.microsoft.com/office/drawing/2014/main" id="{65D9AAF4-6700-4051-AEB0-BBAA9E264FA0}"/>
              </a:ext>
            </a:extLst>
          </p:cNvPr>
          <p:cNvSpPr txBox="1">
            <a:spLocks noChangeArrowheads="1"/>
          </p:cNvSpPr>
          <p:nvPr/>
        </p:nvSpPr>
        <p:spPr>
          <a:xfrm>
            <a:off x="0" y="0"/>
            <a:ext cx="9144000" cy="864000"/>
          </a:xfrm>
          <a:prstGeom prst="rect">
            <a:avLst/>
          </a:prstGeom>
        </p:spPr>
        <p:txBody>
          <a:bodyPr anchor="ctr" anchorCtr="1"/>
          <a:lstStyle>
            <a:defPPr>
              <a:defRPr lang="en-US"/>
            </a:defPPr>
            <a:lvl1pPr algn="ctr" defTabSz="914400" eaLnBrk="0" fontAlgn="base" hangingPunct="0">
              <a:spcBef>
                <a:spcPct val="0"/>
              </a:spcBef>
              <a:spcAft>
                <a:spcPct val="0"/>
              </a:spcAft>
              <a:defRPr sz="4000" b="1" kern="0">
                <a:solidFill>
                  <a:srgbClr val="FFFFFF"/>
                </a:solidFill>
                <a:latin typeface="微軟正黑體" panose="020B0604030504040204" pitchFamily="34" charset="-120"/>
                <a:ea typeface="微軟正黑體" panose="020B0604030504040204" pitchFamily="34" charset="-120"/>
                <a:cs typeface="+mj-cs"/>
              </a:defRPr>
            </a:lvl1pPr>
            <a:lvl2pPr eaLnBrk="0" fontAlgn="base" hangingPunct="0">
              <a:spcBef>
                <a:spcPct val="0"/>
              </a:spcBef>
              <a:spcAft>
                <a:spcPct val="0"/>
              </a:spcAft>
              <a:defRPr sz="4000">
                <a:solidFill>
                  <a:schemeClr val="bg1"/>
                </a:solidFill>
                <a:latin typeface="Arial" pitchFamily="34" charset="0"/>
              </a:defRPr>
            </a:lvl2pPr>
            <a:lvl3pPr eaLnBrk="0" fontAlgn="base" hangingPunct="0">
              <a:spcBef>
                <a:spcPct val="0"/>
              </a:spcBef>
              <a:spcAft>
                <a:spcPct val="0"/>
              </a:spcAft>
              <a:defRPr sz="4000">
                <a:solidFill>
                  <a:schemeClr val="bg1"/>
                </a:solidFill>
                <a:latin typeface="Arial" pitchFamily="34" charset="0"/>
              </a:defRPr>
            </a:lvl3pPr>
            <a:lvl4pPr eaLnBrk="0" fontAlgn="base" hangingPunct="0">
              <a:spcBef>
                <a:spcPct val="0"/>
              </a:spcBef>
              <a:spcAft>
                <a:spcPct val="0"/>
              </a:spcAft>
              <a:defRPr sz="4000">
                <a:solidFill>
                  <a:schemeClr val="bg1"/>
                </a:solidFill>
                <a:latin typeface="Arial" pitchFamily="34" charset="0"/>
              </a:defRPr>
            </a:lvl4pPr>
            <a:lvl5pPr eaLnBrk="0" fontAlgn="base" hangingPunct="0">
              <a:spcBef>
                <a:spcPct val="0"/>
              </a:spcBef>
              <a:spcAft>
                <a:spcPct val="0"/>
              </a:spcAft>
              <a:defRPr sz="4000">
                <a:solidFill>
                  <a:schemeClr val="bg1"/>
                </a:solidFill>
                <a:latin typeface="Arial" pitchFamily="34" charset="0"/>
              </a:defRPr>
            </a:lvl5pPr>
            <a:lvl6pPr marL="457200" fontAlgn="base">
              <a:spcBef>
                <a:spcPct val="0"/>
              </a:spcBef>
              <a:spcAft>
                <a:spcPct val="0"/>
              </a:spcAft>
              <a:defRPr sz="4000">
                <a:solidFill>
                  <a:schemeClr val="bg1"/>
                </a:solidFill>
                <a:latin typeface="Arial" pitchFamily="34" charset="0"/>
              </a:defRPr>
            </a:lvl6pPr>
            <a:lvl7pPr marL="914400" fontAlgn="base">
              <a:spcBef>
                <a:spcPct val="0"/>
              </a:spcBef>
              <a:spcAft>
                <a:spcPct val="0"/>
              </a:spcAft>
              <a:defRPr sz="4000">
                <a:solidFill>
                  <a:schemeClr val="bg1"/>
                </a:solidFill>
                <a:latin typeface="Arial" pitchFamily="34" charset="0"/>
              </a:defRPr>
            </a:lvl7pPr>
            <a:lvl8pPr marL="1371600" fontAlgn="base">
              <a:spcBef>
                <a:spcPct val="0"/>
              </a:spcBef>
              <a:spcAft>
                <a:spcPct val="0"/>
              </a:spcAft>
              <a:defRPr sz="4000">
                <a:solidFill>
                  <a:schemeClr val="bg1"/>
                </a:solidFill>
                <a:latin typeface="Arial" pitchFamily="34" charset="0"/>
              </a:defRPr>
            </a:lvl8pPr>
            <a:lvl9pPr marL="1828800" fontAlgn="base">
              <a:spcBef>
                <a:spcPct val="0"/>
              </a:spcBef>
              <a:spcAft>
                <a:spcPct val="0"/>
              </a:spcAft>
              <a:defRPr sz="4000">
                <a:solidFill>
                  <a:schemeClr val="bg1"/>
                </a:solidFill>
                <a:latin typeface="Arial" pitchFamily="34" charset="0"/>
              </a:defRPr>
            </a:lvl9pPr>
          </a:lstStyle>
          <a:p>
            <a:r>
              <a:rPr lang="zh-TW" altLang="en-US" sz="4800" dirty="0"/>
              <a:t>貳、相關法規概要說明</a:t>
            </a:r>
          </a:p>
        </p:txBody>
      </p:sp>
      <p:sp>
        <p:nvSpPr>
          <p:cNvPr id="32" name="TextBox 5">
            <a:extLst>
              <a:ext uri="{FF2B5EF4-FFF2-40B4-BE49-F238E27FC236}">
                <a16:creationId xmlns:a16="http://schemas.microsoft.com/office/drawing/2014/main" id="{0D596CFC-B742-4AC0-A863-40645AB06690}"/>
              </a:ext>
            </a:extLst>
          </p:cNvPr>
          <p:cNvSpPr txBox="1"/>
          <p:nvPr/>
        </p:nvSpPr>
        <p:spPr>
          <a:xfrm>
            <a:off x="4507067" y="988201"/>
            <a:ext cx="1531549" cy="1107996"/>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r>
              <a:rPr lang="zh-TW" altLang="en-US" sz="6600" b="1" dirty="0">
                <a:solidFill>
                  <a:schemeClr val="accent5">
                    <a:lumMod val="50000"/>
                  </a:schemeClr>
                </a:solidFill>
                <a:effectLst/>
                <a:latin typeface="微軟正黑體" panose="020B0604030504040204" pitchFamily="34" charset="-120"/>
                <a:ea typeface="微軟正黑體" panose="020B0604030504040204" pitchFamily="34" charset="-120"/>
              </a:rPr>
              <a:t>一</a:t>
            </a:r>
            <a:endParaRPr lang="ko-KR" altLang="en-US" sz="6600" b="1" dirty="0">
              <a:solidFill>
                <a:schemeClr val="accent5">
                  <a:lumMod val="50000"/>
                </a:schemeClr>
              </a:solidFill>
              <a:effectLst/>
              <a:latin typeface="微軟正黑體" panose="020B0604030504040204" pitchFamily="34" charset="-120"/>
            </a:endParaRPr>
          </a:p>
        </p:txBody>
      </p:sp>
      <p:sp>
        <p:nvSpPr>
          <p:cNvPr id="33" name="TextBox 9">
            <a:extLst>
              <a:ext uri="{FF2B5EF4-FFF2-40B4-BE49-F238E27FC236}">
                <a16:creationId xmlns:a16="http://schemas.microsoft.com/office/drawing/2014/main" id="{7C368621-A206-49E0-9334-20CEBF0ED2E2}"/>
              </a:ext>
            </a:extLst>
          </p:cNvPr>
          <p:cNvSpPr txBox="1"/>
          <p:nvPr/>
        </p:nvSpPr>
        <p:spPr>
          <a:xfrm>
            <a:off x="4507067" y="2443874"/>
            <a:ext cx="1531549" cy="1107996"/>
          </a:xfrm>
          <a:prstGeom prst="rect">
            <a:avLst/>
          </a:prstGeom>
          <a:noFill/>
        </p:spPr>
        <p:txBody>
          <a:bodyPr wrap="square" rtlCol="0" anchor="ctr">
            <a:spAutoFit/>
          </a:bodyPr>
          <a:lstStyle>
            <a:defPPr>
              <a:defRPr lang="en-US"/>
            </a:defPPr>
            <a:lvl1pPr algn="ctr">
              <a:defRPr sz="6600" b="1">
                <a:solidFill>
                  <a:schemeClr val="accent5">
                    <a:lumMod val="50000"/>
                  </a:schemeClr>
                </a:solidFill>
                <a:effectLst/>
                <a:latin typeface="微軟正黑體" panose="020B0604030504040204" pitchFamily="34" charset="-120"/>
                <a:ea typeface="微軟正黑體" panose="020B0604030504040204" pitchFamily="34" charset="-120"/>
              </a:defRPr>
            </a:lvl1pPr>
          </a:lstStyle>
          <a:p>
            <a:r>
              <a:rPr lang="zh-TW" altLang="en-US" dirty="0"/>
              <a:t>二</a:t>
            </a:r>
            <a:endParaRPr lang="ko-KR" altLang="en-US" dirty="0"/>
          </a:p>
        </p:txBody>
      </p:sp>
      <p:sp>
        <p:nvSpPr>
          <p:cNvPr id="36" name="文字方塊 35">
            <a:extLst>
              <a:ext uri="{FF2B5EF4-FFF2-40B4-BE49-F238E27FC236}">
                <a16:creationId xmlns:a16="http://schemas.microsoft.com/office/drawing/2014/main" id="{157F5CD4-F0FD-4421-A5BB-30895718FE20}"/>
              </a:ext>
            </a:extLst>
          </p:cNvPr>
          <p:cNvSpPr txBox="1"/>
          <p:nvPr/>
        </p:nvSpPr>
        <p:spPr>
          <a:xfrm>
            <a:off x="5929462" y="1176057"/>
            <a:ext cx="2973615" cy="646331"/>
          </a:xfrm>
          <a:prstGeom prst="rect">
            <a:avLst/>
          </a:prstGeom>
          <a:noFill/>
        </p:spPr>
        <p:txBody>
          <a:bodyPr wrap="square">
            <a:spAutoFit/>
          </a:bodyPr>
          <a:lstStyle/>
          <a:p>
            <a:pPr defTabSz="457200" eaLnBrk="1" fontAlgn="auto" hangingPunct="1">
              <a:spcBef>
                <a:spcPct val="0"/>
              </a:spcBef>
              <a:spcAft>
                <a:spcPts val="0"/>
              </a:spcAft>
              <a:buClrTx/>
            </a:pPr>
            <a:r>
              <a:rPr kumimoji="0" lang="zh-TW" altLang="en-US" sz="3600" b="1" dirty="0">
                <a:solidFill>
                  <a:prstClr val="black"/>
                </a:solidFill>
                <a:latin typeface="微軟正黑體" pitchFamily="34" charset="-120"/>
                <a:ea typeface="微軟正黑體" pitchFamily="34" charset="-120"/>
              </a:rPr>
              <a:t>天然氣事業法</a:t>
            </a:r>
          </a:p>
        </p:txBody>
      </p:sp>
      <p:sp>
        <p:nvSpPr>
          <p:cNvPr id="37" name="文字方塊 36">
            <a:extLst>
              <a:ext uri="{FF2B5EF4-FFF2-40B4-BE49-F238E27FC236}">
                <a16:creationId xmlns:a16="http://schemas.microsoft.com/office/drawing/2014/main" id="{0988FB08-2C31-406C-9644-7AB2ABA565F8}"/>
              </a:ext>
            </a:extLst>
          </p:cNvPr>
          <p:cNvSpPr txBox="1"/>
          <p:nvPr/>
        </p:nvSpPr>
        <p:spPr>
          <a:xfrm>
            <a:off x="5929462" y="2668638"/>
            <a:ext cx="2960914" cy="646331"/>
          </a:xfrm>
          <a:prstGeom prst="rect">
            <a:avLst/>
          </a:prstGeom>
          <a:noFill/>
        </p:spPr>
        <p:txBody>
          <a:bodyPr wrap="square">
            <a:spAutoFit/>
          </a:bodyPr>
          <a:lstStyle>
            <a:defPPr>
              <a:defRPr lang="en-US"/>
            </a:defPPr>
            <a:lvl1pPr fontAlgn="auto">
              <a:spcBef>
                <a:spcPct val="0"/>
              </a:spcBef>
              <a:spcAft>
                <a:spcPts val="0"/>
              </a:spcAft>
              <a:buClrTx/>
              <a:defRPr kumimoji="0" sz="3600" b="1">
                <a:solidFill>
                  <a:prstClr val="black"/>
                </a:solidFill>
                <a:latin typeface="微軟正黑體" pitchFamily="34" charset="-120"/>
                <a:ea typeface="微軟正黑體" pitchFamily="34" charset="-120"/>
              </a:defRPr>
            </a:lvl1pPr>
          </a:lstStyle>
          <a:p>
            <a:r>
              <a:rPr lang="zh-TW" altLang="en-US" dirty="0"/>
              <a:t>相關子法</a:t>
            </a:r>
          </a:p>
        </p:txBody>
      </p:sp>
      <p:sp>
        <p:nvSpPr>
          <p:cNvPr id="17" name="投影片編號版面配置區 3">
            <a:extLst>
              <a:ext uri="{FF2B5EF4-FFF2-40B4-BE49-F238E27FC236}">
                <a16:creationId xmlns:a16="http://schemas.microsoft.com/office/drawing/2014/main" id="{F3B603F3-3F80-40A8-BBDD-8E4801040533}"/>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8</a:t>
            </a:fld>
            <a:endParaRPr lang="zh-TW" altLang="en-US" dirty="0"/>
          </a:p>
        </p:txBody>
      </p:sp>
      <p:pic>
        <p:nvPicPr>
          <p:cNvPr id="20" name="圖片 19">
            <a:extLst>
              <a:ext uri="{FF2B5EF4-FFF2-40B4-BE49-F238E27FC236}">
                <a16:creationId xmlns:a16="http://schemas.microsoft.com/office/drawing/2014/main" id="{835EDF0C-8374-49BC-9A6A-C210FE8E9B3C}"/>
              </a:ext>
            </a:extLst>
          </p:cNvPr>
          <p:cNvPicPr>
            <a:picLocks noChangeAspect="1"/>
          </p:cNvPicPr>
          <p:nvPr/>
        </p:nvPicPr>
        <p:blipFill rotWithShape="1">
          <a:blip r:embed="rId2"/>
          <a:srcRect l="10198"/>
          <a:stretch/>
        </p:blipFill>
        <p:spPr>
          <a:xfrm>
            <a:off x="1" y="853382"/>
            <a:ext cx="4507066" cy="6004618"/>
          </a:xfrm>
          <a:prstGeom prst="rect">
            <a:avLst/>
          </a:prstGeom>
        </p:spPr>
      </p:pic>
      <p:sp>
        <p:nvSpPr>
          <p:cNvPr id="21" name="Frame 31">
            <a:extLst>
              <a:ext uri="{FF2B5EF4-FFF2-40B4-BE49-F238E27FC236}">
                <a16:creationId xmlns:a16="http://schemas.microsoft.com/office/drawing/2014/main" id="{7A262236-5AA2-4D02-A966-AEE55A6413FE}"/>
              </a:ext>
            </a:extLst>
          </p:cNvPr>
          <p:cNvSpPr/>
          <p:nvPr/>
        </p:nvSpPr>
        <p:spPr>
          <a:xfrm>
            <a:off x="161085" y="1148529"/>
            <a:ext cx="4188069" cy="5324510"/>
          </a:xfrm>
          <a:prstGeom prst="frame">
            <a:avLst>
              <a:gd name="adj1" fmla="val 7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文字方塊 2"/>
          <p:cNvSpPr txBox="1"/>
          <p:nvPr/>
        </p:nvSpPr>
        <p:spPr>
          <a:xfrm>
            <a:off x="4923691" y="3682649"/>
            <a:ext cx="4220308" cy="1892826"/>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zh-TW" altLang="en-US" sz="2800" dirty="0">
                <a:latin typeface="微軟正黑體" panose="020B0604030504040204" pitchFamily="34" charset="-120"/>
                <a:ea typeface="微軟正黑體" panose="020B0604030504040204" pitchFamily="34" charset="-120"/>
              </a:rPr>
              <a:t>天然氣導管配管專業人員管理辦法</a:t>
            </a:r>
            <a:endParaRPr lang="en-US" altLang="zh-TW" sz="28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zh-TW" altLang="en-US" sz="2800" dirty="0">
                <a:latin typeface="微軟正黑體" panose="020B0604030504040204" pitchFamily="34" charset="-120"/>
                <a:ea typeface="微軟正黑體" panose="020B0604030504040204" pitchFamily="34" charset="-120"/>
              </a:rPr>
              <a:t>公用天然氣導管承裝業管理辦法</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087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7"/>
          <p:cNvSpPr>
            <a:spLocks noChangeArrowheads="1"/>
          </p:cNvSpPr>
          <p:nvPr/>
        </p:nvSpPr>
        <p:spPr bwMode="auto">
          <a:xfrm>
            <a:off x="3779912" y="1196751"/>
            <a:ext cx="2304256" cy="722537"/>
          </a:xfrm>
          <a:prstGeom prst="rect">
            <a:avLst/>
          </a:prstGeom>
          <a:gradFill rotWithShape="0">
            <a:gsLst>
              <a:gs pos="0">
                <a:srgbClr val="FFFFFF"/>
              </a:gs>
              <a:gs pos="100000">
                <a:srgbClr val="CCFFFF"/>
              </a:gs>
            </a:gsLst>
            <a:lin ang="5400000" scaled="1"/>
          </a:gradFill>
          <a:ln w="31750">
            <a:solidFill>
              <a:srgbClr val="0000FF"/>
            </a:solidFill>
            <a:miter lim="800000"/>
            <a:headEnd/>
            <a:tailEnd/>
          </a:ln>
          <a:effectLst>
            <a:outerShdw dist="71842" dir="2700000" algn="ctr" rotWithShape="0">
              <a:srgbClr val="000000"/>
            </a:outerShdw>
          </a:effectLst>
        </p:spPr>
        <p:txBody>
          <a:bodyPr lIns="0" tIns="46800" rIns="0" bIns="0" anchor="ctr"/>
          <a:lstStyle>
            <a:lvl1pPr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algn="ctr">
              <a:lnSpc>
                <a:spcPts val="2300"/>
              </a:lnSpc>
            </a:pPr>
            <a:r>
              <a:rPr kumimoji="1" lang="zh-TW" altLang="en-US" dirty="0">
                <a:solidFill>
                  <a:srgbClr val="006600"/>
                </a:solidFill>
                <a:latin typeface="微軟正黑體" pitchFamily="34" charset="-120"/>
                <a:ea typeface="微軟正黑體" pitchFamily="34" charset="-120"/>
              </a:rPr>
              <a:t>天然氣事業法</a:t>
            </a:r>
          </a:p>
          <a:p>
            <a:pPr algn="ctr">
              <a:lnSpc>
                <a:spcPts val="2300"/>
              </a:lnSpc>
            </a:pPr>
            <a:r>
              <a:rPr kumimoji="1" lang="en-US" altLang="zh-TW" sz="1600" dirty="0">
                <a:solidFill>
                  <a:srgbClr val="006600"/>
                </a:solidFill>
                <a:latin typeface="微軟正黑體" pitchFamily="34" charset="-120"/>
                <a:ea typeface="微軟正黑體" pitchFamily="34" charset="-120"/>
              </a:rPr>
              <a:t>( </a:t>
            </a:r>
            <a:r>
              <a:rPr kumimoji="1" lang="zh-TW" altLang="en-US" sz="1600" dirty="0">
                <a:solidFill>
                  <a:srgbClr val="006600"/>
                </a:solidFill>
                <a:latin typeface="微軟正黑體" pitchFamily="34" charset="-120"/>
                <a:ea typeface="微軟正黑體" pitchFamily="34" charset="-120"/>
              </a:rPr>
              <a:t>八章</a:t>
            </a:r>
            <a:r>
              <a:rPr kumimoji="1" lang="en-US" altLang="zh-TW" sz="1600" dirty="0">
                <a:solidFill>
                  <a:srgbClr val="006600"/>
                </a:solidFill>
                <a:latin typeface="微軟正黑體" pitchFamily="34" charset="-120"/>
                <a:ea typeface="微軟正黑體" pitchFamily="34" charset="-120"/>
              </a:rPr>
              <a:t>73</a:t>
            </a:r>
            <a:r>
              <a:rPr kumimoji="1" lang="zh-TW" altLang="en-US" sz="1600" dirty="0">
                <a:solidFill>
                  <a:srgbClr val="006600"/>
                </a:solidFill>
                <a:latin typeface="微軟正黑體" pitchFamily="34" charset="-120"/>
                <a:ea typeface="微軟正黑體" pitchFamily="34" charset="-120"/>
              </a:rPr>
              <a:t>條 </a:t>
            </a:r>
            <a:r>
              <a:rPr kumimoji="1" lang="en-US" altLang="zh-TW" sz="1600" dirty="0">
                <a:solidFill>
                  <a:srgbClr val="006600"/>
                </a:solidFill>
                <a:latin typeface="微軟正黑體" pitchFamily="34" charset="-120"/>
                <a:ea typeface="微軟正黑體" pitchFamily="34" charset="-120"/>
              </a:rPr>
              <a:t>)</a:t>
            </a:r>
          </a:p>
        </p:txBody>
      </p:sp>
      <p:sp>
        <p:nvSpPr>
          <p:cNvPr id="8" name="Rectangle 60"/>
          <p:cNvSpPr>
            <a:spLocks noChangeArrowheads="1"/>
          </p:cNvSpPr>
          <p:nvPr/>
        </p:nvSpPr>
        <p:spPr bwMode="auto">
          <a:xfrm>
            <a:off x="755650" y="2252663"/>
            <a:ext cx="1296988" cy="612775"/>
          </a:xfrm>
          <a:prstGeom prst="rect">
            <a:avLst/>
          </a:prstGeom>
          <a:gradFill>
            <a:gsLst>
              <a:gs pos="0">
                <a:schemeClr val="accent1">
                  <a:lumMod val="5000"/>
                  <a:lumOff val="95000"/>
                </a:schemeClr>
              </a:gs>
              <a:gs pos="80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ln w="31750">
            <a:solidFill>
              <a:srgbClr val="808000"/>
            </a:solidFill>
            <a:miter lim="800000"/>
            <a:headEnd/>
            <a:tailEnd/>
          </a:ln>
        </p:spPr>
        <p:txBody>
          <a:bodyPr lIns="36000" tIns="0" rIns="36000" bIns="0" anchor="ctr"/>
          <a:lstStyle>
            <a:lvl1pPr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algn="ctr"/>
            <a:r>
              <a:rPr lang="zh-TW" altLang="en-US" sz="1600" dirty="0">
                <a:solidFill>
                  <a:srgbClr val="800000"/>
                </a:solidFill>
                <a:latin typeface="微軟正黑體" pitchFamily="34" charset="-120"/>
                <a:ea typeface="微軟正黑體" pitchFamily="34" charset="-120"/>
              </a:rPr>
              <a:t>登記及許可</a:t>
            </a:r>
          </a:p>
          <a:p>
            <a:pPr algn="ctr"/>
            <a:r>
              <a:rPr lang="en-US" altLang="zh-TW" sz="1600" dirty="0">
                <a:solidFill>
                  <a:srgbClr val="800000"/>
                </a:solidFill>
                <a:latin typeface="微軟正黑體" pitchFamily="34" charset="-120"/>
                <a:ea typeface="微軟正黑體" pitchFamily="34" charset="-120"/>
              </a:rPr>
              <a:t>§4-12</a:t>
            </a:r>
          </a:p>
        </p:txBody>
      </p:sp>
      <p:sp>
        <p:nvSpPr>
          <p:cNvPr id="9" name="Rectangle 61"/>
          <p:cNvSpPr>
            <a:spLocks noChangeArrowheads="1"/>
          </p:cNvSpPr>
          <p:nvPr/>
        </p:nvSpPr>
        <p:spPr bwMode="auto">
          <a:xfrm>
            <a:off x="7451725" y="2252663"/>
            <a:ext cx="852488" cy="612775"/>
          </a:xfrm>
          <a:prstGeom prst="rect">
            <a:avLst/>
          </a:prstGeom>
          <a:gradFill>
            <a:gsLst>
              <a:gs pos="0">
                <a:schemeClr val="accent1">
                  <a:lumMod val="5000"/>
                  <a:lumOff val="95000"/>
                </a:schemeClr>
              </a:gs>
              <a:gs pos="80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ln w="31750">
            <a:solidFill>
              <a:srgbClr val="808000"/>
            </a:solidFill>
            <a:miter lim="800000"/>
            <a:headEnd/>
            <a:tailEnd/>
          </a:ln>
        </p:spPr>
        <p:txBody>
          <a:bodyPr lIns="36000" tIns="0" rIns="36000" bIns="0" anchor="ctr"/>
          <a:lstStyle>
            <a:lvl1pPr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TW" altLang="en-US" sz="1600" b="0" i="0" u="none" strike="noStrike" kern="0" cap="none" spc="0" normalizeH="0" baseline="0" noProof="0">
                <a:ln>
                  <a:noFill/>
                </a:ln>
                <a:solidFill>
                  <a:srgbClr val="800000"/>
                </a:solidFill>
                <a:effectLst/>
                <a:uLnTx/>
                <a:uFillTx/>
                <a:latin typeface="微軟正黑體" pitchFamily="34" charset="-120"/>
                <a:ea typeface="微軟正黑體" pitchFamily="34" charset="-120"/>
              </a:rPr>
              <a:t>罰責</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TW" sz="1600" b="0" i="0" u="none" strike="noStrike" kern="0" cap="none" spc="0" normalizeH="0" baseline="0" noProof="0">
                <a:ln>
                  <a:noFill/>
                </a:ln>
                <a:solidFill>
                  <a:srgbClr val="800000"/>
                </a:solidFill>
                <a:effectLst/>
                <a:uLnTx/>
                <a:uFillTx/>
                <a:latin typeface="微軟正黑體" pitchFamily="34" charset="-120"/>
                <a:ea typeface="微軟正黑體" pitchFamily="34" charset="-120"/>
              </a:rPr>
              <a:t>§56-64</a:t>
            </a:r>
          </a:p>
        </p:txBody>
      </p:sp>
      <p:cxnSp>
        <p:nvCxnSpPr>
          <p:cNvPr id="10" name="AutoShape 66"/>
          <p:cNvCxnSpPr>
            <a:cxnSpLocks noChangeShapeType="1"/>
            <a:stCxn id="7" idx="2"/>
            <a:endCxn id="8" idx="0"/>
          </p:cNvCxnSpPr>
          <p:nvPr/>
        </p:nvCxnSpPr>
        <p:spPr bwMode="auto">
          <a:xfrm rot="5400000">
            <a:off x="3001405" y="322027"/>
            <a:ext cx="333375" cy="3527896"/>
          </a:xfrm>
          <a:prstGeom prst="bentConnector3">
            <a:avLst>
              <a:gd name="adj1" fmla="val 50000"/>
            </a:avLst>
          </a:prstGeom>
          <a:noFill/>
          <a:ln w="31750" cap="sq">
            <a:solidFill>
              <a:srgbClr val="660066"/>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1" name="AutoShape 67"/>
          <p:cNvCxnSpPr>
            <a:cxnSpLocks noChangeShapeType="1"/>
            <a:stCxn id="7" idx="2"/>
            <a:endCxn id="9" idx="0"/>
          </p:cNvCxnSpPr>
          <p:nvPr/>
        </p:nvCxnSpPr>
        <p:spPr bwMode="auto">
          <a:xfrm rot="16200000" flipH="1">
            <a:off x="6238317" y="613010"/>
            <a:ext cx="333375" cy="2945929"/>
          </a:xfrm>
          <a:prstGeom prst="bentConnector3">
            <a:avLst>
              <a:gd name="adj1" fmla="val 50000"/>
            </a:avLst>
          </a:prstGeom>
          <a:noFill/>
          <a:ln w="31750" cap="sq">
            <a:solidFill>
              <a:srgbClr val="660066"/>
            </a:solidFill>
            <a:miter lim="800000"/>
            <a:headEnd type="none" w="sm" len="sm"/>
            <a:tailEnd type="none" w="sm" len="sm"/>
          </a:ln>
          <a:extLst>
            <a:ext uri="{909E8E84-426E-40DD-AFC4-6F175D3DCCD1}">
              <a14:hiddenFill xmlns:a14="http://schemas.microsoft.com/office/drawing/2010/main">
                <a:noFill/>
              </a14:hiddenFill>
            </a:ext>
          </a:extLst>
        </p:spPr>
      </p:cxnSp>
      <p:sp>
        <p:nvSpPr>
          <p:cNvPr id="12" name="Rectangle 73"/>
          <p:cNvSpPr>
            <a:spLocks noChangeArrowheads="1"/>
          </p:cNvSpPr>
          <p:nvPr/>
        </p:nvSpPr>
        <p:spPr bwMode="auto">
          <a:xfrm>
            <a:off x="28575" y="2252663"/>
            <a:ext cx="665163" cy="612775"/>
          </a:xfrm>
          <a:prstGeom prst="rect">
            <a:avLst/>
          </a:prstGeom>
          <a:gradFill>
            <a:gsLst>
              <a:gs pos="0">
                <a:schemeClr val="accent1">
                  <a:lumMod val="5000"/>
                  <a:lumOff val="95000"/>
                </a:schemeClr>
              </a:gs>
              <a:gs pos="80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ln w="31750">
            <a:solidFill>
              <a:srgbClr val="808000"/>
            </a:solidFill>
            <a:miter lim="800000"/>
            <a:headEnd/>
            <a:tailEnd/>
          </a:ln>
        </p:spPr>
        <p:txBody>
          <a:bodyPr lIns="36000" tIns="0" rIns="36000" bIns="0" anchor="ctr"/>
          <a:lstStyle>
            <a:lvl1pPr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algn="ctr">
              <a:lnSpc>
                <a:spcPct val="70000"/>
              </a:lnSpc>
              <a:spcBef>
                <a:spcPts val="900"/>
              </a:spcBef>
            </a:pPr>
            <a:r>
              <a:rPr lang="zh-TW" altLang="en-US" sz="1600" dirty="0">
                <a:solidFill>
                  <a:srgbClr val="800000"/>
                </a:solidFill>
                <a:latin typeface="微軟正黑體" pitchFamily="34" charset="-120"/>
                <a:ea typeface="微軟正黑體" pitchFamily="34" charset="-120"/>
              </a:rPr>
              <a:t>總則</a:t>
            </a:r>
          </a:p>
          <a:p>
            <a:pPr algn="ctr">
              <a:lnSpc>
                <a:spcPct val="70000"/>
              </a:lnSpc>
              <a:spcBef>
                <a:spcPts val="900"/>
              </a:spcBef>
            </a:pPr>
            <a:r>
              <a:rPr lang="en-US" altLang="zh-TW" sz="1600" dirty="0">
                <a:solidFill>
                  <a:srgbClr val="800000"/>
                </a:solidFill>
                <a:latin typeface="微軟正黑體" pitchFamily="34" charset="-120"/>
                <a:ea typeface="微軟正黑體" pitchFamily="34" charset="-120"/>
              </a:rPr>
              <a:t>§1-3</a:t>
            </a:r>
          </a:p>
        </p:txBody>
      </p:sp>
      <p:cxnSp>
        <p:nvCxnSpPr>
          <p:cNvPr id="13" name="AutoShape 75"/>
          <p:cNvCxnSpPr>
            <a:cxnSpLocks noChangeShapeType="1"/>
            <a:stCxn id="12" idx="0"/>
            <a:endCxn id="7" idx="2"/>
          </p:cNvCxnSpPr>
          <p:nvPr/>
        </p:nvCxnSpPr>
        <p:spPr bwMode="auto">
          <a:xfrm rot="5400000" flipH="1" flipV="1">
            <a:off x="2479911" y="-199465"/>
            <a:ext cx="333375" cy="4570883"/>
          </a:xfrm>
          <a:prstGeom prst="bentConnector3">
            <a:avLst>
              <a:gd name="adj1" fmla="val 50000"/>
            </a:avLst>
          </a:prstGeom>
          <a:noFill/>
          <a:ln w="31750" cap="sq">
            <a:solidFill>
              <a:srgbClr val="660066"/>
            </a:solidFill>
            <a:miter lim="800000"/>
            <a:headEnd/>
            <a:tailEnd/>
          </a:ln>
          <a:extLst>
            <a:ext uri="{909E8E84-426E-40DD-AFC4-6F175D3DCCD1}">
              <a14:hiddenFill xmlns:a14="http://schemas.microsoft.com/office/drawing/2010/main">
                <a:noFill/>
              </a14:hiddenFill>
            </a:ext>
          </a:extLst>
        </p:spPr>
      </p:cxnSp>
      <p:sp>
        <p:nvSpPr>
          <p:cNvPr id="14" name="Rectangle 76"/>
          <p:cNvSpPr>
            <a:spLocks noChangeArrowheads="1"/>
          </p:cNvSpPr>
          <p:nvPr/>
        </p:nvSpPr>
        <p:spPr bwMode="auto">
          <a:xfrm>
            <a:off x="790575" y="2900363"/>
            <a:ext cx="1296988" cy="3455987"/>
          </a:xfrm>
          <a:prstGeom prst="rect">
            <a:avLst/>
          </a:prstGeom>
          <a:solidFill>
            <a:srgbClr val="FFFFCC"/>
          </a:solidFill>
          <a:ln w="31750">
            <a:solidFill>
              <a:srgbClr val="808000"/>
            </a:solidFill>
            <a:miter lim="800000"/>
            <a:headEnd/>
            <a:tailEnd/>
          </a:ln>
        </p:spPr>
        <p:txBody>
          <a:bodyPr lIns="36000" tIns="0" rIns="36000" bIns="0"/>
          <a:lstStyle>
            <a:lvl1pPr marL="182563" indent="-182563"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天然氣事業設立型態</a:t>
            </a:r>
          </a:p>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天然氣事業申請登記所需文件</a:t>
            </a:r>
          </a:p>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主管機關收受申請後之審理程序</a:t>
            </a:r>
          </a:p>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公用天然氣事業供氣區域之劃分</a:t>
            </a:r>
          </a:p>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公用天然氣事業設立許可後應辦理事項</a:t>
            </a:r>
          </a:p>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供氣營業執照 </a:t>
            </a:r>
          </a:p>
        </p:txBody>
      </p:sp>
      <p:sp>
        <p:nvSpPr>
          <p:cNvPr id="15" name="Rectangle 79"/>
          <p:cNvSpPr>
            <a:spLocks noChangeArrowheads="1"/>
          </p:cNvSpPr>
          <p:nvPr/>
        </p:nvSpPr>
        <p:spPr bwMode="auto">
          <a:xfrm>
            <a:off x="7480446" y="2900363"/>
            <a:ext cx="852488" cy="3455987"/>
          </a:xfrm>
          <a:prstGeom prst="rect">
            <a:avLst/>
          </a:prstGeom>
          <a:solidFill>
            <a:srgbClr val="FFFFCC"/>
          </a:solidFill>
          <a:ln w="31750">
            <a:solidFill>
              <a:srgbClr val="808000"/>
            </a:solidFill>
            <a:miter lim="800000"/>
            <a:headEnd/>
            <a:tailEnd/>
          </a:ln>
        </p:spPr>
        <p:txBody>
          <a:bodyPr lIns="36000" tIns="0" rIns="36000" bIns="0"/>
          <a:lstStyle>
            <a:lvl1pPr marL="182563" indent="-182563"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漏逸天然氣、無照經營、擅自供氣之罰則</a:t>
            </a: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未遵守天然氣事業法相關規定之罰則</a:t>
            </a: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註銷執照</a:t>
            </a:r>
          </a:p>
        </p:txBody>
      </p:sp>
      <p:sp>
        <p:nvSpPr>
          <p:cNvPr id="16" name="Rectangle 81"/>
          <p:cNvSpPr>
            <a:spLocks noChangeArrowheads="1"/>
          </p:cNvSpPr>
          <p:nvPr/>
        </p:nvSpPr>
        <p:spPr bwMode="auto">
          <a:xfrm>
            <a:off x="34925" y="2900363"/>
            <a:ext cx="665163" cy="3455987"/>
          </a:xfrm>
          <a:prstGeom prst="rect">
            <a:avLst/>
          </a:prstGeom>
          <a:solidFill>
            <a:srgbClr val="FFFFCC"/>
          </a:solidFill>
          <a:ln w="31750">
            <a:solidFill>
              <a:srgbClr val="808000"/>
            </a:solidFill>
            <a:miter lim="800000"/>
            <a:headEnd/>
            <a:tailEnd/>
          </a:ln>
        </p:spPr>
        <p:txBody>
          <a:bodyPr lIns="36000" tIns="0" rIns="36000" bIns="0"/>
          <a:lstStyle>
            <a:lvl1pPr marL="174625" indent="-174625"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立法宗旨</a:t>
            </a:r>
          </a:p>
          <a:p>
            <a:pPr>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各級主管機關之權責</a:t>
            </a:r>
          </a:p>
          <a:p>
            <a:pPr>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用詞定義</a:t>
            </a:r>
          </a:p>
          <a:p>
            <a:pPr>
              <a:lnSpc>
                <a:spcPts val="1500"/>
              </a:lnSpc>
              <a:buFont typeface="Wingdings" panose="05000000000000000000" pitchFamily="2" charset="2"/>
              <a:buChar char="n"/>
            </a:pPr>
            <a:endParaRPr lang="zh-TW" altLang="en-US" sz="1300" b="0">
              <a:solidFill>
                <a:srgbClr val="800000"/>
              </a:solidFill>
              <a:latin typeface="微軟正黑體" pitchFamily="34" charset="-120"/>
              <a:ea typeface="微軟正黑體" pitchFamily="34" charset="-120"/>
            </a:endParaRPr>
          </a:p>
        </p:txBody>
      </p:sp>
      <p:sp>
        <p:nvSpPr>
          <p:cNvPr id="17" name="Rectangle 73"/>
          <p:cNvSpPr>
            <a:spLocks noChangeArrowheads="1"/>
          </p:cNvSpPr>
          <p:nvPr/>
        </p:nvSpPr>
        <p:spPr bwMode="auto">
          <a:xfrm>
            <a:off x="8332934" y="2252662"/>
            <a:ext cx="719137" cy="612775"/>
          </a:xfrm>
          <a:prstGeom prst="rect">
            <a:avLst/>
          </a:prstGeom>
          <a:gradFill>
            <a:gsLst>
              <a:gs pos="0">
                <a:schemeClr val="accent1">
                  <a:lumMod val="5000"/>
                  <a:lumOff val="95000"/>
                </a:schemeClr>
              </a:gs>
              <a:gs pos="80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ln w="31750">
            <a:solidFill>
              <a:srgbClr val="808000"/>
            </a:solidFill>
            <a:miter lim="800000"/>
            <a:headEnd/>
            <a:tailEnd/>
          </a:ln>
        </p:spPr>
        <p:txBody>
          <a:bodyPr lIns="36000" tIns="0" rIns="36000" bIns="0" anchor="ctr"/>
          <a:lstStyle>
            <a:lvl1pPr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algn="ctr">
              <a:lnSpc>
                <a:spcPct val="70000"/>
              </a:lnSpc>
              <a:spcBef>
                <a:spcPts val="900"/>
              </a:spcBef>
            </a:pPr>
            <a:r>
              <a:rPr lang="zh-TW" altLang="en-US" sz="1400" dirty="0">
                <a:solidFill>
                  <a:srgbClr val="800000"/>
                </a:solidFill>
                <a:latin typeface="微軟正黑體" pitchFamily="34" charset="-120"/>
                <a:ea typeface="微軟正黑體" pitchFamily="34" charset="-120"/>
              </a:rPr>
              <a:t>附則</a:t>
            </a:r>
          </a:p>
          <a:p>
            <a:pPr algn="ctr">
              <a:lnSpc>
                <a:spcPct val="70000"/>
              </a:lnSpc>
              <a:spcBef>
                <a:spcPts val="900"/>
              </a:spcBef>
            </a:pPr>
            <a:r>
              <a:rPr lang="en-US" altLang="zh-TW" sz="1400" dirty="0">
                <a:solidFill>
                  <a:srgbClr val="800000"/>
                </a:solidFill>
                <a:latin typeface="微軟正黑體" pitchFamily="34" charset="-120"/>
                <a:ea typeface="微軟正黑體" pitchFamily="34" charset="-120"/>
              </a:rPr>
              <a:t>§65-72</a:t>
            </a:r>
          </a:p>
        </p:txBody>
      </p:sp>
      <p:sp>
        <p:nvSpPr>
          <p:cNvPr id="18" name="Rectangle 81"/>
          <p:cNvSpPr>
            <a:spLocks noChangeArrowheads="1"/>
          </p:cNvSpPr>
          <p:nvPr/>
        </p:nvSpPr>
        <p:spPr bwMode="auto">
          <a:xfrm>
            <a:off x="8353457" y="2900363"/>
            <a:ext cx="719137" cy="3455987"/>
          </a:xfrm>
          <a:prstGeom prst="rect">
            <a:avLst/>
          </a:prstGeom>
          <a:solidFill>
            <a:srgbClr val="FFFFCC"/>
          </a:solidFill>
          <a:ln w="31750">
            <a:solidFill>
              <a:srgbClr val="808000"/>
            </a:solidFill>
            <a:miter lim="800000"/>
            <a:headEnd/>
            <a:tailEnd/>
          </a:ln>
        </p:spPr>
        <p:txBody>
          <a:bodyPr lIns="36000" tIns="0" rIns="36000" bIns="0"/>
          <a:lstStyle>
            <a:lvl1pPr marL="174625" indent="-174625"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相關法規之但書與執行</a:t>
            </a:r>
          </a:p>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本法施行日期 </a:t>
            </a:r>
          </a:p>
        </p:txBody>
      </p:sp>
      <p:cxnSp>
        <p:nvCxnSpPr>
          <p:cNvPr id="19" name="AutoShape 69"/>
          <p:cNvCxnSpPr>
            <a:cxnSpLocks noChangeShapeType="1"/>
            <a:stCxn id="7" idx="2"/>
            <a:endCxn id="17" idx="0"/>
          </p:cNvCxnSpPr>
          <p:nvPr/>
        </p:nvCxnSpPr>
        <p:spPr bwMode="auto">
          <a:xfrm rot="16200000" flipH="1">
            <a:off x="6645584" y="205743"/>
            <a:ext cx="333374" cy="3760463"/>
          </a:xfrm>
          <a:prstGeom prst="bentConnector3">
            <a:avLst>
              <a:gd name="adj1" fmla="val 50000"/>
            </a:avLst>
          </a:prstGeom>
          <a:noFill/>
          <a:ln w="31750" cap="sq">
            <a:solidFill>
              <a:srgbClr val="660066"/>
            </a:solidFill>
            <a:miter lim="800000"/>
            <a:headEnd type="none" w="sm" len="sm"/>
            <a:tailEnd type="none" w="sm" len="sm"/>
          </a:ln>
          <a:extLst>
            <a:ext uri="{909E8E84-426E-40DD-AFC4-6F175D3DCCD1}">
              <a14:hiddenFill xmlns:a14="http://schemas.microsoft.com/office/drawing/2010/main">
                <a:noFill/>
              </a14:hiddenFill>
            </a:ext>
          </a:extLst>
        </p:spPr>
      </p:cxnSp>
      <p:sp>
        <p:nvSpPr>
          <p:cNvPr id="20" name="Rectangle 60"/>
          <p:cNvSpPr>
            <a:spLocks noChangeArrowheads="1"/>
          </p:cNvSpPr>
          <p:nvPr/>
        </p:nvSpPr>
        <p:spPr bwMode="auto">
          <a:xfrm>
            <a:off x="2124075" y="2252663"/>
            <a:ext cx="1284288" cy="612775"/>
          </a:xfrm>
          <a:prstGeom prst="rect">
            <a:avLst/>
          </a:prstGeom>
          <a:gradFill>
            <a:gsLst>
              <a:gs pos="0">
                <a:schemeClr val="accent1">
                  <a:lumMod val="5000"/>
                  <a:lumOff val="95000"/>
                </a:schemeClr>
              </a:gs>
              <a:gs pos="80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ln w="31750">
            <a:solidFill>
              <a:srgbClr val="808000"/>
            </a:solidFill>
            <a:miter lim="800000"/>
            <a:headEnd/>
            <a:tailEnd/>
          </a:ln>
        </p:spPr>
        <p:txBody>
          <a:bodyPr lIns="36000" tIns="0" rIns="36000" bIns="0" anchor="ctr"/>
          <a:lstStyle>
            <a:lvl1pPr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algn="ctr"/>
            <a:r>
              <a:rPr lang="zh-TW" altLang="en-US" sz="1600">
                <a:solidFill>
                  <a:srgbClr val="800000"/>
                </a:solidFill>
                <a:latin typeface="微軟正黑體" pitchFamily="34" charset="-120"/>
                <a:ea typeface="微軟正黑體" pitchFamily="34" charset="-120"/>
              </a:rPr>
              <a:t>設備及安全</a:t>
            </a:r>
          </a:p>
          <a:p>
            <a:pPr algn="ctr"/>
            <a:r>
              <a:rPr lang="en-US" altLang="zh-TW" sz="1600">
                <a:solidFill>
                  <a:srgbClr val="800000"/>
                </a:solidFill>
                <a:latin typeface="微軟正黑體" pitchFamily="34" charset="-120"/>
                <a:ea typeface="微軟正黑體" pitchFamily="34" charset="-120"/>
              </a:rPr>
              <a:t>§13-20</a:t>
            </a:r>
          </a:p>
        </p:txBody>
      </p:sp>
      <p:sp>
        <p:nvSpPr>
          <p:cNvPr id="23" name="Rectangle 76"/>
          <p:cNvSpPr>
            <a:spLocks noChangeArrowheads="1"/>
          </p:cNvSpPr>
          <p:nvPr/>
        </p:nvSpPr>
        <p:spPr bwMode="auto">
          <a:xfrm>
            <a:off x="2159000" y="2900363"/>
            <a:ext cx="1284288" cy="3455987"/>
          </a:xfrm>
          <a:prstGeom prst="rect">
            <a:avLst/>
          </a:prstGeom>
          <a:solidFill>
            <a:srgbClr val="FFFFCC"/>
          </a:solidFill>
          <a:ln w="31750">
            <a:solidFill>
              <a:srgbClr val="808000"/>
            </a:solidFill>
            <a:miter lim="800000"/>
            <a:headEnd/>
            <a:tailEnd/>
          </a:ln>
        </p:spPr>
        <p:txBody>
          <a:bodyPr lIns="36000" tIns="0" rIns="36000" bIns="0"/>
          <a:lstStyle>
            <a:lvl1pPr marL="182563" indent="-182563"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天然氣事業輸儲設備規範安全事項規定</a:t>
            </a:r>
          </a:p>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公用天然氣事業僱用專業配管人員</a:t>
            </a:r>
          </a:p>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公用天然氣事業儲輸設備變更規定及災害處理措施</a:t>
            </a:r>
          </a:p>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公用天然氣事業之供氣安全檢查</a:t>
            </a:r>
            <a:endParaRPr lang="en-US" altLang="zh-TW" sz="1300" b="0">
              <a:solidFill>
                <a:srgbClr val="800000"/>
              </a:solidFill>
              <a:latin typeface="微軟正黑體" pitchFamily="34" charset="-120"/>
              <a:ea typeface="微軟正黑體" pitchFamily="34" charset="-120"/>
            </a:endParaRPr>
          </a:p>
          <a:p>
            <a:pPr eaLnBrk="1" hangingPunct="1">
              <a:lnSpc>
                <a:spcPts val="1500"/>
              </a:lnSpc>
              <a:buFont typeface="Wingdings" panose="05000000000000000000" pitchFamily="2" charset="2"/>
              <a:buChar char="n"/>
            </a:pPr>
            <a:r>
              <a:rPr lang="zh-TW" altLang="en-US" sz="1300" b="0">
                <a:solidFill>
                  <a:srgbClr val="800000"/>
                </a:solidFill>
                <a:latin typeface="微軟正黑體" pitchFamily="34" charset="-120"/>
                <a:ea typeface="微軟正黑體" pitchFamily="34" charset="-120"/>
              </a:rPr>
              <a:t>公用天然氣導管承裝業之規範</a:t>
            </a:r>
          </a:p>
        </p:txBody>
      </p:sp>
      <p:sp>
        <p:nvSpPr>
          <p:cNvPr id="24" name="Rectangle 60"/>
          <p:cNvSpPr>
            <a:spLocks noChangeArrowheads="1"/>
          </p:cNvSpPr>
          <p:nvPr/>
        </p:nvSpPr>
        <p:spPr bwMode="auto">
          <a:xfrm>
            <a:off x="3419475" y="2252663"/>
            <a:ext cx="1223963" cy="612775"/>
          </a:xfrm>
          <a:prstGeom prst="rect">
            <a:avLst/>
          </a:prstGeom>
          <a:gradFill>
            <a:gsLst>
              <a:gs pos="0">
                <a:schemeClr val="accent1">
                  <a:lumMod val="5000"/>
                  <a:lumOff val="95000"/>
                </a:schemeClr>
              </a:gs>
              <a:gs pos="80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ln w="31750">
            <a:solidFill>
              <a:srgbClr val="808000"/>
            </a:solidFill>
            <a:miter lim="800000"/>
            <a:headEnd/>
            <a:tailEnd/>
          </a:ln>
        </p:spPr>
        <p:txBody>
          <a:bodyPr lIns="36000" tIns="0" rIns="36000" bIns="0" anchor="ctr"/>
          <a:lstStyle>
            <a:lvl1pPr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algn="ctr"/>
            <a:r>
              <a:rPr lang="zh-TW" altLang="en-US" sz="1600">
                <a:solidFill>
                  <a:srgbClr val="800000"/>
                </a:solidFill>
                <a:latin typeface="微軟正黑體" pitchFamily="34" charset="-120"/>
                <a:ea typeface="微軟正黑體" pitchFamily="34" charset="-120"/>
              </a:rPr>
              <a:t>用地</a:t>
            </a:r>
          </a:p>
          <a:p>
            <a:pPr algn="ctr"/>
            <a:r>
              <a:rPr lang="en-US" altLang="zh-TW" sz="1800">
                <a:solidFill>
                  <a:srgbClr val="800000"/>
                </a:solidFill>
                <a:latin typeface="微軟正黑體" pitchFamily="34" charset="-120"/>
                <a:ea typeface="微軟正黑體" pitchFamily="34" charset="-120"/>
              </a:rPr>
              <a:t>§</a:t>
            </a:r>
            <a:r>
              <a:rPr lang="en-US" altLang="zh-TW" sz="1600">
                <a:solidFill>
                  <a:srgbClr val="800000"/>
                </a:solidFill>
                <a:latin typeface="微軟正黑體" pitchFamily="34" charset="-120"/>
                <a:ea typeface="微軟正黑體" pitchFamily="34" charset="-120"/>
              </a:rPr>
              <a:t>21-27</a:t>
            </a:r>
          </a:p>
        </p:txBody>
      </p:sp>
      <p:sp>
        <p:nvSpPr>
          <p:cNvPr id="25" name="Rectangle 76"/>
          <p:cNvSpPr>
            <a:spLocks noChangeArrowheads="1"/>
          </p:cNvSpPr>
          <p:nvPr/>
        </p:nvSpPr>
        <p:spPr bwMode="auto">
          <a:xfrm>
            <a:off x="3454400" y="2900363"/>
            <a:ext cx="1223963" cy="3455987"/>
          </a:xfrm>
          <a:prstGeom prst="rect">
            <a:avLst/>
          </a:prstGeom>
          <a:solidFill>
            <a:srgbClr val="FFFFCC"/>
          </a:solidFill>
          <a:ln w="31750">
            <a:solidFill>
              <a:srgbClr val="808000"/>
            </a:solidFill>
            <a:miter lim="800000"/>
            <a:headEnd/>
            <a:tailEnd/>
          </a:ln>
        </p:spPr>
        <p:txBody>
          <a:bodyPr lIns="36000" tIns="0" rIns="36000" bIns="0"/>
          <a:lstStyle>
            <a:lvl1pPr marL="182563" indent="-182563"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輸氣之外的輸儲設備使用土地之相關事項</a:t>
            </a: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輸儲設備所需土地使用之規範</a:t>
            </a:r>
            <a:endParaRPr lang="en-US" altLang="zh-TW" sz="1300" b="0" dirty="0">
              <a:solidFill>
                <a:srgbClr val="800000"/>
              </a:solidFill>
              <a:latin typeface="微軟正黑體" pitchFamily="34" charset="-120"/>
              <a:ea typeface="微軟正黑體" pitchFamily="34" charset="-120"/>
            </a:endParaRP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公用天然氣事業管線通過之土地或建築物變更規範</a:t>
            </a: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檢測、施工或維護管線之土地利用</a:t>
            </a: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輸氣管線埋設原則</a:t>
            </a:r>
          </a:p>
        </p:txBody>
      </p:sp>
      <p:sp>
        <p:nvSpPr>
          <p:cNvPr id="26" name="Rectangle 60"/>
          <p:cNvSpPr>
            <a:spLocks noChangeArrowheads="1"/>
          </p:cNvSpPr>
          <p:nvPr/>
        </p:nvSpPr>
        <p:spPr bwMode="auto">
          <a:xfrm>
            <a:off x="4716463" y="2252663"/>
            <a:ext cx="1368425" cy="612775"/>
          </a:xfrm>
          <a:prstGeom prst="rect">
            <a:avLst/>
          </a:prstGeom>
          <a:gradFill>
            <a:gsLst>
              <a:gs pos="0">
                <a:schemeClr val="accent1">
                  <a:lumMod val="5000"/>
                  <a:lumOff val="95000"/>
                </a:schemeClr>
              </a:gs>
              <a:gs pos="80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ln w="31750">
            <a:solidFill>
              <a:srgbClr val="808000"/>
            </a:solidFill>
            <a:miter lim="800000"/>
            <a:headEnd/>
            <a:tailEnd/>
          </a:ln>
        </p:spPr>
        <p:txBody>
          <a:bodyPr lIns="36000" tIns="0" rIns="36000" bIns="0" anchor="ctr"/>
          <a:lstStyle>
            <a:lvl1pPr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algn="ctr"/>
            <a:r>
              <a:rPr lang="zh-TW" altLang="en-US" sz="1600">
                <a:solidFill>
                  <a:srgbClr val="800000"/>
                </a:solidFill>
                <a:latin typeface="微軟正黑體" pitchFamily="34" charset="-120"/>
                <a:ea typeface="微軟正黑體" pitchFamily="34" charset="-120"/>
              </a:rPr>
              <a:t>經營管理</a:t>
            </a:r>
          </a:p>
          <a:p>
            <a:pPr algn="ctr"/>
            <a:r>
              <a:rPr lang="en-US" altLang="zh-TW" sz="1600">
                <a:solidFill>
                  <a:srgbClr val="800000"/>
                </a:solidFill>
                <a:latin typeface="微軟正黑體" pitchFamily="34" charset="-120"/>
                <a:ea typeface="微軟正黑體" pitchFamily="34" charset="-120"/>
              </a:rPr>
              <a:t>§28-44</a:t>
            </a:r>
          </a:p>
        </p:txBody>
      </p:sp>
      <p:sp>
        <p:nvSpPr>
          <p:cNvPr id="27" name="Rectangle 76"/>
          <p:cNvSpPr>
            <a:spLocks noChangeArrowheads="1"/>
          </p:cNvSpPr>
          <p:nvPr/>
        </p:nvSpPr>
        <p:spPr bwMode="auto">
          <a:xfrm>
            <a:off x="4751388" y="2900363"/>
            <a:ext cx="1368425" cy="3455987"/>
          </a:xfrm>
          <a:prstGeom prst="rect">
            <a:avLst/>
          </a:prstGeom>
          <a:solidFill>
            <a:srgbClr val="FFFFCC"/>
          </a:solidFill>
          <a:ln w="31750">
            <a:solidFill>
              <a:srgbClr val="808000"/>
            </a:solidFill>
            <a:miter lim="800000"/>
            <a:headEnd/>
            <a:tailEnd/>
          </a:ln>
        </p:spPr>
        <p:txBody>
          <a:bodyPr lIns="36000" tIns="0" rIns="36000" bIns="0"/>
          <a:lstStyle>
            <a:lvl1pPr marL="182563" indent="-182563"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公用天然氣事業相關契約與營業章程訂立</a:t>
            </a: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供氣責任規範</a:t>
            </a:r>
            <a:endParaRPr lang="en-US" altLang="zh-TW" sz="1300" b="0" dirty="0">
              <a:solidFill>
                <a:srgbClr val="800000"/>
              </a:solidFill>
              <a:latin typeface="微軟正黑體" pitchFamily="34" charset="-120"/>
              <a:ea typeface="微軟正黑體" pitchFamily="34" charset="-120"/>
            </a:endParaRP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天然氣相關計費準則</a:t>
            </a:r>
            <a:endParaRPr lang="en-US" altLang="zh-TW" sz="1300" b="0" dirty="0">
              <a:solidFill>
                <a:srgbClr val="800000"/>
              </a:solidFill>
              <a:latin typeface="微軟正黑體" pitchFamily="34" charset="-120"/>
              <a:ea typeface="微軟正黑體" pitchFamily="34" charset="-120"/>
            </a:endParaRP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逐年推廣微電腦瓦斯表</a:t>
            </a: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公用天然氣事業停止供氣事項</a:t>
            </a: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公用天然氣事業之併購、兼營、轉投資</a:t>
            </a: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公用天然氣事業會計制度</a:t>
            </a:r>
            <a:endParaRPr lang="en-US" altLang="zh-TW" sz="1300" b="0" dirty="0">
              <a:solidFill>
                <a:srgbClr val="800000"/>
              </a:solidFill>
              <a:latin typeface="微軟正黑體" pitchFamily="34" charset="-120"/>
              <a:ea typeface="微軟正黑體" pitchFamily="34" charset="-120"/>
            </a:endParaRP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投保公共意外責任險</a:t>
            </a:r>
            <a:endParaRPr lang="en-US" altLang="zh-TW" sz="1300" b="0" dirty="0">
              <a:solidFill>
                <a:srgbClr val="800000"/>
              </a:solidFill>
              <a:latin typeface="微軟正黑體" pitchFamily="34" charset="-120"/>
              <a:ea typeface="微軟正黑體" pitchFamily="34" charset="-120"/>
            </a:endParaRPr>
          </a:p>
        </p:txBody>
      </p:sp>
      <p:cxnSp>
        <p:nvCxnSpPr>
          <p:cNvPr id="28" name="AutoShape 25"/>
          <p:cNvCxnSpPr>
            <a:cxnSpLocks noChangeShapeType="1"/>
            <a:stCxn id="7" idx="2"/>
            <a:endCxn id="20" idx="0"/>
          </p:cNvCxnSpPr>
          <p:nvPr/>
        </p:nvCxnSpPr>
        <p:spPr bwMode="auto">
          <a:xfrm rot="5400000">
            <a:off x="3682443" y="1003065"/>
            <a:ext cx="333375" cy="2165821"/>
          </a:xfrm>
          <a:prstGeom prst="bentConnector3">
            <a:avLst>
              <a:gd name="adj1" fmla="val 50000"/>
            </a:avLst>
          </a:prstGeom>
          <a:noFill/>
          <a:ln w="31750" cap="sq">
            <a:solidFill>
              <a:srgbClr val="660066"/>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9" name="AutoShape 26"/>
          <p:cNvCxnSpPr>
            <a:cxnSpLocks noChangeShapeType="1"/>
            <a:stCxn id="7" idx="2"/>
            <a:endCxn id="24" idx="0"/>
          </p:cNvCxnSpPr>
          <p:nvPr/>
        </p:nvCxnSpPr>
        <p:spPr bwMode="auto">
          <a:xfrm rot="5400000">
            <a:off x="4315062" y="1635684"/>
            <a:ext cx="333375" cy="900583"/>
          </a:xfrm>
          <a:prstGeom prst="bentConnector3">
            <a:avLst>
              <a:gd name="adj1" fmla="val 50000"/>
            </a:avLst>
          </a:prstGeom>
          <a:noFill/>
          <a:ln w="31750" cap="sq">
            <a:solidFill>
              <a:srgbClr val="660066"/>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 name="AutoShape 27"/>
          <p:cNvCxnSpPr>
            <a:cxnSpLocks noChangeShapeType="1"/>
            <a:stCxn id="7" idx="2"/>
            <a:endCxn id="26" idx="0"/>
          </p:cNvCxnSpPr>
          <p:nvPr/>
        </p:nvCxnSpPr>
        <p:spPr bwMode="auto">
          <a:xfrm rot="16200000" flipH="1">
            <a:off x="4999671" y="1851657"/>
            <a:ext cx="333375" cy="468636"/>
          </a:xfrm>
          <a:prstGeom prst="bentConnector3">
            <a:avLst>
              <a:gd name="adj1" fmla="val 50000"/>
            </a:avLst>
          </a:prstGeom>
          <a:noFill/>
          <a:ln w="31750" cap="sq">
            <a:solidFill>
              <a:srgbClr val="660066"/>
            </a:solidFill>
            <a:miter lim="800000"/>
            <a:headEnd type="none" w="sm" len="sm"/>
            <a:tailEnd type="none" w="sm" len="sm"/>
          </a:ln>
          <a:extLst>
            <a:ext uri="{909E8E84-426E-40DD-AFC4-6F175D3DCCD1}">
              <a14:hiddenFill xmlns:a14="http://schemas.microsoft.com/office/drawing/2010/main">
                <a:noFill/>
              </a14:hiddenFill>
            </a:ext>
          </a:extLst>
        </p:spPr>
      </p:cxnSp>
      <p:sp>
        <p:nvSpPr>
          <p:cNvPr id="31" name="Rectangle 60"/>
          <p:cNvSpPr>
            <a:spLocks noChangeArrowheads="1"/>
          </p:cNvSpPr>
          <p:nvPr/>
        </p:nvSpPr>
        <p:spPr bwMode="auto">
          <a:xfrm>
            <a:off x="6084888" y="2252663"/>
            <a:ext cx="1295400" cy="612775"/>
          </a:xfrm>
          <a:prstGeom prst="rect">
            <a:avLst/>
          </a:prstGeom>
          <a:gradFill>
            <a:gsLst>
              <a:gs pos="0">
                <a:schemeClr val="accent1">
                  <a:lumMod val="5000"/>
                  <a:lumOff val="95000"/>
                </a:schemeClr>
              </a:gs>
              <a:gs pos="80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ln w="31750">
            <a:solidFill>
              <a:srgbClr val="808000"/>
            </a:solidFill>
            <a:miter lim="800000"/>
            <a:headEnd/>
            <a:tailEnd/>
          </a:ln>
        </p:spPr>
        <p:txBody>
          <a:bodyPr lIns="36000" tIns="0" rIns="36000" bIns="0" anchor="ctr"/>
          <a:lstStyle>
            <a:lvl1pPr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algn="ctr"/>
            <a:r>
              <a:rPr lang="zh-TW" altLang="en-US" sz="1600">
                <a:solidFill>
                  <a:srgbClr val="800000"/>
                </a:solidFill>
                <a:latin typeface="微軟正黑體" pitchFamily="34" charset="-120"/>
                <a:ea typeface="微軟正黑體" pitchFamily="34" charset="-120"/>
              </a:rPr>
              <a:t>監督</a:t>
            </a:r>
          </a:p>
          <a:p>
            <a:pPr algn="ctr"/>
            <a:r>
              <a:rPr lang="en-US" altLang="zh-TW" sz="1600">
                <a:solidFill>
                  <a:srgbClr val="800000"/>
                </a:solidFill>
                <a:latin typeface="微軟正黑體" pitchFamily="34" charset="-120"/>
                <a:ea typeface="微軟正黑體" pitchFamily="34" charset="-120"/>
              </a:rPr>
              <a:t>§45-55</a:t>
            </a:r>
          </a:p>
        </p:txBody>
      </p:sp>
      <p:sp>
        <p:nvSpPr>
          <p:cNvPr id="32" name="Rectangle 76"/>
          <p:cNvSpPr>
            <a:spLocks noChangeArrowheads="1"/>
          </p:cNvSpPr>
          <p:nvPr/>
        </p:nvSpPr>
        <p:spPr bwMode="auto">
          <a:xfrm>
            <a:off x="6097012" y="2890429"/>
            <a:ext cx="1295400" cy="3455987"/>
          </a:xfrm>
          <a:prstGeom prst="rect">
            <a:avLst/>
          </a:prstGeom>
          <a:solidFill>
            <a:srgbClr val="FFFFCC"/>
          </a:solidFill>
          <a:ln w="31750">
            <a:solidFill>
              <a:srgbClr val="808000"/>
            </a:solidFill>
            <a:miter lim="800000"/>
            <a:headEnd/>
            <a:tailEnd/>
          </a:ln>
        </p:spPr>
        <p:txBody>
          <a:bodyPr lIns="36000" tIns="0" rIns="36000" bIns="0"/>
          <a:lstStyle>
            <a:lvl1pPr marL="182563" indent="-182563"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天然氣穩定供應及價格管制</a:t>
            </a: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公用天然氣事業之供氣計畫及經營狀況查核</a:t>
            </a: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輸氣管線圖資資料建立</a:t>
            </a:r>
            <a:endParaRPr lang="en-US" altLang="zh-TW" sz="1300" b="0" dirty="0">
              <a:solidFill>
                <a:srgbClr val="800000"/>
              </a:solidFill>
              <a:latin typeface="微軟正黑體" pitchFamily="34" charset="-120"/>
              <a:ea typeface="微軟正黑體" pitchFamily="34" charset="-120"/>
            </a:endParaRP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天然氣事業之管線及輸儲設備定期檢查</a:t>
            </a: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天然氣管線汰換</a:t>
            </a:r>
            <a:endParaRPr lang="en-US" altLang="zh-TW" sz="1300" b="0" dirty="0">
              <a:solidFill>
                <a:srgbClr val="800000"/>
              </a:solidFill>
              <a:latin typeface="微軟正黑體" pitchFamily="34" charset="-120"/>
              <a:ea typeface="微軟正黑體" pitchFamily="34" charset="-120"/>
            </a:endParaRP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天然氣事業申報相關資料</a:t>
            </a:r>
            <a:endParaRPr lang="en-US" altLang="zh-TW" sz="1300" b="0" dirty="0">
              <a:solidFill>
                <a:srgbClr val="800000"/>
              </a:solidFill>
              <a:latin typeface="微軟正黑體" pitchFamily="34" charset="-120"/>
              <a:ea typeface="微軟正黑體" pitchFamily="34" charset="-120"/>
            </a:endParaRPr>
          </a:p>
          <a:p>
            <a:pPr eaLnBrk="1" hangingPunct="1">
              <a:lnSpc>
                <a:spcPts val="1500"/>
              </a:lnSpc>
              <a:buFont typeface="Wingdings" panose="05000000000000000000" pitchFamily="2" charset="2"/>
              <a:buChar char="n"/>
            </a:pPr>
            <a:r>
              <a:rPr lang="zh-TW" altLang="en-US" sz="1300" b="0" dirty="0">
                <a:solidFill>
                  <a:srgbClr val="800000"/>
                </a:solidFill>
                <a:latin typeface="微軟正黑體" pitchFamily="34" charset="-120"/>
                <a:ea typeface="微軟正黑體" pitchFamily="34" charset="-120"/>
              </a:rPr>
              <a:t>公用天然氣事業撤換負責人或廢止執照</a:t>
            </a:r>
            <a:endParaRPr lang="en-US" altLang="zh-TW" sz="1300" b="0" dirty="0">
              <a:solidFill>
                <a:srgbClr val="800000"/>
              </a:solidFill>
              <a:latin typeface="微軟正黑體" pitchFamily="34" charset="-120"/>
              <a:ea typeface="微軟正黑體" pitchFamily="34" charset="-120"/>
            </a:endParaRPr>
          </a:p>
        </p:txBody>
      </p:sp>
      <p:cxnSp>
        <p:nvCxnSpPr>
          <p:cNvPr id="33" name="AutoShape 27"/>
          <p:cNvCxnSpPr>
            <a:cxnSpLocks noChangeShapeType="1"/>
            <a:stCxn id="7" idx="2"/>
            <a:endCxn id="31" idx="0"/>
          </p:cNvCxnSpPr>
          <p:nvPr/>
        </p:nvCxnSpPr>
        <p:spPr bwMode="auto">
          <a:xfrm rot="16200000" flipH="1">
            <a:off x="5665627" y="1185701"/>
            <a:ext cx="333375" cy="1800548"/>
          </a:xfrm>
          <a:prstGeom prst="bentConnector3">
            <a:avLst>
              <a:gd name="adj1" fmla="val 50000"/>
            </a:avLst>
          </a:prstGeom>
          <a:noFill/>
          <a:ln w="31750" cap="sq">
            <a:solidFill>
              <a:srgbClr val="660066"/>
            </a:solidFill>
            <a:miter lim="800000"/>
            <a:headEnd type="none" w="sm" len="sm"/>
            <a:tailEnd type="none" w="sm" len="sm"/>
          </a:ln>
          <a:extLst>
            <a:ext uri="{909E8E84-426E-40DD-AFC4-6F175D3DCCD1}">
              <a14:hiddenFill xmlns:a14="http://schemas.microsoft.com/office/drawing/2010/main">
                <a:noFill/>
              </a14:hiddenFill>
            </a:ext>
          </a:extLst>
        </p:spPr>
      </p:cxnSp>
      <p:sp>
        <p:nvSpPr>
          <p:cNvPr id="34" name="Text Box 47"/>
          <p:cNvSpPr txBox="1">
            <a:spLocks noChangeArrowheads="1"/>
          </p:cNvSpPr>
          <p:nvPr/>
        </p:nvSpPr>
        <p:spPr bwMode="auto">
          <a:xfrm>
            <a:off x="105569" y="6419873"/>
            <a:ext cx="7993062" cy="368300"/>
          </a:xfrm>
          <a:prstGeom prst="rect">
            <a:avLst/>
          </a:prstGeom>
          <a:noFill/>
          <a:ln w="19050">
            <a:solidFill>
              <a:srgbClr val="00008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a:spAutoFit/>
          </a:bodyPr>
          <a:lstStyle>
            <a:lvl1pPr eaLnBrk="0" hangingPunct="0">
              <a:defRPr>
                <a:solidFill>
                  <a:schemeClr val="tx1"/>
                </a:solidFill>
                <a:latin typeface="Arial" panose="020B0604020202020204" pitchFamily="34" charset="0"/>
                <a:ea typeface="標楷體" panose="03000509000000000000" pitchFamily="65" charset="-120"/>
              </a:defRPr>
            </a:lvl1pPr>
            <a:lvl2pPr marL="742950" indent="-285750" eaLnBrk="0" hangingPunct="0">
              <a:defRPr>
                <a:solidFill>
                  <a:schemeClr val="tx1"/>
                </a:solidFill>
                <a:latin typeface="Arial" panose="020B0604020202020204" pitchFamily="34" charset="0"/>
                <a:ea typeface="標楷體" panose="03000509000000000000" pitchFamily="65" charset="-120"/>
              </a:defRPr>
            </a:lvl2pPr>
            <a:lvl3pPr marL="1143000" indent="-228600" eaLnBrk="0" hangingPunct="0">
              <a:defRPr>
                <a:solidFill>
                  <a:schemeClr val="tx1"/>
                </a:solidFill>
                <a:latin typeface="Arial" panose="020B0604020202020204" pitchFamily="34" charset="0"/>
                <a:ea typeface="標楷體" panose="03000509000000000000" pitchFamily="65" charset="-120"/>
              </a:defRPr>
            </a:lvl3pPr>
            <a:lvl4pPr marL="1600200" indent="-228600" eaLnBrk="0" hangingPunct="0">
              <a:defRPr>
                <a:solidFill>
                  <a:schemeClr val="tx1"/>
                </a:solidFill>
                <a:latin typeface="Arial" panose="020B0604020202020204" pitchFamily="34" charset="0"/>
                <a:ea typeface="標楷體" panose="03000509000000000000" pitchFamily="65" charset="-120"/>
              </a:defRPr>
            </a:lvl4pPr>
            <a:lvl5pPr marL="2057400" indent="-228600" eaLnBrk="0" hangingPunct="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TW" altLang="en-US" sz="1800" b="0" i="0" u="none" strike="noStrike" kern="0" cap="none" spc="0" normalizeH="0" baseline="0" noProof="0">
                <a:ln>
                  <a:noFill/>
                </a:ln>
                <a:solidFill>
                  <a:srgbClr val="1D528D"/>
                </a:solidFill>
                <a:effectLst/>
                <a:uLnTx/>
                <a:uFillTx/>
                <a:latin typeface="微軟正黑體" pitchFamily="34" charset="-120"/>
                <a:ea typeface="微軟正黑體" pitchFamily="34" charset="-120"/>
              </a:rPr>
              <a:t>對天然氣事業作完整規範、使天然氣事業可以健全發展為本法之核心重點</a:t>
            </a:r>
          </a:p>
        </p:txBody>
      </p:sp>
      <p:sp>
        <p:nvSpPr>
          <p:cNvPr id="36" name="標題 1">
            <a:extLst>
              <a:ext uri="{FF2B5EF4-FFF2-40B4-BE49-F238E27FC236}">
                <a16:creationId xmlns:a16="http://schemas.microsoft.com/office/drawing/2014/main" id="{B7613F95-4267-4A9B-8B4C-0184F4638CA4}"/>
              </a:ext>
            </a:extLst>
          </p:cNvPr>
          <p:cNvSpPr>
            <a:spLocks noGrp="1"/>
          </p:cNvSpPr>
          <p:nvPr>
            <p:ph type="title"/>
          </p:nvPr>
        </p:nvSpPr>
        <p:spPr>
          <a:xfrm>
            <a:off x="1145886" y="18256"/>
            <a:ext cx="7998114" cy="1016218"/>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一、天然氣事業法</a:t>
            </a:r>
          </a:p>
        </p:txBody>
      </p:sp>
      <p:sp>
        <p:nvSpPr>
          <p:cNvPr id="37" name="矩形 2">
            <a:extLst>
              <a:ext uri="{FF2B5EF4-FFF2-40B4-BE49-F238E27FC236}">
                <a16:creationId xmlns:a16="http://schemas.microsoft.com/office/drawing/2014/main" id="{94E4BBEB-1DFF-4A8D-912D-241CF4F2837A}"/>
              </a:ext>
            </a:extLst>
          </p:cNvPr>
          <p:cNvSpPr>
            <a:spLocks noChangeArrowheads="1"/>
          </p:cNvSpPr>
          <p:nvPr/>
        </p:nvSpPr>
        <p:spPr bwMode="auto">
          <a:xfrm>
            <a:off x="14" y="1031047"/>
            <a:ext cx="4680000" cy="432000"/>
          </a:xfrm>
          <a:prstGeom prst="rect">
            <a:avLst/>
          </a:prstGeom>
          <a:noFill/>
          <a:ln w="9525">
            <a:noFill/>
            <a:miter lim="800000"/>
            <a:headEnd/>
            <a:tailEnd/>
          </a:ln>
        </p:spPr>
        <p:txBody>
          <a:bodyPr anchor="ctr"/>
          <a:lstStyle/>
          <a:p>
            <a:pPr defTabSz="914400" eaLnBrk="0" fontAlgn="base" hangingPunct="0">
              <a:spcBef>
                <a:spcPct val="0"/>
              </a:spcBef>
              <a:spcAft>
                <a:spcPct val="0"/>
              </a:spcAft>
            </a:pP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Hant" altLang="en-US" sz="2800" b="1" dirty="0">
                <a:solidFill>
                  <a:srgbClr val="00B050"/>
                </a:solidFill>
                <a:latin typeface="微軟正黑體" panose="020B0604030504040204" pitchFamily="34" charset="-120"/>
                <a:ea typeface="微軟正黑體" panose="020B0604030504040204" pitchFamily="34" charset="-120"/>
              </a:rPr>
              <a:t>一</a:t>
            </a:r>
            <a:r>
              <a:rPr kumimoji="1" lang="en-US" altLang="zh-TW" sz="2800" b="1" dirty="0">
                <a:solidFill>
                  <a:srgbClr val="00B050"/>
                </a:solidFill>
                <a:latin typeface="微軟正黑體" panose="020B0604030504040204" pitchFamily="34" charset="-120"/>
                <a:ea typeface="微軟正黑體" panose="020B0604030504040204" pitchFamily="34" charset="-120"/>
              </a:rPr>
              <a:t>)</a:t>
            </a:r>
            <a:r>
              <a:rPr kumimoji="1" lang="zh-TW" altLang="en-US" sz="2800" b="1" dirty="0">
                <a:solidFill>
                  <a:srgbClr val="00B050"/>
                </a:solidFill>
                <a:latin typeface="微軟正黑體" panose="020B0604030504040204" pitchFamily="34" charset="-120"/>
                <a:ea typeface="微軟正黑體" panose="020B0604030504040204" pitchFamily="34" charset="-120"/>
              </a:rPr>
              <a:t>天然氣事業法架構</a:t>
            </a:r>
          </a:p>
        </p:txBody>
      </p:sp>
      <p:sp>
        <p:nvSpPr>
          <p:cNvPr id="38" name="投影片編號版面配置區 3">
            <a:extLst>
              <a:ext uri="{FF2B5EF4-FFF2-40B4-BE49-F238E27FC236}">
                <a16:creationId xmlns:a16="http://schemas.microsoft.com/office/drawing/2014/main" id="{F3B603F3-3F80-40A8-BBDD-8E4801040533}"/>
              </a:ext>
            </a:extLst>
          </p:cNvPr>
          <p:cNvSpPr>
            <a:spLocks noGrp="1"/>
          </p:cNvSpPr>
          <p:nvPr>
            <p:ph type="sldNum" sz="quarter" idx="12"/>
          </p:nvPr>
        </p:nvSpPr>
        <p:spPr>
          <a:xfrm>
            <a:off x="8709890" y="6458368"/>
            <a:ext cx="434109" cy="365125"/>
          </a:xfrm>
        </p:spPr>
        <p:txBody>
          <a:bodyPr/>
          <a:lstStyle/>
          <a:p>
            <a:pPr algn="ctr"/>
            <a:fld id="{F0D540D4-ED34-402E-A2FE-EC55B38C0EC1}" type="slidenum">
              <a:rPr lang="zh-TW" altLang="en-US" smtClean="0"/>
              <a:pPr algn="ctr"/>
              <a:t>9</a:t>
            </a:fld>
            <a:endParaRPr lang="zh-TW" altLang="en-US" dirty="0"/>
          </a:p>
        </p:txBody>
      </p:sp>
    </p:spTree>
    <p:extLst>
      <p:ext uri="{BB962C8B-B14F-4D97-AF65-F5344CB8AC3E}">
        <p14:creationId xmlns:p14="http://schemas.microsoft.com/office/powerpoint/2010/main" val="107011548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g"/></Relationships>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簡報投影片範例 [3]">
  <a:themeElements>
    <a:clrScheme name="簡報投影片範例 [3]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簡報投影片範例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簡報投影片範例 [3]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簡報投影片範例 [3]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簡報投影片範例 [3]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4簡報範本">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blipFill dpi="0" rotWithShape="1">
          <a:blip xmlns:r="http://schemas.openxmlformats.org/officeDocument/2006/relationships" r:embed="rId1"/>
          <a:srcRect/>
          <a:stretch>
            <a:fillRect/>
          </a:stretch>
        </a:blipFill>
        <a:ln>
          <a:noFill/>
        </a:ln>
        <a:extLst>
          <a:ext uri="{91240B29-F687-4F45-9708-019B960494DF}">
            <a14:hiddenLine xmlns:a14="http://schemas.microsoft.com/office/drawing/2010/main" w="9525" cmpd="sng">
              <a:solidFill>
                <a:srgbClr val="000000"/>
              </a:solidFill>
              <a:bevel/>
              <a:headEnd/>
              <a:tailEnd/>
            </a14:hiddenLine>
          </a:ext>
        </a:extLst>
      </a:spPr>
      <a:bodyPr/>
      <a:lstStyle>
        <a:defPPr>
          <a:defRPr/>
        </a:defPPr>
      </a:lstStyle>
    </a:spDef>
  </a:objectDefaults>
  <a:extraClrSchemeLst/>
  <a:extLst>
    <a:ext uri="{05A4C25C-085E-4340-85A3-A5531E510DB2}">
      <thm15:themeFamily xmlns:thm15="http://schemas.microsoft.com/office/thememl/2012/main" name="A4簡報範本" id="{22394957-35A1-473B-B867-19B29BD822B2}" vid="{C9A1285E-6B57-41D3-AA11-27D14DF084A9}"/>
    </a:ext>
  </a:extLst>
</a:theme>
</file>

<file path=ppt/theme/theme4.xml><?xml version="1.0" encoding="utf-8"?>
<a:theme xmlns:a="http://schemas.openxmlformats.org/drawingml/2006/main" name="2_ITRI_ppt_C_CE">
  <a:themeElements>
    <a:clrScheme name="ITRI_ppt_C_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RI_ppt_C_CE">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ITRI_ppt_C_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RI_ppt_C_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RI_ppt_C_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RI_ppt_C_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RI_ppt_C_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RI_ppt_C_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RI_ppt_C_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RI_ppt_C_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RI_ppt_C_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RI_ppt_C_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RI_ppt_C_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RI_ppt_C_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ITRI_ppt_C_CE">
  <a:themeElements>
    <a:clrScheme name="自訂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TRI_ppt_C_CE">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ITRI_ppt_C_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RI_ppt_C_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RI_ppt_C_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RI_ppt_C_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RI_ppt_C_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RI_ppt_C_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RI_ppt_C_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RI_ppt_C_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RI_ppt_C_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RI_ppt_C_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RI_ppt_C_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RI_ppt_C_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9150</TotalTime>
  <Words>5062</Words>
  <Application>Microsoft Office PowerPoint</Application>
  <PresentationFormat>如螢幕大小 (4:3)</PresentationFormat>
  <Paragraphs>689</Paragraphs>
  <Slides>36</Slides>
  <Notes>5</Notes>
  <HiddenSlides>0</HiddenSlides>
  <MMClips>0</MMClips>
  <ScaleCrop>false</ScaleCrop>
  <HeadingPairs>
    <vt:vector size="6" baseType="variant">
      <vt:variant>
        <vt:lpstr>使用字型</vt:lpstr>
      </vt:variant>
      <vt:variant>
        <vt:i4>11</vt:i4>
      </vt:variant>
      <vt:variant>
        <vt:lpstr>佈景主題</vt:lpstr>
      </vt:variant>
      <vt:variant>
        <vt:i4>5</vt:i4>
      </vt:variant>
      <vt:variant>
        <vt:lpstr>投影片標題</vt:lpstr>
      </vt:variant>
      <vt:variant>
        <vt:i4>36</vt:i4>
      </vt:variant>
    </vt:vector>
  </HeadingPairs>
  <TitlesOfParts>
    <vt:vector size="52" baseType="lpstr">
      <vt:lpstr>微軟正黑體</vt:lpstr>
      <vt:lpstr>微軟正黑體</vt:lpstr>
      <vt:lpstr>標楷體</vt:lpstr>
      <vt:lpstr>Arial</vt:lpstr>
      <vt:lpstr>Arial Black</vt:lpstr>
      <vt:lpstr>Calibri</vt:lpstr>
      <vt:lpstr>Calibri Light</vt:lpstr>
      <vt:lpstr>Cambria</vt:lpstr>
      <vt:lpstr>Perpetua</vt:lpstr>
      <vt:lpstr>Wingdings</vt:lpstr>
      <vt:lpstr>Wingdings 3</vt:lpstr>
      <vt:lpstr>Office 佈景主題</vt:lpstr>
      <vt:lpstr>1_簡報投影片範例 [3]</vt:lpstr>
      <vt:lpstr>1_A4簡報範本</vt:lpstr>
      <vt:lpstr>2_ITRI_ppt_C_CE</vt:lpstr>
      <vt:lpstr>1_ITRI_ppt_C_CE</vt:lpstr>
      <vt:lpstr>PowerPoint 簡報</vt:lpstr>
      <vt:lpstr>PowerPoint 簡報</vt:lpstr>
      <vt:lpstr>PowerPoint 簡報</vt:lpstr>
      <vt:lpstr>一、產業結構</vt:lpstr>
      <vt:lpstr>二、天然氣事業之屬性與責任</vt:lpstr>
      <vt:lpstr>二、天然氣事業之屬性與責任</vt:lpstr>
      <vt:lpstr>二、天然氣事業之屬性與責任</vt:lpstr>
      <vt:lpstr>PowerPoint 簡報</vt:lpstr>
      <vt:lpstr>一、天然氣事業法</vt:lpstr>
      <vt:lpstr>一、天然氣事業法</vt:lpstr>
      <vt:lpstr>一、天然氣事業法</vt:lpstr>
      <vt:lpstr>一、天然氣事業法</vt:lpstr>
      <vt:lpstr>一、天然氣事業法</vt:lpstr>
      <vt:lpstr>一、天然氣事業法</vt:lpstr>
      <vt:lpstr>二、相關子法</vt:lpstr>
      <vt:lpstr>二、相關子法</vt:lpstr>
      <vt:lpstr>二、相關子法</vt:lpstr>
      <vt:lpstr>二、相關子法</vt:lpstr>
      <vt:lpstr>二、相關子法</vt:lpstr>
      <vt:lpstr>二、相關子法</vt:lpstr>
      <vt:lpstr>二、相關子法</vt:lpstr>
      <vt:lpstr>二、相關子法</vt:lpstr>
      <vt:lpstr>二、相關子法</vt:lpstr>
      <vt:lpstr>PowerPoint 簡報</vt:lpstr>
      <vt:lpstr>一、業務範疇</vt:lpstr>
      <vt:lpstr>二、作業程序(公用天然氣事業營業章程範本)</vt:lpstr>
      <vt:lpstr>二、作業程序(公用天然氣事業營業章程範本)</vt:lpstr>
      <vt:lpstr>三、收費相關(公用天然氣事業用戶管線設備裝置計費準則)</vt:lpstr>
      <vt:lpstr>三、收費相關(公用天然氣事業用戶管線設備裝置計費準則)</vt:lpstr>
      <vt:lpstr>三、收費相關(公用天然氣事業用戶管線設備裝置計費準則)</vt:lpstr>
      <vt:lpstr>PowerPoint 簡報</vt:lpstr>
      <vt:lpstr>PowerPoint 簡報</vt:lpstr>
      <vt:lpstr>四、其他</vt:lpstr>
      <vt:lpstr>四、其他</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李茗家</dc:creator>
  <cp:lastModifiedBy>呂嘉容</cp:lastModifiedBy>
  <cp:revision>340</cp:revision>
  <dcterms:created xsi:type="dcterms:W3CDTF">2021-01-11T05:53:45Z</dcterms:created>
  <dcterms:modified xsi:type="dcterms:W3CDTF">2022-03-30T05:39:32Z</dcterms:modified>
</cp:coreProperties>
</file>