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43"/>
  </p:notesMasterIdLst>
  <p:handoutMasterIdLst>
    <p:handoutMasterId r:id="rId44"/>
  </p:handoutMasterIdLst>
  <p:sldIdLst>
    <p:sldId id="298" r:id="rId4"/>
    <p:sldId id="283" r:id="rId5"/>
    <p:sldId id="350" r:id="rId6"/>
    <p:sldId id="358" r:id="rId7"/>
    <p:sldId id="352" r:id="rId8"/>
    <p:sldId id="353" r:id="rId9"/>
    <p:sldId id="284" r:id="rId10"/>
    <p:sldId id="319" r:id="rId11"/>
    <p:sldId id="320" r:id="rId12"/>
    <p:sldId id="321" r:id="rId13"/>
    <p:sldId id="322" r:id="rId14"/>
    <p:sldId id="323" r:id="rId15"/>
    <p:sldId id="324" r:id="rId16"/>
    <p:sldId id="356" r:id="rId17"/>
    <p:sldId id="357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1" r:id="rId34"/>
    <p:sldId id="340" r:id="rId35"/>
    <p:sldId id="342" r:id="rId36"/>
    <p:sldId id="343" r:id="rId37"/>
    <p:sldId id="344" r:id="rId38"/>
    <p:sldId id="346" r:id="rId39"/>
    <p:sldId id="347" r:id="rId40"/>
    <p:sldId id="345" r:id="rId41"/>
    <p:sldId id="296" r:id="rId42"/>
  </p:sldIdLst>
  <p:sldSz cx="12192000" cy="6858000"/>
  <p:notesSz cx="6411913" cy="9263063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8" userDrawn="1">
          <p15:clr>
            <a:srgbClr val="A4A3A4"/>
          </p15:clr>
        </p15:guide>
        <p15:guide id="2" pos="20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70" autoAdjust="0"/>
  </p:normalViewPr>
  <p:slideViewPr>
    <p:cSldViewPr snapToGrid="0">
      <p:cViewPr varScale="1">
        <p:scale>
          <a:sx n="72" d="100"/>
          <a:sy n="72" d="100"/>
        </p:scale>
        <p:origin x="13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12"/>
    </p:cViewPr>
  </p:sorterViewPr>
  <p:notesViewPr>
    <p:cSldViewPr snapToGrid="0">
      <p:cViewPr>
        <p:scale>
          <a:sx n="110" d="100"/>
          <a:sy n="110" d="100"/>
        </p:scale>
        <p:origin x="-2093" y="1214"/>
      </p:cViewPr>
      <p:guideLst>
        <p:guide orient="horz" pos="2918"/>
        <p:guide pos="20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778495" cy="464762"/>
          </a:xfrm>
          <a:prstGeom prst="rect">
            <a:avLst/>
          </a:prstGeom>
        </p:spPr>
        <p:txBody>
          <a:bodyPr vert="horz" lIns="85665" tIns="42832" rIns="85665" bIns="42832" rtlCol="0"/>
          <a:lstStyle>
            <a:lvl1pPr algn="l">
              <a:defRPr sz="11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31934" y="0"/>
            <a:ext cx="2778495" cy="464762"/>
          </a:xfrm>
          <a:prstGeom prst="rect">
            <a:avLst/>
          </a:prstGeom>
        </p:spPr>
        <p:txBody>
          <a:bodyPr vert="horz" lIns="85665" tIns="42832" rIns="85665" bIns="42832" rtlCol="0"/>
          <a:lstStyle>
            <a:lvl1pPr algn="r">
              <a:defRPr sz="1100"/>
            </a:lvl1pPr>
          </a:lstStyle>
          <a:p>
            <a:pPr rtl="0"/>
            <a:fld id="{C5355341-DC77-4501-AE46-E3E6F2BB65B1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2021/4/20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798303"/>
            <a:ext cx="2778495" cy="464761"/>
          </a:xfrm>
          <a:prstGeom prst="rect">
            <a:avLst/>
          </a:prstGeom>
        </p:spPr>
        <p:txBody>
          <a:bodyPr vert="horz" lIns="85665" tIns="42832" rIns="85665" bIns="42832" rtlCol="0" anchor="b"/>
          <a:lstStyle>
            <a:lvl1pPr algn="l">
              <a:defRPr sz="11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31934" y="8798303"/>
            <a:ext cx="2778495" cy="464761"/>
          </a:xfrm>
          <a:prstGeom prst="rect">
            <a:avLst/>
          </a:prstGeom>
        </p:spPr>
        <p:txBody>
          <a:bodyPr vert="horz" lIns="85665" tIns="42832" rIns="85665" bIns="42832" rtlCol="0" anchor="b"/>
          <a:lstStyle>
            <a:lvl1pPr algn="r">
              <a:defRPr sz="11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778495" cy="464762"/>
          </a:xfrm>
          <a:prstGeom prst="rect">
            <a:avLst/>
          </a:prstGeom>
        </p:spPr>
        <p:txBody>
          <a:bodyPr vert="horz" lIns="85665" tIns="42832" rIns="85665" bIns="42832" rtlCol="0"/>
          <a:lstStyle>
            <a:lvl1pPr algn="l">
              <a:defRPr sz="11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631934" y="0"/>
            <a:ext cx="2778495" cy="464762"/>
          </a:xfrm>
          <a:prstGeom prst="rect">
            <a:avLst/>
          </a:prstGeom>
        </p:spPr>
        <p:txBody>
          <a:bodyPr vert="horz" lIns="85665" tIns="42832" rIns="85665" bIns="42832" rtlCol="0"/>
          <a:lstStyle>
            <a:lvl1pPr algn="r">
              <a:defRPr sz="11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A168566D-FD9E-46E8-9E4F-4EF22710967A}" type="datetime1">
              <a:rPr lang="zh-TW" altLang="en-US" smtClean="0"/>
              <a:pPr/>
              <a:t>2021/4/20</a:t>
            </a:fld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41192" y="4457849"/>
            <a:ext cx="5129530" cy="3647331"/>
          </a:xfrm>
          <a:prstGeom prst="rect">
            <a:avLst/>
          </a:prstGeom>
        </p:spPr>
        <p:txBody>
          <a:bodyPr vert="horz" lIns="85665" tIns="42832" rIns="85665" bIns="42832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2" y="8798303"/>
            <a:ext cx="2778495" cy="464761"/>
          </a:xfrm>
          <a:prstGeom prst="rect">
            <a:avLst/>
          </a:prstGeom>
        </p:spPr>
        <p:txBody>
          <a:bodyPr vert="horz" lIns="85665" tIns="42832" rIns="85665" bIns="42832" rtlCol="0" anchor="b"/>
          <a:lstStyle>
            <a:lvl1pPr algn="l">
              <a:defRPr sz="11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631934" y="8798303"/>
            <a:ext cx="2778495" cy="464761"/>
          </a:xfrm>
          <a:prstGeom prst="rect">
            <a:avLst/>
          </a:prstGeom>
        </p:spPr>
        <p:txBody>
          <a:bodyPr vert="horz" lIns="85665" tIns="42832" rIns="85665" bIns="42832" rtlCol="0" anchor="b"/>
          <a:lstStyle>
            <a:lvl1pPr algn="r">
              <a:defRPr sz="11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8530193B-564F-4854-8A52-728F3FB19C8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3027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319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974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95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8474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6648">
              <a:defRPr/>
            </a:pPr>
            <a:fld id="{8530193B-564F-4854-8A52-728F3FB19C85}" type="slidenum">
              <a:rPr lang="en-ZA">
                <a:solidFill>
                  <a:prstClr val="black"/>
                </a:solidFill>
              </a:rPr>
              <a:pPr defTabSz="856648">
                <a:defRPr/>
              </a:pPr>
              <a:t>14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88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6648">
              <a:defRPr/>
            </a:pPr>
            <a:fld id="{8530193B-564F-4854-8A52-728F3FB19C85}" type="slidenum">
              <a:rPr lang="en-ZA">
                <a:solidFill>
                  <a:prstClr val="black"/>
                </a:solidFill>
              </a:rPr>
              <a:pPr defTabSz="856648">
                <a:defRPr/>
              </a:pPr>
              <a:t>15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94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733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9235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9495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11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1540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899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6199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6403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3205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6452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5029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3714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611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8511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164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4376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9860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6632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2005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6773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6535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94984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5115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56110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8603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399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114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493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047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302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882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5450" y="962025"/>
            <a:ext cx="5561013" cy="3128963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145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圖片預留位置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在這裡插入相片或將相片拖放到這裡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algn="r" rtl="0"/>
            <a:r>
              <a:rPr lang="zh-TW" altLang="en-US"/>
              <a:t>按一下以編輯簡報標題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文字預留位置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文字預留位置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5" name="文字預留位置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文字預留位置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頁尾預留位置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預留位置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圖片預留位置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在這裡插入相片或 </a:t>
            </a:r>
            <a:br>
              <a:rPr lang="zh-TW" altLang="en-US"/>
            </a:br>
            <a:r>
              <a:rPr lang="zh-TW" altLang="en-US"/>
              <a:t>將相片拖放到這裡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algn="r" rtl="0"/>
            <a:r>
              <a:rPr lang="zh-TW" altLang="en-US"/>
              <a:t>按一下以編輯節分隔線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圖片預留位置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在這裡插入相片或 </a:t>
            </a:r>
            <a:br>
              <a:rPr lang="zh-TW" altLang="en-US"/>
            </a:br>
            <a:r>
              <a:rPr lang="zh-TW" altLang="en-US"/>
              <a:t>將相片拖放到這裡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按一下以編輯節分隔線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影像版面配置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0" tIns="180000" rIns="180000" bIns="180000" rtlCol="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影像版面配置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44000" tIns="180000" rIns="0" bIns="180000" rtlCol="0"/>
          <a:lstStyle>
            <a:lvl1pPr algn="l"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比較左方預留位置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比較左方預留位置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輸入您的標題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感謝您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圖片預留位置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在這裡插入相片或將相片拖放到這裡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algn="r" rtl="0"/>
            <a:r>
              <a:rPr lang="zh-TW" altLang="en-US"/>
              <a:t>感謝您</a:t>
            </a:r>
            <a:endParaRPr lang="zh-TW" altLang="en-US" dirty="0"/>
          </a:p>
        </p:txBody>
      </p:sp>
      <p:sp>
        <p:nvSpPr>
          <p:cNvPr id="9" name="文字預留位置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0" name="文字預留位置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電話號碼</a:t>
            </a:r>
            <a:endParaRPr lang="zh-TW" altLang="en-US" dirty="0"/>
          </a:p>
        </p:txBody>
      </p:sp>
      <p:sp>
        <p:nvSpPr>
          <p:cNvPr id="11" name="文字預留位置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5000"/>
              </a:lnSpc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電子郵件或社交媒體控制代碼</a:t>
            </a:r>
            <a:endParaRPr lang="zh-TW" altLang="en-US" dirty="0"/>
          </a:p>
        </p:txBody>
      </p:sp>
      <p:sp>
        <p:nvSpPr>
          <p:cNvPr id="12" name="文字預留位置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公司網站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10325396" y="6404506"/>
            <a:ext cx="1053900" cy="416831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200"/>
              </a:lnSpc>
            </a:pPr>
            <a:r>
              <a:rPr lang="en-US" altLang="zh-TW" sz="2100" b="1" i="0" spc="-1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TREY</a:t>
            </a:r>
            <a:r>
              <a:rPr lang="zh-TW" altLang="en-US" sz="1600" b="1" i="0" spc="-10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/>
            </a:r>
            <a:br>
              <a:rPr lang="zh-TW" altLang="en-US" sz="1600" b="1" i="0" spc="-10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r>
              <a:rPr lang="en-US" altLang="zh-TW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Research</a:t>
            </a:r>
            <a:endParaRPr lang="zh-TW" altLang="en-US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cxnSp>
        <p:nvCxnSpPr>
          <p:cNvPr id="18" name="直線接點​​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預留位置 11" descr="一起伸向圓圈內的手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0320"/>
            <a:ext cx="9780588" cy="6804025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348753"/>
            <a:ext cx="8991600" cy="1723595"/>
          </a:xfrm>
        </p:spPr>
        <p:txBody>
          <a:bodyPr bIns="72000" rtlCol="0" anchor="ctr" anchorCtr="0"/>
          <a:lstStyle/>
          <a:p>
            <a:pPr algn="ctr"/>
            <a:r>
              <a:rPr lang="zh-TW" altLang="en-US" dirty="0"/>
              <a:t>施工規範各式工法解析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大台北區瓦斯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股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公司  副總經理      周銘善</a:t>
            </a:r>
            <a:endParaRPr lang="en-US" altLang="zh-TW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959882" y="4072348"/>
            <a:ext cx="2052824" cy="673312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zh-TW" altLang="en-US" dirty="0"/>
              <a:t>天然氣導管配管 專業人員講習訓練</a:t>
            </a:r>
            <a:endParaRPr lang="zh-TW" altLang="en-US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天然氣管線接合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方式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電融接合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 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2741" y="194012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741" y="1410400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dirty="0"/>
              <a:t>適用性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646" y="2389453"/>
            <a:ext cx="5472000" cy="2839772"/>
          </a:xfrm>
        </p:spPr>
        <p:txBody>
          <a:bodyPr rtlCol="0"/>
          <a:lstStyle/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一、</a:t>
            </a:r>
            <a:r>
              <a:rPr lang="zh-TW" altLang="zh-TW" dirty="0"/>
              <a:t>使用電融管件通電融接者。</a:t>
            </a:r>
            <a:endParaRPr lang="zh-TW" altLang="en-US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二、</a:t>
            </a:r>
            <a:r>
              <a:rPr lang="zh-TW" altLang="zh-TW" dirty="0"/>
              <a:t>電融融接用管件，計有接頭、鞍座、縮管、同徑丁字管、異徑丁字管、彎管等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三、</a:t>
            </a:r>
            <a:r>
              <a:rPr lang="zh-TW" altLang="zh-TW" dirty="0"/>
              <a:t>將上述各種管件加熱之基本原理，係於該管件融接面內裝</a:t>
            </a:r>
            <a:r>
              <a:rPr lang="zh-TW" altLang="en-US" dirty="0"/>
              <a:t>有</a:t>
            </a:r>
            <a:r>
              <a:rPr lang="zh-TW" altLang="zh-TW" dirty="0"/>
              <a:t>電熱線圈所產生之焦耳效應，使相鄰接之</a:t>
            </a:r>
            <a:r>
              <a:rPr lang="en-US" altLang="zh-TW" dirty="0"/>
              <a:t>PE</a:t>
            </a:r>
            <a:r>
              <a:rPr lang="zh-TW" altLang="zh-TW" dirty="0"/>
              <a:t>材料融軟，而把管與管件之表面融接成一體。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10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8646" y="1940129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8646" y="1410400"/>
            <a:ext cx="5472000" cy="358775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施作方式</a:t>
            </a: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07421" y="2389452"/>
            <a:ext cx="4901073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TW" altLang="zh-TW" dirty="0"/>
              <a:t>使用於</a:t>
            </a:r>
            <a:r>
              <a:rPr lang="en-US" altLang="zh-TW" dirty="0"/>
              <a:t>PE</a:t>
            </a:r>
            <a:r>
              <a:rPr lang="zh-TW" altLang="zh-TW" dirty="0"/>
              <a:t>管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66725" indent="-466725" algn="just">
              <a:lnSpc>
                <a:spcPct val="100000"/>
              </a:lnSpc>
              <a:buNone/>
            </a:pPr>
            <a:endParaRPr lang="en-US" altLang="zh-TW" dirty="0"/>
          </a:p>
          <a:p>
            <a:pPr marL="466725" indent="-466725" algn="just">
              <a:lnSpc>
                <a:spcPct val="100000"/>
              </a:lnSpc>
              <a:buNone/>
            </a:pPr>
            <a:endParaRPr lang="en-US" altLang="zh-TW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E3B71E8-E6F0-4B7F-90CF-88D92F51B7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" y="3058451"/>
            <a:ext cx="2105660" cy="1501775"/>
          </a:xfrm>
          <a:prstGeom prst="rect">
            <a:avLst/>
          </a:prstGeom>
          <a:noFill/>
        </p:spPr>
      </p:pic>
      <p:pic>
        <p:nvPicPr>
          <p:cNvPr id="13" name="圖片 12" descr="電熔接頭">
            <a:extLst>
              <a:ext uri="{FF2B5EF4-FFF2-40B4-BE49-F238E27FC236}">
                <a16:creationId xmlns:a16="http://schemas.microsoft.com/office/drawing/2014/main" id="{35FBFA2F-2C00-41B0-B1B1-A7971AB98E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89" y="2676800"/>
            <a:ext cx="2409825" cy="204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19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天然氣管線接合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方式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FP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管接合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 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7421" y="205252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21" y="1491671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dirty="0"/>
              <a:t>適用性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646" y="2389453"/>
            <a:ext cx="5472000" cy="2839772"/>
          </a:xfrm>
        </p:spPr>
        <p:txBody>
          <a:bodyPr rtlCol="0"/>
          <a:lstStyle/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一、</a:t>
            </a:r>
            <a:r>
              <a:rPr lang="zh-TW" altLang="zh-TW" dirty="0"/>
              <a:t>使用</a:t>
            </a:r>
            <a:r>
              <a:rPr lang="en-US" altLang="zh-TW" dirty="0"/>
              <a:t>FP</a:t>
            </a:r>
            <a:r>
              <a:rPr lang="zh-TW" altLang="zh-TW" dirty="0"/>
              <a:t>管</a:t>
            </a:r>
            <a:r>
              <a:rPr lang="zh-TW" altLang="en-US" dirty="0"/>
              <a:t>及</a:t>
            </a:r>
            <a:r>
              <a:rPr lang="en-US" altLang="zh-TW" dirty="0"/>
              <a:t>FP</a:t>
            </a:r>
            <a:r>
              <a:rPr lang="zh-TW" altLang="en-US" dirty="0"/>
              <a:t>接頭以機械方式接合</a:t>
            </a:r>
            <a:r>
              <a:rPr lang="zh-TW" altLang="zh-TW" dirty="0"/>
              <a:t>。</a:t>
            </a:r>
            <a:endParaRPr lang="zh-TW" altLang="en-US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二、</a:t>
            </a:r>
            <a:r>
              <a:rPr lang="en-US" altLang="zh-TW" dirty="0"/>
              <a:t>FP</a:t>
            </a:r>
            <a:r>
              <a:rPr lang="zh-TW" altLang="en-US" dirty="0"/>
              <a:t>管長度依各尺寸為</a:t>
            </a:r>
            <a:r>
              <a:rPr lang="en-US" altLang="zh-TW" dirty="0"/>
              <a:t>30m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dirty="0"/>
              <a:t> 60m</a:t>
            </a:r>
            <a:r>
              <a:rPr lang="zh-TW" altLang="zh-TW" dirty="0"/>
              <a:t> ，</a:t>
            </a:r>
            <a:r>
              <a:rPr lang="zh-TW" altLang="en-US" dirty="0"/>
              <a:t>依需要長度裁剪後</a:t>
            </a:r>
            <a:r>
              <a:rPr lang="en-US" altLang="zh-TW" dirty="0"/>
              <a:t> </a:t>
            </a:r>
            <a:r>
              <a:rPr lang="zh-TW" altLang="zh-TW" dirty="0"/>
              <a:t>，</a:t>
            </a:r>
            <a:r>
              <a:rPr lang="zh-TW" altLang="en-US" dirty="0"/>
              <a:t>兩端以</a:t>
            </a:r>
            <a:r>
              <a:rPr lang="en-US" altLang="zh-TW" dirty="0"/>
              <a:t>FP</a:t>
            </a:r>
            <a:r>
              <a:rPr lang="zh-TW" altLang="en-US" dirty="0"/>
              <a:t>接頭與其他管材接合。</a:t>
            </a:r>
            <a:endParaRPr lang="en-US" altLang="zh-TW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三、為快速施工之管線材料</a:t>
            </a:r>
            <a:r>
              <a:rPr lang="zh-TW" altLang="zh-TW" dirty="0"/>
              <a:t>。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45680" y="2090260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680" y="1491671"/>
            <a:ext cx="5322320" cy="360000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施作方式</a:t>
            </a: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07421" y="2389452"/>
            <a:ext cx="4901073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TW" altLang="zh-TW" dirty="0"/>
              <a:t>使用於</a:t>
            </a:r>
            <a:r>
              <a:rPr lang="en-US" altLang="zh-TW" dirty="0"/>
              <a:t>FP</a:t>
            </a:r>
            <a:r>
              <a:rPr lang="zh-TW" altLang="zh-TW" dirty="0"/>
              <a:t>管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66725" indent="-466725" algn="just">
              <a:lnSpc>
                <a:spcPct val="100000"/>
              </a:lnSpc>
              <a:buNone/>
            </a:pPr>
            <a:endParaRPr lang="en-US" altLang="zh-TW" dirty="0"/>
          </a:p>
          <a:p>
            <a:pPr marL="466725" indent="-466725" algn="just">
              <a:lnSpc>
                <a:spcPct val="100000"/>
              </a:lnSpc>
              <a:buNone/>
            </a:pPr>
            <a:endParaRPr lang="en-US" altLang="zh-TW" dirty="0"/>
          </a:p>
          <a:p>
            <a:pPr marL="1371600" indent="-137160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TW" b="1" dirty="0">
              <a:solidFill>
                <a:srgbClr val="FF0000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2706814-63CA-4B8C-BEC2-6118255E2D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60" y="2833661"/>
            <a:ext cx="2601595" cy="1951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16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11340000" cy="851523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各式管材工法解析 </a:t>
            </a:r>
            <a:r>
              <a:rPr lang="en-US" altLang="zh-TW" dirty="0"/>
              <a:t>---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螺紋接合</a:t>
            </a:r>
            <a:endParaRPr lang="zh-TW" altLang="en-US" sz="2400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000" y="197888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21297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dirty="0"/>
              <a:t>以鋼管、被覆鋼管螺紋接合為例說明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283977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管之外螺紋，須絞成管用之推拔管牙螺紋</a:t>
            </a:r>
            <a:r>
              <a:rPr lang="en-US" altLang="zh-TW" dirty="0"/>
              <a:t>(CNS495-</a:t>
            </a:r>
            <a:r>
              <a:rPr lang="zh-TW" altLang="en-US" dirty="0"/>
              <a:t>具有耐密性為主要目的之螺紋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zh-TW" altLang="en-US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使用切管器切管時，其切斷面與管軸應為垂直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切斷後管口毛邊應確實清理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四、</a:t>
            </a:r>
            <a:r>
              <a:rPr lang="zh-TW" altLang="zh-TW" dirty="0"/>
              <a:t>被覆鋼管切管需使用細紋之夾管器固定，避免傷及被覆層。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63673" y="197888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3672" y="1465404"/>
            <a:ext cx="5304327" cy="315894"/>
          </a:xfrm>
        </p:spPr>
        <p:txBody>
          <a:bodyPr rtlCol="0"/>
          <a:lstStyle/>
          <a:p>
            <a:pPr rtl="0"/>
            <a:r>
              <a:rPr lang="zh-TW" altLang="en-US" dirty="0"/>
              <a:t>絞牙紋注意事項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339440"/>
            <a:ext cx="5150191" cy="18115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常用之鋼管有鍍鋅鋼管（簡稱</a:t>
            </a:r>
            <a:r>
              <a:rPr lang="en-US" altLang="zh-TW" dirty="0"/>
              <a:t>GSP</a:t>
            </a:r>
            <a:r>
              <a:rPr lang="zh-TW" altLang="zh-TW" dirty="0"/>
              <a:t>管）、被覆鋼管</a:t>
            </a:r>
            <a:r>
              <a:rPr lang="en-US" altLang="zh-TW" dirty="0"/>
              <a:t>(</a:t>
            </a:r>
            <a:r>
              <a:rPr lang="zh-TW" altLang="zh-TW" dirty="0"/>
              <a:t>聚乙烯鋼管</a:t>
            </a:r>
            <a:r>
              <a:rPr lang="en-US" altLang="zh-TW" dirty="0"/>
              <a:t>-PEL</a:t>
            </a:r>
            <a:r>
              <a:rPr lang="zh-TW" altLang="zh-TW" dirty="0"/>
              <a:t>管、硬質鹽化塑膠樹脂鋼管</a:t>
            </a:r>
            <a:r>
              <a:rPr lang="en-US" altLang="zh-TW" dirty="0"/>
              <a:t>- VI</a:t>
            </a:r>
            <a:r>
              <a:rPr lang="zh-TW" altLang="zh-TW" dirty="0"/>
              <a:t>管等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881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852048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各式管材工法解析 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lang="zh-TW" altLang="en-US" dirty="0"/>
              <a:t>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螺紋接合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000" y="1988515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513418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螺紋接頭接合作業應注意事項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86" y="2225927"/>
            <a:ext cx="11376413" cy="2847479"/>
          </a:xfrm>
        </p:spPr>
        <p:txBody>
          <a:bodyPr rtlCol="0"/>
          <a:lstStyle/>
          <a:p>
            <a:pPr marL="447675" lvl="0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螺紋接合，外螺紋部分應塗抹瑪蹄脂或纏繞止洩材料，內螺紋不可使用止洩材料。</a:t>
            </a:r>
            <a:endParaRPr lang="en-US" altLang="zh-TW" dirty="0"/>
          </a:p>
          <a:p>
            <a:pPr marL="447675" lvl="0" indent="-447675" algn="just">
              <a:buNone/>
            </a:pPr>
            <a:r>
              <a:rPr lang="zh-TW" altLang="en-US" dirty="0"/>
              <a:t>二、</a:t>
            </a:r>
            <a:r>
              <a:rPr lang="zh-TW" altLang="zh-TW" dirty="0"/>
              <a:t>螺紋接合以剩出</a:t>
            </a:r>
            <a:r>
              <a:rPr lang="en-US" altLang="zh-TW" dirty="0"/>
              <a:t>4~5</a:t>
            </a:r>
            <a:r>
              <a:rPr lang="zh-TW" altLang="zh-TW" dirty="0"/>
              <a:t>螺紋為宜並須作防蝕措施。</a:t>
            </a:r>
          </a:p>
          <a:p>
            <a:pPr marL="447675" indent="-447675" algn="just">
              <a:buNone/>
            </a:pPr>
            <a:r>
              <a:rPr lang="zh-TW" altLang="en-US" dirty="0"/>
              <a:t>三、</a:t>
            </a:r>
            <a:r>
              <a:rPr lang="zh-TW" altLang="zh-TW" dirty="0"/>
              <a:t>為確保螺紋接合確實旋緊，先將螺紋套入，徒手旋緊後，再使用適合管徑尺寸之管鉗旋緊之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/>
              <a:t>此外，須注意旋緊後不得鬆退螺</a:t>
            </a:r>
            <a:r>
              <a:rPr lang="zh-TW" altLang="en-US" dirty="0"/>
              <a:t>紋</a:t>
            </a:r>
            <a:r>
              <a:rPr lang="zh-TW" altLang="zh-TW" dirty="0"/>
              <a:t>。</a:t>
            </a:r>
            <a:endParaRPr lang="en-US" altLang="zh-TW" dirty="0"/>
          </a:p>
          <a:p>
            <a:pPr marL="447675" indent="-447675" algn="just">
              <a:buNone/>
            </a:pPr>
            <a:r>
              <a:rPr lang="zh-TW" altLang="en-US" dirty="0"/>
              <a:t>四、</a:t>
            </a:r>
            <a:r>
              <a:rPr lang="zh-TW" altLang="zh-TW" dirty="0"/>
              <a:t>被覆鋼管</a:t>
            </a:r>
            <a:r>
              <a:rPr lang="en-US" altLang="zh-TW" dirty="0"/>
              <a:t>(</a:t>
            </a:r>
            <a:r>
              <a:rPr lang="zh-TW" altLang="zh-TW" dirty="0"/>
              <a:t>如：ＰＥ</a:t>
            </a:r>
            <a:r>
              <a:rPr lang="en-US" altLang="zh-TW" dirty="0"/>
              <a:t>L</a:t>
            </a:r>
            <a:r>
              <a:rPr lang="zh-TW" altLang="zh-TW" dirty="0"/>
              <a:t>鋼管、</a:t>
            </a:r>
            <a:r>
              <a:rPr lang="en-US" altLang="zh-TW" dirty="0"/>
              <a:t>VI</a:t>
            </a:r>
            <a:r>
              <a:rPr lang="zh-TW" altLang="zh-TW" dirty="0"/>
              <a:t>管</a:t>
            </a:r>
            <a:r>
              <a:rPr lang="en-US" altLang="zh-TW" dirty="0"/>
              <a:t>)</a:t>
            </a:r>
            <a:r>
              <a:rPr lang="zh-TW" altLang="zh-TW" dirty="0"/>
              <a:t>，須注意應使用不致損傷管體之淺齒型及寬口型管鉗等工具。以減輕被覆層之損傷，絞牙機之前支撐爪盤、夾管器，亦應使用淺齒型及寬口型。</a:t>
            </a:r>
          </a:p>
          <a:p>
            <a:pPr marL="0" lvl="0" indent="0" algn="just">
              <a:buNone/>
            </a:pPr>
            <a:r>
              <a:rPr lang="zh-TW" altLang="en-US" dirty="0"/>
              <a:t>五、</a:t>
            </a:r>
            <a:r>
              <a:rPr lang="zh-TW" altLang="zh-TW" dirty="0"/>
              <a:t>依管徑別應有之螺紋數如下表</a:t>
            </a:r>
            <a:r>
              <a:rPr lang="zh-TW" altLang="en-US" dirty="0"/>
              <a:t>：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89928"/>
              </p:ext>
            </p:extLst>
          </p:nvPr>
        </p:nvGraphicFramePr>
        <p:xfrm>
          <a:off x="929975" y="4623405"/>
          <a:ext cx="7632135" cy="13079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5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209">
                <a:tc>
                  <a:txBody>
                    <a:bodyPr/>
                    <a:lstStyle/>
                    <a:p>
                      <a:pPr marL="365760" indent="-13716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管徑（</a:t>
                      </a: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mm</a:t>
                      </a: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15~25</a:t>
                      </a:r>
                      <a:endParaRPr lang="zh-TW" sz="1400" b="0" kern="1200" dirty="0">
                        <a:solidFill>
                          <a:sysClr val="windowText" lastClr="000000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32~50</a:t>
                      </a:r>
                      <a:endParaRPr lang="zh-TW" sz="1400" b="0" kern="1200" dirty="0">
                        <a:solidFill>
                          <a:sysClr val="windowText" lastClr="000000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65~80</a:t>
                      </a:r>
                      <a:endParaRPr lang="zh-TW" sz="1400" b="0" kern="1200" dirty="0">
                        <a:solidFill>
                          <a:sysClr val="windowText" lastClr="000000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100</a:t>
                      </a:r>
                      <a:endParaRPr lang="zh-TW" sz="1400" b="0" kern="1200" dirty="0">
                        <a:solidFill>
                          <a:sysClr val="windowText" lastClr="000000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10">
                <a:tc>
                  <a:txBody>
                    <a:bodyPr/>
                    <a:lstStyle/>
                    <a:p>
                      <a:pPr marL="365760" indent="-13716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套合螺紋數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至少</a:t>
                      </a: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7</a:t>
                      </a: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螺紋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至少</a:t>
                      </a: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9</a:t>
                      </a: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螺紋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至少</a:t>
                      </a: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12</a:t>
                      </a: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螺紋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至少</a:t>
                      </a: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15</a:t>
                      </a: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螺紋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09">
                <a:tc>
                  <a:txBody>
                    <a:bodyPr/>
                    <a:lstStyle/>
                    <a:p>
                      <a:pPr marL="365760" indent="-13716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全部螺紋數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11</a:t>
                      </a: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螺紋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14</a:t>
                      </a: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螺紋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17</a:t>
                      </a: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螺紋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20</a:t>
                      </a:r>
                      <a:r>
                        <a:rPr lang="zh-TW" sz="1400" b="0" kern="1200" dirty="0">
                          <a:solidFill>
                            <a:sysClr val="windowText" lastClr="00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螺紋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41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96883"/>
            <a:ext cx="11340000" cy="495117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各式管材工法解析 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lang="zh-TW" altLang="en-US" dirty="0"/>
              <a:t>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螺紋接合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000" y="142085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955133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螺紋接頭接合</a:t>
            </a:r>
            <a:r>
              <a:rPr lang="zh-TW" altLang="en-US" dirty="0"/>
              <a:t>裝配</a:t>
            </a:r>
            <a:r>
              <a:rPr lang="zh-TW" altLang="zh-TW" dirty="0"/>
              <a:t>作業應注意事項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D1E8F39-413B-4882-BDEC-DBBF9730A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757548"/>
            <a:ext cx="11382320" cy="4434452"/>
          </a:xfrm>
        </p:spPr>
        <p:txBody>
          <a:bodyPr/>
          <a:lstStyle/>
          <a:p>
            <a:pPr marL="9144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ea"/>
              <a:buAutoNum type="ea1ChtPeriod"/>
              <a:tabLst>
                <a:tab pos="533400" algn="l"/>
              </a:tabLst>
              <a:defRPr/>
            </a:pPr>
            <a:r>
              <a:rPr kumimoji="0" lang="zh-TW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管線應避免配置於狹小空間而影響檢查及維修作業進行之場所。</a:t>
            </a:r>
          </a:p>
          <a:p>
            <a:pPr marL="9144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ea"/>
              <a:buAutoNum type="ea1ChtPeriod"/>
              <a:tabLst>
                <a:tab pos="533400" algn="l"/>
              </a:tabLst>
              <a:defRPr/>
            </a:pPr>
            <a:r>
              <a:rPr kumimoji="0" lang="zh-TW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配管應儘量取其最短距離，減少管件之使用，俾降低漏氣之風險。</a:t>
            </a:r>
          </a:p>
          <a:p>
            <a:pPr marL="9144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ea"/>
              <a:buAutoNum type="ea1ChtPeriod"/>
              <a:tabLst>
                <a:tab pos="533400" algn="l"/>
              </a:tabLst>
              <a:defRPr/>
            </a:pPr>
            <a:r>
              <a:rPr kumimoji="0" lang="zh-TW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塗裝管線材料不得有損及管材之成分。</a:t>
            </a:r>
          </a:p>
          <a:p>
            <a:pPr marL="9144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ea"/>
              <a:buAutoNum type="ea1ChtPeriod"/>
              <a:tabLst/>
              <a:defRPr/>
            </a:pPr>
            <a:r>
              <a:rPr kumimoji="0" lang="zh-TW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配管應有適當坡度，使水分流向本支管，否則應於管線最低處設置丁字接頭，表內管應於最低處設置洩水口。</a:t>
            </a:r>
          </a:p>
          <a:p>
            <a:pPr marL="9144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ea"/>
              <a:buAutoNum type="ea1ChtPeriod"/>
              <a:tabLst/>
              <a:defRPr/>
            </a:pPr>
            <a:r>
              <a:rPr kumimoji="0" lang="zh-TW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取水器箱、閥箱等宜裝置於易維護之處，儘量避開建物門口正前方並符合道路施工規定。</a:t>
            </a:r>
          </a:p>
          <a:p>
            <a:pPr marL="9144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ea"/>
              <a:buAutoNum type="ea1ChtPeriod"/>
              <a:tabLst/>
              <a:defRPr/>
            </a:pPr>
            <a:r>
              <a:rPr kumimoji="0" lang="zh-TW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管線應與避雷設備相距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1m</a:t>
            </a:r>
            <a:r>
              <a:rPr kumimoji="0" lang="zh-TW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以上；但如與避雷設備間有電氣隔離者，不在此限。</a:t>
            </a:r>
          </a:p>
          <a:p>
            <a:pPr marL="9144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ea"/>
              <a:buAutoNum type="ea1ChtPeriod"/>
              <a:tabLst/>
              <a:defRPr/>
            </a:pPr>
            <a:r>
              <a:rPr kumimoji="0" lang="zh-TW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埋管深度於道路或人行道應依照道路管理主管機關規定辦理，若深度不足時應有適當保護措施。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311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852048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四</a:t>
            </a:r>
            <a:r>
              <a:rPr lang="en-US" altLang="zh-TW" dirty="0"/>
              <a:t>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各式管材工法解析 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lang="zh-TW" altLang="en-US" dirty="0"/>
              <a:t>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螺紋接合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2917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284048"/>
            <a:ext cx="5472000" cy="36000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螺紋接頭接合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裝配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作業應注意事項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86" y="2225927"/>
            <a:ext cx="11376413" cy="3949242"/>
          </a:xfrm>
        </p:spPr>
        <p:txBody>
          <a:bodyPr rtlCol="0"/>
          <a:lstStyle/>
          <a:p>
            <a:pPr marL="6350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ea"/>
              <a:buAutoNum type="ea1ChtPeriod" startAt="8"/>
              <a:tabLst/>
              <a:defRPr/>
            </a:pP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用於夾層、中空構造物、天花板等處，應使用耐震性佳抗蝕性佳之管材工法裝配並預留維修檢測空間。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350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ea"/>
              <a:buAutoNum type="ea1ChtPeriod" startAt="8"/>
              <a:tabLst/>
              <a:defRPr/>
            </a:pP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管線預留開口處，應以管帽或管塞頭塞住。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350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ea"/>
              <a:buAutoNum type="ea1ChtPeriod" startAt="8"/>
              <a:tabLst>
                <a:tab pos="533400" algn="l"/>
              </a:tabLst>
              <a:defRPr/>
            </a:pP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應避免在爐、灶、排氣管等直接受熱處所配管；如不得已接近該處所時，須有適當防護措施。</a:t>
            </a:r>
          </a:p>
          <a:p>
            <a:pPr marL="6350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ea"/>
              <a:buAutoNum type="ea1ChtPeriod" startAt="8"/>
              <a:tabLst>
                <a:tab pos="533400" algn="l"/>
              </a:tabLst>
              <a:defRPr/>
            </a:pP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明管應利用樑、柱、牆、地板、柵欄等做適當之固定。</a:t>
            </a:r>
          </a:p>
          <a:p>
            <a:pPr marL="635000" marR="0" lvl="1" indent="-457200" algn="just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ea"/>
              <a:buAutoNum type="ea1ChtPeriod" startAt="8"/>
              <a:tabLst/>
              <a:defRPr/>
            </a:pP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暗管不得斜向配管，但沿建物外緣配管則不在此限。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75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各式管材工法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解析 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機械接合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5586" y="1176852"/>
            <a:ext cx="10227235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sz="2400" b="1" dirty="0"/>
              <a:t>以</a:t>
            </a:r>
            <a:r>
              <a:rPr lang="zh-TW" altLang="en-US" sz="2400" b="1" u="sng" dirty="0"/>
              <a:t>鑄鐵管機械接合為例說明</a:t>
            </a:r>
            <a:endParaRPr lang="en-US" altLang="zh-TW" sz="2400" b="1" u="sng" dirty="0"/>
          </a:p>
          <a:p>
            <a:pPr>
              <a:lnSpc>
                <a:spcPct val="100000"/>
              </a:lnSpc>
            </a:pP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000" y="16842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1961698"/>
            <a:ext cx="5678201" cy="3025832"/>
          </a:xfrm>
        </p:spPr>
        <p:txBody>
          <a:bodyPr rtlCol="0"/>
          <a:lstStyle/>
          <a:p>
            <a:pPr marL="447675" indent="-447675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六、</a:t>
            </a:r>
            <a:r>
              <a:rPr lang="zh-TW" altLang="zh-TW" dirty="0"/>
              <a:t>可防止電蝕：此種機械接頭是管與管</a:t>
            </a:r>
            <a:r>
              <a:rPr lang="en-US" altLang="zh-TW" dirty="0"/>
              <a:t>(</a:t>
            </a:r>
            <a:r>
              <a:rPr lang="zh-TW" altLang="zh-TW" dirty="0"/>
              <a:t>或管件</a:t>
            </a:r>
            <a:r>
              <a:rPr lang="en-US" altLang="zh-TW" dirty="0"/>
              <a:t>)</a:t>
            </a:r>
            <a:r>
              <a:rPr lang="zh-TW" altLang="zh-TW" dirty="0"/>
              <a:t> 接合，除押圈及螺栓等極微接觸外，幾已絕緣。</a:t>
            </a:r>
            <a:endParaRPr lang="en-US" altLang="zh-TW" dirty="0"/>
          </a:p>
          <a:p>
            <a:pPr marL="447675" indent="-447675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七、</a:t>
            </a:r>
            <a:r>
              <a:rPr lang="zh-TW" altLang="zh-TW" dirty="0"/>
              <a:t>管或管件的承口、插口、押圈、角形橡膠圈、圓形橡膠圈、</a:t>
            </a:r>
            <a:r>
              <a:rPr lang="zh-TW" altLang="en-US" dirty="0"/>
              <a:t>背壓</a:t>
            </a:r>
            <a:r>
              <a:rPr lang="zh-TW" altLang="zh-TW" dirty="0"/>
              <a:t>橡膠圈及機械接頭螺栓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/>
              <a:t>如下圖</a:t>
            </a:r>
            <a:r>
              <a:rPr lang="zh-TW" altLang="en-US" dirty="0"/>
              <a:t>：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1961698"/>
            <a:ext cx="5107261" cy="3550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氣密性良好。</a:t>
            </a:r>
            <a:endParaRPr lang="en-US" altLang="zh-TW" dirty="0"/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富可撓性：微小地盤震動，均可因接頭富可撓性，而予以吸收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富於伸縮性，溫度變化所產生之管的伸縮量，能被接頭吸收，無需另裝設伸縮接頭。</a:t>
            </a:r>
            <a:endParaRPr lang="en-US" altLang="zh-TW" dirty="0"/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四、</a:t>
            </a:r>
            <a:r>
              <a:rPr lang="zh-TW" altLang="zh-TW" dirty="0"/>
              <a:t>施工簡單快速：以簡單的工具，就能快速而安全地完成接合作業，就是在某些有水的情況下，也能順利施工，不受天候影響而延誤工期，且接合後就能馬上回填管溝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五、</a:t>
            </a:r>
            <a:r>
              <a:rPr lang="zh-TW" altLang="zh-TW" dirty="0"/>
              <a:t>橡膠圈老化現象少：因橡膠圈已嵌入承口內，露出部份很少，尤其埋在土中，不與空氣接觸，較不易老化。</a:t>
            </a:r>
            <a:endParaRPr lang="en-US" altLang="zh-TW" dirty="0"/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dirty="0"/>
          </a:p>
        </p:txBody>
      </p:sp>
      <p:pic>
        <p:nvPicPr>
          <p:cNvPr id="11" name="圖片 10" descr="鑄鐵管0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545" y="3567644"/>
            <a:ext cx="3638550" cy="194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26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各式管材工法解析 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機械接合</a:t>
            </a:r>
            <a:r>
              <a:rPr lang="en-US" altLang="zh-TW" sz="2400" b="0" spc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zh-TW" altLang="en-US" sz="2400" b="0" spc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續</a:t>
            </a:r>
            <a:r>
              <a:rPr lang="en-US" altLang="zh-TW" sz="2400" b="0" spc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zh-TW" altLang="en-US" sz="2400" b="0" spc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747842"/>
          </a:xfrm>
        </p:spPr>
        <p:txBody>
          <a:bodyPr rtlCol="0"/>
          <a:lstStyle/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九、</a:t>
            </a:r>
            <a:r>
              <a:rPr lang="zh-TW" altLang="zh-TW" dirty="0"/>
              <a:t>管路中心線利用接頭作小角度偏角時，應先按正常直線方向接合，到螺栓第二次旋緊後，才可移動管末端實施，切勿先作小角度調整，再旋緊，偏位量不得超過下表所列之數值</a:t>
            </a:r>
            <a:r>
              <a:rPr lang="en-US" altLang="zh-TW" dirty="0"/>
              <a:t>: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4420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0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插口外面、承口內面及橡膠圈均應以植物性潤滑油潤滑後接合。</a:t>
            </a:r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插口插入承口內，需確實接合。</a:t>
            </a:r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橡膠圈插入承口內固定位置，應保持插口外面承口內面間隙均等。</a:t>
            </a:r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四、</a:t>
            </a:r>
            <a:r>
              <a:rPr lang="zh-TW" altLang="zh-TW" dirty="0"/>
              <a:t>承口螺栓孔，應避免在正下方位置。</a:t>
            </a:r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五、</a:t>
            </a:r>
            <a:r>
              <a:rPr lang="zh-TW" altLang="zh-TW" dirty="0"/>
              <a:t>旋緊螺栓，需上下左右對角平均至少分</a:t>
            </a:r>
            <a:r>
              <a:rPr lang="en-US" altLang="zh-TW" dirty="0"/>
              <a:t>3</a:t>
            </a:r>
            <a:r>
              <a:rPr lang="zh-TW" altLang="zh-TW" dirty="0"/>
              <a:t>次回旋緊。</a:t>
            </a:r>
            <a:endParaRPr lang="en-US" altLang="zh-TW" dirty="0"/>
          </a:p>
          <a:p>
            <a:pPr marL="447675" lvl="0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六、</a:t>
            </a:r>
            <a:r>
              <a:rPr lang="zh-TW" altLang="zh-TW" dirty="0"/>
              <a:t>旋緊螺栓應使用扭力扳手（套筒扳手或棘輪扳手）或止回扳手。</a:t>
            </a:r>
          </a:p>
          <a:p>
            <a:pPr marL="447675" lvl="0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七、</a:t>
            </a:r>
            <a:r>
              <a:rPr lang="zh-TW" altLang="zh-TW" dirty="0"/>
              <a:t>螺栓旋緊後，應注意橡膠圈露出承口之部分是否均勻。</a:t>
            </a:r>
          </a:p>
          <a:p>
            <a:pPr marL="447675" lvl="0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八、</a:t>
            </a:r>
            <a:r>
              <a:rPr lang="zh-TW" altLang="zh-TW" dirty="0"/>
              <a:t>橡膠圈應保持其自然形狀，並防止陽光直接曝曬。</a:t>
            </a:r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endParaRPr lang="zh-TW" altLang="zh-TW" dirty="0"/>
          </a:p>
        </p:txBody>
      </p:sp>
      <p:sp>
        <p:nvSpPr>
          <p:cNvPr id="10" name="矩形 9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000" y="189495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13" name="圖片 12" descr="..\圖LEE\鑄鐵管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>
            <a:fillRect/>
          </a:stretch>
        </p:blipFill>
        <p:spPr bwMode="auto">
          <a:xfrm>
            <a:off x="6470994" y="3333136"/>
            <a:ext cx="3646400" cy="14225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91943"/>
              </p:ext>
            </p:extLst>
          </p:nvPr>
        </p:nvGraphicFramePr>
        <p:xfrm>
          <a:off x="6489113" y="4801704"/>
          <a:ext cx="5227320" cy="15138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2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065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管徑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（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mm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容許偏位量（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cm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容許偏角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(X)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插口末端承口間隙容許偏位量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（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mm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管長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4m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管長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5m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管長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6m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100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35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44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 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5° 00'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150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35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44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 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5° 00'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14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200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35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44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 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5° 00'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19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250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28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35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 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4° 00'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19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300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23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29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35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3° 20'</a:t>
                      </a:r>
                      <a:endParaRPr lang="zh-TW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19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53501"/>
            <a:ext cx="5472000" cy="472468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機械接頭接合應注意事項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338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18273"/>
          </a:xfrm>
        </p:spPr>
        <p:txBody>
          <a:bodyPr rtlCol="0"/>
          <a:lstStyle/>
          <a:p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各式管材工法解析</a:t>
            </a:r>
            <a:r>
              <a:rPr lang="en-US" altLang="zh-TW" dirty="0"/>
              <a:t> 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lang="zh-TW" altLang="en-US" sz="2400" b="0" spc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銲接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接合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以鋼管、被覆鋼管為例說明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)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/>
            </a:r>
            <a:b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</a:br>
            <a:endParaRPr lang="zh-TW" altLang="en-US" sz="2400" b="0" spc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9242" y="185562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48" y="1357616"/>
            <a:ext cx="5472000" cy="360000"/>
          </a:xfrm>
        </p:spPr>
        <p:txBody>
          <a:bodyPr rtlCol="0"/>
          <a:lstStyle/>
          <a:p>
            <a:pPr lvl="0"/>
            <a:r>
              <a:rPr lang="zh-TW" altLang="zh-TW" dirty="0"/>
              <a:t>銲口製作</a:t>
            </a:r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103670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界面差在未達</a:t>
            </a:r>
            <a:r>
              <a:rPr lang="en-US" altLang="zh-TW" dirty="0"/>
              <a:t>3mm</a:t>
            </a:r>
            <a:r>
              <a:rPr lang="zh-TW" altLang="zh-TW" dirty="0"/>
              <a:t>時，以四周均勻分佈為原則。</a:t>
            </a:r>
            <a:endParaRPr lang="zh-TW" altLang="en-US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界面差在</a:t>
            </a:r>
            <a:r>
              <a:rPr lang="en-US" altLang="zh-TW" dirty="0"/>
              <a:t>3mm</a:t>
            </a:r>
            <a:r>
              <a:rPr lang="zh-TW" altLang="zh-TW" dirty="0"/>
              <a:t>以上時，應以</a:t>
            </a:r>
            <a:r>
              <a:rPr lang="en-US" altLang="zh-TW" dirty="0"/>
              <a:t>1</a:t>
            </a:r>
            <a:r>
              <a:rPr lang="zh-TW" altLang="zh-TW" dirty="0"/>
              <a:t>：</a:t>
            </a:r>
            <a:r>
              <a:rPr lang="en-US" altLang="zh-TW" dirty="0"/>
              <a:t>6</a:t>
            </a:r>
            <a:r>
              <a:rPr lang="zh-TW" altLang="zh-TW" dirty="0"/>
              <a:t>以下之斜度，將厚的一方削至與薄的一方相同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/>
              <a:t>如下圖</a:t>
            </a:r>
            <a:r>
              <a:rPr lang="en-US" altLang="zh-TW" dirty="0"/>
              <a:t>: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85286" y="1855623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6025" y="1296315"/>
            <a:ext cx="5472000" cy="358775"/>
          </a:xfrm>
        </p:spPr>
        <p:txBody>
          <a:bodyPr rtlCol="0"/>
          <a:lstStyle/>
          <a:p>
            <a:r>
              <a:rPr lang="zh-TW" altLang="zh-TW" dirty="0"/>
              <a:t>管厚不同時之處理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31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管端銲口之形式及名稱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/>
              <a:t>如下圖</a:t>
            </a:r>
            <a:r>
              <a:rPr lang="zh-TW" altLang="en-US" dirty="0"/>
              <a:t>：</a:t>
            </a:r>
            <a:endParaRPr lang="en-US" altLang="zh-TW" dirty="0"/>
          </a:p>
        </p:txBody>
      </p:sp>
      <p:grpSp>
        <p:nvGrpSpPr>
          <p:cNvPr id="125" name="Group 45"/>
          <p:cNvGrpSpPr>
            <a:grpSpLocks/>
          </p:cNvGrpSpPr>
          <p:nvPr/>
        </p:nvGrpSpPr>
        <p:grpSpPr bwMode="auto">
          <a:xfrm>
            <a:off x="728389" y="2448578"/>
            <a:ext cx="4022153" cy="2199923"/>
            <a:chOff x="2015" y="5254"/>
            <a:chExt cx="7800" cy="2022"/>
          </a:xfrm>
        </p:grpSpPr>
        <p:sp>
          <p:nvSpPr>
            <p:cNvPr id="126" name="Text Box 46"/>
            <p:cNvSpPr txBox="1">
              <a:spLocks noChangeArrowheads="1"/>
            </p:cNvSpPr>
            <p:nvPr/>
          </p:nvSpPr>
          <p:spPr bwMode="auto">
            <a:xfrm>
              <a:off x="3004" y="6783"/>
              <a:ext cx="1271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000" kern="100" dirty="0">
                  <a:effectLst/>
                  <a:latin typeface="Calibri" panose="020F0502020204030204" pitchFamily="34" charset="0"/>
                  <a:ea typeface="標楷體" panose="03000509000000000000" pitchFamily="65" charset="-120"/>
                  <a:cs typeface="標楷體" panose="03000509000000000000" pitchFamily="65" charset="-120"/>
                </a:rPr>
                <a:t>根間距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27" name="Group 47"/>
            <p:cNvGrpSpPr>
              <a:grpSpLocks/>
            </p:cNvGrpSpPr>
            <p:nvPr/>
          </p:nvGrpSpPr>
          <p:grpSpPr bwMode="auto">
            <a:xfrm>
              <a:off x="2015" y="5254"/>
              <a:ext cx="7800" cy="1541"/>
              <a:chOff x="2015" y="2392"/>
              <a:chExt cx="7800" cy="1541"/>
            </a:xfrm>
          </p:grpSpPr>
          <p:grpSp>
            <p:nvGrpSpPr>
              <p:cNvPr id="128" name="Group 48"/>
              <p:cNvGrpSpPr>
                <a:grpSpLocks/>
              </p:cNvGrpSpPr>
              <p:nvPr/>
            </p:nvGrpSpPr>
            <p:grpSpPr bwMode="auto">
              <a:xfrm>
                <a:off x="2135" y="3136"/>
                <a:ext cx="1320" cy="493"/>
                <a:chOff x="3250" y="8584"/>
                <a:chExt cx="1056" cy="432"/>
              </a:xfrm>
            </p:grpSpPr>
            <p:cxnSp>
              <p:nvCxnSpPr>
                <p:cNvPr id="176" name="Line 49"/>
                <p:cNvCxnSpPr>
                  <a:cxnSpLocks noChangeShapeType="1"/>
                </p:cNvCxnSpPr>
                <p:nvPr/>
              </p:nvCxnSpPr>
              <p:spPr bwMode="auto">
                <a:xfrm>
                  <a:off x="3250" y="858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7" name="Line 50"/>
                <p:cNvCxnSpPr>
                  <a:cxnSpLocks noChangeShapeType="1"/>
                </p:cNvCxnSpPr>
                <p:nvPr/>
              </p:nvCxnSpPr>
              <p:spPr bwMode="auto">
                <a:xfrm>
                  <a:off x="4018" y="8584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8" name="Line 51"/>
                <p:cNvCxnSpPr>
                  <a:cxnSpLocks noChangeShapeType="1"/>
                </p:cNvCxnSpPr>
                <p:nvPr/>
              </p:nvCxnSpPr>
              <p:spPr bwMode="auto">
                <a:xfrm>
                  <a:off x="4306" y="88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9" name="Line 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50" y="9016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9" name="Group 53"/>
              <p:cNvGrpSpPr>
                <a:grpSpLocks/>
              </p:cNvGrpSpPr>
              <p:nvPr/>
            </p:nvGrpSpPr>
            <p:grpSpPr bwMode="auto">
              <a:xfrm flipH="1">
                <a:off x="3575" y="3136"/>
                <a:ext cx="1320" cy="493"/>
                <a:chOff x="3250" y="8584"/>
                <a:chExt cx="1056" cy="432"/>
              </a:xfrm>
            </p:grpSpPr>
            <p:cxnSp>
              <p:nvCxnSpPr>
                <p:cNvPr id="172" name="Line 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50" y="858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3" name="Line 55"/>
                <p:cNvCxnSpPr>
                  <a:cxnSpLocks noChangeShapeType="1"/>
                </p:cNvCxnSpPr>
                <p:nvPr/>
              </p:nvCxnSpPr>
              <p:spPr bwMode="auto">
                <a:xfrm>
                  <a:off x="4018" y="8584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" name="Line 56"/>
                <p:cNvCxnSpPr>
                  <a:cxnSpLocks noChangeShapeType="1"/>
                </p:cNvCxnSpPr>
                <p:nvPr/>
              </p:nvCxnSpPr>
              <p:spPr bwMode="auto">
                <a:xfrm>
                  <a:off x="4306" y="88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" name="Line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50" y="9016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0" name="Group 58"/>
              <p:cNvGrpSpPr>
                <a:grpSpLocks/>
              </p:cNvGrpSpPr>
              <p:nvPr/>
            </p:nvGrpSpPr>
            <p:grpSpPr bwMode="auto">
              <a:xfrm>
                <a:off x="4775" y="3136"/>
                <a:ext cx="1320" cy="493"/>
                <a:chOff x="3250" y="8584"/>
                <a:chExt cx="1056" cy="432"/>
              </a:xfrm>
            </p:grpSpPr>
            <p:cxnSp>
              <p:nvCxnSpPr>
                <p:cNvPr id="168" name="Line 59"/>
                <p:cNvCxnSpPr>
                  <a:cxnSpLocks noChangeShapeType="1"/>
                </p:cNvCxnSpPr>
                <p:nvPr/>
              </p:nvCxnSpPr>
              <p:spPr bwMode="auto">
                <a:xfrm>
                  <a:off x="3250" y="858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Line 60"/>
                <p:cNvCxnSpPr>
                  <a:cxnSpLocks noChangeShapeType="1"/>
                </p:cNvCxnSpPr>
                <p:nvPr/>
              </p:nvCxnSpPr>
              <p:spPr bwMode="auto">
                <a:xfrm>
                  <a:off x="4018" y="8584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0" name="Line 61"/>
                <p:cNvCxnSpPr>
                  <a:cxnSpLocks noChangeShapeType="1"/>
                </p:cNvCxnSpPr>
                <p:nvPr/>
              </p:nvCxnSpPr>
              <p:spPr bwMode="auto">
                <a:xfrm>
                  <a:off x="4306" y="88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1" name="Line 6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50" y="9016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1" name="Group 63"/>
              <p:cNvGrpSpPr>
                <a:grpSpLocks/>
              </p:cNvGrpSpPr>
              <p:nvPr/>
            </p:nvGrpSpPr>
            <p:grpSpPr bwMode="auto">
              <a:xfrm flipH="1">
                <a:off x="6215" y="3136"/>
                <a:ext cx="1320" cy="493"/>
                <a:chOff x="3250" y="8584"/>
                <a:chExt cx="1056" cy="432"/>
              </a:xfrm>
            </p:grpSpPr>
            <p:cxnSp>
              <p:nvCxnSpPr>
                <p:cNvPr id="164" name="Line 6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50" y="858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5" name="Line 65"/>
                <p:cNvCxnSpPr>
                  <a:cxnSpLocks noChangeShapeType="1"/>
                </p:cNvCxnSpPr>
                <p:nvPr/>
              </p:nvCxnSpPr>
              <p:spPr bwMode="auto">
                <a:xfrm>
                  <a:off x="4018" y="8584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6" name="Line 66"/>
                <p:cNvCxnSpPr>
                  <a:cxnSpLocks noChangeShapeType="1"/>
                </p:cNvCxnSpPr>
                <p:nvPr/>
              </p:nvCxnSpPr>
              <p:spPr bwMode="auto">
                <a:xfrm>
                  <a:off x="4306" y="88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7" name="Line 6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50" y="9016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2" name="Group 68"/>
              <p:cNvGrpSpPr>
                <a:grpSpLocks/>
              </p:cNvGrpSpPr>
              <p:nvPr/>
            </p:nvGrpSpPr>
            <p:grpSpPr bwMode="auto">
              <a:xfrm>
                <a:off x="7055" y="3136"/>
                <a:ext cx="1320" cy="493"/>
                <a:chOff x="3250" y="8584"/>
                <a:chExt cx="1056" cy="432"/>
              </a:xfrm>
            </p:grpSpPr>
            <p:cxnSp>
              <p:nvCxnSpPr>
                <p:cNvPr id="160" name="Line 69"/>
                <p:cNvCxnSpPr>
                  <a:cxnSpLocks noChangeShapeType="1"/>
                </p:cNvCxnSpPr>
                <p:nvPr/>
              </p:nvCxnSpPr>
              <p:spPr bwMode="auto">
                <a:xfrm>
                  <a:off x="3250" y="858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Line 70"/>
                <p:cNvCxnSpPr>
                  <a:cxnSpLocks noChangeShapeType="1"/>
                </p:cNvCxnSpPr>
                <p:nvPr/>
              </p:nvCxnSpPr>
              <p:spPr bwMode="auto">
                <a:xfrm>
                  <a:off x="4018" y="8584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2" name="Line 71"/>
                <p:cNvCxnSpPr>
                  <a:cxnSpLocks noChangeShapeType="1"/>
                </p:cNvCxnSpPr>
                <p:nvPr/>
              </p:nvCxnSpPr>
              <p:spPr bwMode="auto">
                <a:xfrm>
                  <a:off x="4306" y="88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3" name="Line 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50" y="9016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3" name="Group 73"/>
              <p:cNvGrpSpPr>
                <a:grpSpLocks/>
              </p:cNvGrpSpPr>
              <p:nvPr/>
            </p:nvGrpSpPr>
            <p:grpSpPr bwMode="auto">
              <a:xfrm flipH="1">
                <a:off x="8517" y="2830"/>
                <a:ext cx="1298" cy="799"/>
                <a:chOff x="3250" y="8584"/>
                <a:chExt cx="1056" cy="432"/>
              </a:xfrm>
            </p:grpSpPr>
            <p:cxnSp>
              <p:nvCxnSpPr>
                <p:cNvPr id="156" name="Line 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50" y="858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Line 75"/>
                <p:cNvCxnSpPr>
                  <a:cxnSpLocks noChangeShapeType="1"/>
                </p:cNvCxnSpPr>
                <p:nvPr/>
              </p:nvCxnSpPr>
              <p:spPr bwMode="auto">
                <a:xfrm>
                  <a:off x="4018" y="8584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Line 76"/>
                <p:cNvCxnSpPr>
                  <a:cxnSpLocks noChangeShapeType="1"/>
                </p:cNvCxnSpPr>
                <p:nvPr/>
              </p:nvCxnSpPr>
              <p:spPr bwMode="auto">
                <a:xfrm>
                  <a:off x="4306" y="88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Line 7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50" y="9016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4" name="Freeform 78"/>
              <p:cNvSpPr>
                <a:spLocks/>
              </p:cNvSpPr>
              <p:nvPr/>
            </p:nvSpPr>
            <p:spPr bwMode="auto">
              <a:xfrm>
                <a:off x="5735" y="2997"/>
                <a:ext cx="840" cy="139"/>
              </a:xfrm>
              <a:custGeom>
                <a:avLst/>
                <a:gdLst>
                  <a:gd name="T0" fmla="*/ 0 w 840"/>
                  <a:gd name="T1" fmla="*/ 139 h 152"/>
                  <a:gd name="T2" fmla="*/ 424 w 840"/>
                  <a:gd name="T3" fmla="*/ 0 h 152"/>
                  <a:gd name="T4" fmla="*/ 840 w 840"/>
                  <a:gd name="T5" fmla="*/ 139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0" h="152">
                    <a:moveTo>
                      <a:pt x="0" y="152"/>
                    </a:moveTo>
                    <a:cubicBezTo>
                      <a:pt x="71" y="127"/>
                      <a:pt x="284" y="0"/>
                      <a:pt x="424" y="0"/>
                    </a:cubicBezTo>
                    <a:cubicBezTo>
                      <a:pt x="564" y="0"/>
                      <a:pt x="753" y="120"/>
                      <a:pt x="840" y="15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35" name="Freeform 79"/>
              <p:cNvSpPr>
                <a:spLocks/>
              </p:cNvSpPr>
              <p:nvPr/>
            </p:nvSpPr>
            <p:spPr bwMode="auto">
              <a:xfrm>
                <a:off x="3453" y="2887"/>
                <a:ext cx="1" cy="510"/>
              </a:xfrm>
              <a:custGeom>
                <a:avLst/>
                <a:gdLst>
                  <a:gd name="T0" fmla="*/ 0 w 1"/>
                  <a:gd name="T1" fmla="*/ 510 h 558"/>
                  <a:gd name="T2" fmla="*/ 0 w 1"/>
                  <a:gd name="T3" fmla="*/ 0 h 55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58">
                    <a:moveTo>
                      <a:pt x="0" y="55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36" name="Freeform 80"/>
              <p:cNvSpPr>
                <a:spLocks/>
              </p:cNvSpPr>
              <p:nvPr/>
            </p:nvSpPr>
            <p:spPr bwMode="auto">
              <a:xfrm>
                <a:off x="3095" y="2926"/>
                <a:ext cx="360" cy="210"/>
              </a:xfrm>
              <a:custGeom>
                <a:avLst/>
                <a:gdLst>
                  <a:gd name="T0" fmla="*/ 0 w 360"/>
                  <a:gd name="T1" fmla="*/ 210 h 230"/>
                  <a:gd name="T2" fmla="*/ 136 w 360"/>
                  <a:gd name="T3" fmla="*/ 27 h 230"/>
                  <a:gd name="T4" fmla="*/ 360 w 360"/>
                  <a:gd name="T5" fmla="*/ 46 h 2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0" h="230">
                    <a:moveTo>
                      <a:pt x="0" y="230"/>
                    </a:moveTo>
                    <a:cubicBezTo>
                      <a:pt x="23" y="197"/>
                      <a:pt x="76" y="60"/>
                      <a:pt x="136" y="30"/>
                    </a:cubicBezTo>
                    <a:cubicBezTo>
                      <a:pt x="196" y="0"/>
                      <a:pt x="313" y="46"/>
                      <a:pt x="360" y="5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37" name="Freeform 81"/>
              <p:cNvSpPr>
                <a:spLocks/>
              </p:cNvSpPr>
              <p:nvPr/>
            </p:nvSpPr>
            <p:spPr bwMode="auto">
              <a:xfrm>
                <a:off x="3453" y="3671"/>
                <a:ext cx="6" cy="257"/>
              </a:xfrm>
              <a:custGeom>
                <a:avLst/>
                <a:gdLst>
                  <a:gd name="T0" fmla="*/ 6 w 6"/>
                  <a:gd name="T1" fmla="*/ 0 h 282"/>
                  <a:gd name="T2" fmla="*/ 0 w 6"/>
                  <a:gd name="T3" fmla="*/ 257 h 2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282">
                    <a:moveTo>
                      <a:pt x="6" y="0"/>
                    </a:moveTo>
                    <a:lnTo>
                      <a:pt x="0" y="2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38" name="Freeform 82"/>
              <p:cNvSpPr>
                <a:spLocks/>
              </p:cNvSpPr>
              <p:nvPr/>
            </p:nvSpPr>
            <p:spPr bwMode="auto">
              <a:xfrm>
                <a:off x="3579" y="3665"/>
                <a:ext cx="1" cy="268"/>
              </a:xfrm>
              <a:custGeom>
                <a:avLst/>
                <a:gdLst>
                  <a:gd name="T0" fmla="*/ 0 w 1"/>
                  <a:gd name="T1" fmla="*/ 0 h 294"/>
                  <a:gd name="T2" fmla="*/ 0 w 1"/>
                  <a:gd name="T3" fmla="*/ 268 h 29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94">
                    <a:moveTo>
                      <a:pt x="0" y="0"/>
                    </a:moveTo>
                    <a:lnTo>
                      <a:pt x="0" y="29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3695" y="3462"/>
                <a:ext cx="376" cy="3"/>
              </a:xfrm>
              <a:custGeom>
                <a:avLst/>
                <a:gdLst>
                  <a:gd name="T0" fmla="*/ 0 w 376"/>
                  <a:gd name="T1" fmla="*/ 3 h 2"/>
                  <a:gd name="T2" fmla="*/ 376 w 37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6" h="2">
                    <a:moveTo>
                      <a:pt x="0" y="2"/>
                    </a:moveTo>
                    <a:lnTo>
                      <a:pt x="37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TW" altLang="en-US"/>
              </a:p>
            </p:txBody>
          </p:sp>
          <p:cxnSp>
            <p:nvCxnSpPr>
              <p:cNvPr id="140" name="Line 84"/>
              <p:cNvCxnSpPr>
                <a:cxnSpLocks noChangeShapeType="1"/>
              </p:cNvCxnSpPr>
              <p:nvPr/>
            </p:nvCxnSpPr>
            <p:spPr bwMode="auto">
              <a:xfrm>
                <a:off x="3935" y="3300"/>
                <a:ext cx="0" cy="1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1" name="Line 85"/>
              <p:cNvCxnSpPr>
                <a:cxnSpLocks noChangeShapeType="1"/>
              </p:cNvCxnSpPr>
              <p:nvPr/>
            </p:nvCxnSpPr>
            <p:spPr bwMode="auto">
              <a:xfrm flipV="1">
                <a:off x="3935" y="3629"/>
                <a:ext cx="0" cy="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Line 86"/>
              <p:cNvCxnSpPr>
                <a:cxnSpLocks noChangeShapeType="1"/>
              </p:cNvCxnSpPr>
              <p:nvPr/>
            </p:nvCxnSpPr>
            <p:spPr bwMode="auto">
              <a:xfrm>
                <a:off x="3215" y="379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Line 87"/>
              <p:cNvCxnSpPr>
                <a:cxnSpLocks noChangeShapeType="1"/>
              </p:cNvCxnSpPr>
              <p:nvPr/>
            </p:nvCxnSpPr>
            <p:spPr bwMode="auto">
              <a:xfrm flipH="1">
                <a:off x="3575" y="379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4" name="Freeform 88"/>
              <p:cNvSpPr>
                <a:spLocks/>
              </p:cNvSpPr>
              <p:nvPr/>
            </p:nvSpPr>
            <p:spPr bwMode="auto">
              <a:xfrm>
                <a:off x="6351" y="2981"/>
                <a:ext cx="714" cy="1"/>
              </a:xfrm>
              <a:custGeom>
                <a:avLst/>
                <a:gdLst>
                  <a:gd name="T0" fmla="*/ 0 w 714"/>
                  <a:gd name="T1" fmla="*/ 0 h 1"/>
                  <a:gd name="T2" fmla="*/ 714 w 71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4" h="1">
                    <a:moveTo>
                      <a:pt x="0" y="0"/>
                    </a:moveTo>
                    <a:lnTo>
                      <a:pt x="7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45" name="Freeform 89"/>
              <p:cNvSpPr>
                <a:spLocks/>
              </p:cNvSpPr>
              <p:nvPr/>
            </p:nvSpPr>
            <p:spPr bwMode="auto">
              <a:xfrm>
                <a:off x="6095" y="3629"/>
                <a:ext cx="120" cy="9"/>
              </a:xfrm>
              <a:custGeom>
                <a:avLst/>
                <a:gdLst>
                  <a:gd name="T0" fmla="*/ 0 w 120"/>
                  <a:gd name="T1" fmla="*/ 0 h 10"/>
                  <a:gd name="T2" fmla="*/ 58 w 120"/>
                  <a:gd name="T3" fmla="*/ 9 h 10"/>
                  <a:gd name="T4" fmla="*/ 120 w 120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0" h="10">
                    <a:moveTo>
                      <a:pt x="0" y="0"/>
                    </a:moveTo>
                    <a:cubicBezTo>
                      <a:pt x="10" y="2"/>
                      <a:pt x="38" y="10"/>
                      <a:pt x="58" y="10"/>
                    </a:cubicBezTo>
                    <a:cubicBezTo>
                      <a:pt x="78" y="10"/>
                      <a:pt x="107" y="2"/>
                      <a:pt x="12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TW" altLang="en-US"/>
              </a:p>
            </p:txBody>
          </p:sp>
          <p:cxnSp>
            <p:nvCxnSpPr>
              <p:cNvPr id="146" name="Line 90"/>
              <p:cNvCxnSpPr>
                <a:cxnSpLocks noChangeShapeType="1"/>
              </p:cNvCxnSpPr>
              <p:nvPr/>
            </p:nvCxnSpPr>
            <p:spPr bwMode="auto">
              <a:xfrm>
                <a:off x="6935" y="2807"/>
                <a:ext cx="0" cy="1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Line 91"/>
              <p:cNvCxnSpPr>
                <a:cxnSpLocks noChangeShapeType="1"/>
              </p:cNvCxnSpPr>
              <p:nvPr/>
            </p:nvCxnSpPr>
            <p:spPr bwMode="auto">
              <a:xfrm flipV="1">
                <a:off x="6935" y="3136"/>
                <a:ext cx="0" cy="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Line 92"/>
              <p:cNvCxnSpPr>
                <a:cxnSpLocks noChangeShapeType="1"/>
              </p:cNvCxnSpPr>
              <p:nvPr/>
            </p:nvCxnSpPr>
            <p:spPr bwMode="auto">
              <a:xfrm flipH="1">
                <a:off x="7765" y="2807"/>
                <a:ext cx="9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Line 93"/>
              <p:cNvCxnSpPr>
                <a:cxnSpLocks noChangeShapeType="1"/>
              </p:cNvCxnSpPr>
              <p:nvPr/>
            </p:nvCxnSpPr>
            <p:spPr bwMode="auto">
              <a:xfrm>
                <a:off x="7881" y="2640"/>
                <a:ext cx="0" cy="1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Line 94"/>
              <p:cNvCxnSpPr>
                <a:cxnSpLocks noChangeShapeType="1"/>
              </p:cNvCxnSpPr>
              <p:nvPr/>
            </p:nvCxnSpPr>
            <p:spPr bwMode="auto">
              <a:xfrm flipV="1">
                <a:off x="7895" y="3136"/>
                <a:ext cx="0" cy="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1" name="Text Box 95"/>
              <p:cNvSpPr txBox="1">
                <a:spLocks noChangeArrowheads="1"/>
              </p:cNvSpPr>
              <p:nvPr/>
            </p:nvSpPr>
            <p:spPr bwMode="auto">
              <a:xfrm>
                <a:off x="3935" y="3300"/>
                <a:ext cx="720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000" kern="100">
                    <a:effectLst/>
                    <a:latin typeface="Calibri" panose="020F0502020204030204" pitchFamily="34" charset="0"/>
                    <a:ea typeface="標楷體" panose="03000509000000000000" pitchFamily="65" charset="-120"/>
                    <a:cs typeface="標楷體" panose="03000509000000000000" pitchFamily="65" charset="-120"/>
                  </a:rPr>
                  <a:t>根面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Text Box 96"/>
              <p:cNvSpPr txBox="1">
                <a:spLocks noChangeArrowheads="1"/>
              </p:cNvSpPr>
              <p:nvPr/>
            </p:nvSpPr>
            <p:spPr bwMode="auto">
              <a:xfrm>
                <a:off x="6467" y="3253"/>
                <a:ext cx="1188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000" kern="100" dirty="0">
                    <a:effectLst/>
                    <a:latin typeface="Calibri" panose="020F0502020204030204" pitchFamily="34" charset="0"/>
                    <a:ea typeface="標楷體" panose="03000509000000000000" pitchFamily="65" charset="-120"/>
                    <a:cs typeface="標楷體" panose="03000509000000000000" pitchFamily="65" charset="-120"/>
                  </a:rPr>
                  <a:t>銲冠高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Text Box 97"/>
              <p:cNvSpPr txBox="1">
                <a:spLocks noChangeArrowheads="1"/>
              </p:cNvSpPr>
              <p:nvPr/>
            </p:nvSpPr>
            <p:spPr bwMode="auto">
              <a:xfrm>
                <a:off x="7382" y="2392"/>
                <a:ext cx="1238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000" kern="100" dirty="0">
                    <a:effectLst/>
                    <a:latin typeface="Calibri" panose="020F0502020204030204" pitchFamily="34" charset="0"/>
                    <a:ea typeface="標楷體" panose="03000509000000000000" pitchFamily="65" charset="-120"/>
                    <a:cs typeface="標楷體" panose="03000509000000000000" pitchFamily="65" charset="-120"/>
                  </a:rPr>
                  <a:t>界面差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Text Box 98"/>
              <p:cNvSpPr txBox="1">
                <a:spLocks noChangeArrowheads="1"/>
              </p:cNvSpPr>
              <p:nvPr/>
            </p:nvSpPr>
            <p:spPr bwMode="auto">
              <a:xfrm>
                <a:off x="5735" y="2972"/>
                <a:ext cx="840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000" kern="100" dirty="0">
                    <a:effectLst/>
                    <a:latin typeface="Calibri" panose="020F0502020204030204" pitchFamily="34" charset="0"/>
                    <a:ea typeface="標楷體" panose="03000509000000000000" pitchFamily="65" charset="-120"/>
                    <a:cs typeface="標楷體" panose="03000509000000000000" pitchFamily="65" charset="-120"/>
                  </a:rPr>
                  <a:t>銲冠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Text Box 99"/>
              <p:cNvSpPr txBox="1">
                <a:spLocks noChangeArrowheads="1"/>
              </p:cNvSpPr>
              <p:nvPr/>
            </p:nvSpPr>
            <p:spPr bwMode="auto">
              <a:xfrm>
                <a:off x="2015" y="2643"/>
                <a:ext cx="1815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000" kern="100" dirty="0">
                    <a:effectLst/>
                    <a:latin typeface="Calibri" panose="020F0502020204030204" pitchFamily="34" charset="0"/>
                    <a:ea typeface="標楷體" panose="03000509000000000000" pitchFamily="65" charset="-120"/>
                    <a:cs typeface="標楷體" panose="03000509000000000000" pitchFamily="65" charset="-120"/>
                  </a:rPr>
                  <a:t>銲口角度θ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0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2848893" y="5795002"/>
            <a:ext cx="5107261" cy="71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5532" y="4380711"/>
            <a:ext cx="524155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fontAlgn="base">
              <a:spcBef>
                <a:spcPts val="600"/>
              </a:spcBef>
              <a:spcAft>
                <a:spcPct val="0"/>
              </a:spcAft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二、</a:t>
            </a:r>
            <a:r>
              <a:rPr lang="zh-TW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銲口規定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管端厚度未達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3/4"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（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19.05mm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）者，對銲銲口銲角可為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30˚±5˚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、亦可為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37.5˚±2.5˚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；若管端厚度逾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3/4"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者，超過部分之銲角為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10˚±1˚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三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Microsoft JhengHei UI" panose="020B0604030504040204" pitchFamily="34" charset="-120"/>
              </a:rPr>
              <a:t>、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另銲角根面則均為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1/16"±1/32"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（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1.59±0.79mm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） 。 </a:t>
            </a: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5791770" y="32084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6529083" y="3972857"/>
            <a:ext cx="4638078" cy="1648491"/>
            <a:chOff x="1835" y="2039"/>
            <a:chExt cx="9240" cy="2520"/>
          </a:xfrm>
        </p:grpSpPr>
        <p:sp>
          <p:nvSpPr>
            <p:cNvPr id="20" name="AutoShape 50"/>
            <p:cNvSpPr>
              <a:spLocks noChangeAspect="1" noChangeArrowheads="1"/>
            </p:cNvSpPr>
            <p:nvPr/>
          </p:nvSpPr>
          <p:spPr bwMode="auto">
            <a:xfrm>
              <a:off x="1835" y="2039"/>
              <a:ext cx="9000" cy="2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2523" y="3117"/>
              <a:ext cx="1352" cy="3"/>
            </a:xfrm>
            <a:custGeom>
              <a:avLst/>
              <a:gdLst>
                <a:gd name="T0" fmla="*/ 0 w 1352"/>
                <a:gd name="T1" fmla="*/ 0 h 4"/>
                <a:gd name="T2" fmla="*/ 1352 w 1352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2" h="4">
                  <a:moveTo>
                    <a:pt x="0" y="0"/>
                  </a:moveTo>
                  <a:lnTo>
                    <a:pt x="1352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3875" y="3119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 flipH="1">
              <a:off x="2555" y="3839"/>
              <a:ext cx="1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>
              <a:off x="4235" y="365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Line 45"/>
            <p:cNvSpPr>
              <a:spLocks noChangeShapeType="1"/>
            </p:cNvSpPr>
            <p:nvPr/>
          </p:nvSpPr>
          <p:spPr bwMode="auto">
            <a:xfrm>
              <a:off x="4355" y="3839"/>
              <a:ext cx="1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 flipV="1">
              <a:off x="4355" y="365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 flipV="1">
              <a:off x="4355" y="3119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Line 42"/>
            <p:cNvSpPr>
              <a:spLocks noChangeShapeType="1"/>
            </p:cNvSpPr>
            <p:nvPr/>
          </p:nvSpPr>
          <p:spPr bwMode="auto">
            <a:xfrm flipV="1">
              <a:off x="4715" y="2939"/>
              <a:ext cx="8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>
              <a:off x="5555" y="2939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AutoShape 40"/>
            <p:cNvSpPr>
              <a:spLocks noChangeArrowheads="1"/>
            </p:cNvSpPr>
            <p:nvPr/>
          </p:nvSpPr>
          <p:spPr bwMode="auto">
            <a:xfrm rot="5400000">
              <a:off x="5045" y="2609"/>
              <a:ext cx="180" cy="840"/>
            </a:xfrm>
            <a:prstGeom prst="rtTriangle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 rot="5218132">
              <a:off x="4656" y="2931"/>
              <a:ext cx="211" cy="143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6755" y="3119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8195" y="3119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6635" y="4017"/>
              <a:ext cx="1330" cy="3"/>
            </a:xfrm>
            <a:custGeom>
              <a:avLst/>
              <a:gdLst>
                <a:gd name="T0" fmla="*/ 1330 w 1330"/>
                <a:gd name="T1" fmla="*/ 0 h 4"/>
                <a:gd name="T2" fmla="*/ 0 w 1330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0" h="4">
                  <a:moveTo>
                    <a:pt x="1330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8555" y="3659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9035" y="3117"/>
              <a:ext cx="1258" cy="2"/>
            </a:xfrm>
            <a:custGeom>
              <a:avLst/>
              <a:gdLst>
                <a:gd name="T0" fmla="*/ 0 w 1258"/>
                <a:gd name="T1" fmla="*/ 3 h 3"/>
                <a:gd name="T2" fmla="*/ 1258 w 125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8" h="3">
                  <a:moveTo>
                    <a:pt x="0" y="3"/>
                  </a:moveTo>
                  <a:lnTo>
                    <a:pt x="12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H="1">
              <a:off x="8675" y="3119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H="1">
              <a:off x="8675" y="3839"/>
              <a:ext cx="1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8675" y="3659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AutoShape 30"/>
            <p:cNvSpPr>
              <a:spLocks noChangeArrowheads="1"/>
            </p:cNvSpPr>
            <p:nvPr/>
          </p:nvSpPr>
          <p:spPr bwMode="auto">
            <a:xfrm rot="5400000" flipH="1" flipV="1">
              <a:off x="8045" y="3509"/>
              <a:ext cx="180" cy="840"/>
            </a:xfrm>
            <a:prstGeom prst="rtTriangle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V="1">
              <a:off x="4715" y="257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 flipV="1">
              <a:off x="5555" y="257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>
              <a:off x="4715" y="2759"/>
              <a:ext cx="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4835" y="2399"/>
              <a:ext cx="6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A</a:t>
              </a:r>
              <a:endParaRPr kumimoji="0" lang="en-US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4955" y="3119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 flipV="1">
              <a:off x="6035" y="3119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6035" y="2579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5795" y="2759"/>
              <a:ext cx="6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B</a:t>
              </a:r>
              <a:endParaRPr kumimoji="0" lang="en-US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3395" y="4019"/>
              <a:ext cx="20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標楷體" panose="03000509000000000000" pitchFamily="65" charset="-120"/>
                </a:rPr>
                <a:t>內徑平整時</a:t>
              </a:r>
              <a:endPara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AutoShape 20"/>
            <p:cNvSpPr>
              <a:spLocks/>
            </p:cNvSpPr>
            <p:nvPr/>
          </p:nvSpPr>
          <p:spPr bwMode="auto">
            <a:xfrm>
              <a:off x="2435" y="2399"/>
              <a:ext cx="1320" cy="540"/>
            </a:xfrm>
            <a:prstGeom prst="callout2">
              <a:avLst>
                <a:gd name="adj1" fmla="val 33333"/>
                <a:gd name="adj2" fmla="val 109093"/>
                <a:gd name="adj3" fmla="val 33333"/>
                <a:gd name="adj4" fmla="val 145227"/>
                <a:gd name="adj5" fmla="val 100000"/>
                <a:gd name="adj6" fmla="val 18181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標楷體" panose="03000509000000000000" pitchFamily="65" charset="-120"/>
                </a:rPr>
                <a:t>削除部分</a:t>
              </a:r>
              <a:endPara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7355" y="2579"/>
              <a:ext cx="20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標楷體" panose="03000509000000000000" pitchFamily="65" charset="-120"/>
                </a:rPr>
                <a:t>外徑平整時</a:t>
              </a:r>
              <a:endPara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AutoShape 18"/>
            <p:cNvSpPr>
              <a:spLocks/>
            </p:cNvSpPr>
            <p:nvPr/>
          </p:nvSpPr>
          <p:spPr bwMode="auto">
            <a:xfrm flipH="1">
              <a:off x="9638" y="4199"/>
              <a:ext cx="1437" cy="358"/>
            </a:xfrm>
            <a:prstGeom prst="callout2">
              <a:avLst>
                <a:gd name="adj1" fmla="val 50000"/>
                <a:gd name="adj2" fmla="val 111088"/>
                <a:gd name="adj3" fmla="val 50000"/>
                <a:gd name="adj4" fmla="val 167375"/>
                <a:gd name="adj5" fmla="val -63333"/>
                <a:gd name="adj6" fmla="val 22412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標楷體" panose="03000509000000000000" pitchFamily="65" charset="-120"/>
                </a:rPr>
                <a:t>削除部分</a:t>
              </a:r>
              <a:endPara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8555" y="4199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7715" y="4199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7715" y="4379"/>
              <a:ext cx="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Text Box 14"/>
            <p:cNvSpPr txBox="1">
              <a:spLocks noChangeArrowheads="1"/>
            </p:cNvSpPr>
            <p:nvPr/>
          </p:nvSpPr>
          <p:spPr bwMode="auto">
            <a:xfrm>
              <a:off x="7835" y="4019"/>
              <a:ext cx="6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A</a:t>
              </a:r>
              <a:endParaRPr kumimoji="0" lang="en-US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H="1">
              <a:off x="7115" y="3839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Line 12"/>
            <p:cNvSpPr>
              <a:spLocks noChangeShapeType="1"/>
            </p:cNvSpPr>
            <p:nvPr/>
          </p:nvSpPr>
          <p:spPr bwMode="auto">
            <a:xfrm flipV="1">
              <a:off x="7235" y="4019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7235" y="3479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6395" y="3659"/>
              <a:ext cx="6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B</a:t>
              </a:r>
              <a:endParaRPr kumimoji="0" lang="en-US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5966395" y="5902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50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86889"/>
            <a:ext cx="11340000" cy="822662"/>
          </a:xfrm>
        </p:spPr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 ---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銲接接合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lang="zh-TW" altLang="en-US" sz="2400" b="0" spc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續</a:t>
            </a:r>
            <a:r>
              <a:rPr lang="en-US" altLang="zh-TW" sz="2400" b="0" spc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zh-TW" altLang="en-US" sz="2400" b="0" spc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6000" y="196097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7" y="1452063"/>
            <a:ext cx="5472000" cy="358775"/>
          </a:xfrm>
        </p:spPr>
        <p:txBody>
          <a:bodyPr rtlCol="0"/>
          <a:lstStyle/>
          <a:p>
            <a:pPr lvl="0">
              <a:lnSpc>
                <a:spcPct val="100000"/>
              </a:lnSpc>
            </a:pPr>
            <a:r>
              <a:rPr lang="zh-TW" altLang="zh-TW" dirty="0"/>
              <a:t>電銲條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87" y="2225927"/>
            <a:ext cx="5314932" cy="4040402"/>
          </a:xfrm>
        </p:spPr>
        <p:txBody>
          <a:bodyPr rtlCol="0"/>
          <a:lstStyle/>
          <a:p>
            <a:pPr marL="447675" lvl="0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應設專人妥善管理，確保品質。</a:t>
            </a:r>
            <a:endParaRPr lang="en-US" altLang="zh-TW" dirty="0"/>
          </a:p>
          <a:p>
            <a:pPr marL="447675" lvl="0" indent="-447675" algn="just">
              <a:buNone/>
            </a:pPr>
            <a:r>
              <a:rPr lang="zh-TW" altLang="en-US" dirty="0"/>
              <a:t>二、</a:t>
            </a:r>
            <a:r>
              <a:rPr lang="zh-TW" altLang="zh-TW" dirty="0"/>
              <a:t>應依電銲種類、母材種別及機械性能選用合適之電銲條。一般於根部銲道，應使用滲透性強之銲條，如</a:t>
            </a:r>
            <a:r>
              <a:rPr lang="en-US" altLang="zh-TW" dirty="0"/>
              <a:t>E6010</a:t>
            </a:r>
            <a:r>
              <a:rPr lang="zh-TW" altLang="zh-TW" dirty="0"/>
              <a:t>直徑</a:t>
            </a:r>
            <a:r>
              <a:rPr lang="en-US" altLang="zh-TW" dirty="0"/>
              <a:t>1/8</a:t>
            </a:r>
            <a:r>
              <a:rPr lang="zh-TW" altLang="zh-TW" dirty="0"/>
              <a:t>吋銲條，其他銲道則使用高張力之銲條，如</a:t>
            </a:r>
            <a:r>
              <a:rPr lang="en-US" altLang="zh-TW" dirty="0"/>
              <a:t>E7010</a:t>
            </a:r>
            <a:r>
              <a:rPr lang="zh-TW" altLang="zh-TW" dirty="0"/>
              <a:t>直徑</a:t>
            </a:r>
            <a:r>
              <a:rPr lang="en-US" altLang="zh-TW" dirty="0"/>
              <a:t>5/32</a:t>
            </a:r>
            <a:r>
              <a:rPr lang="zh-TW" altLang="zh-TW" dirty="0"/>
              <a:t>吋銲條。</a:t>
            </a:r>
          </a:p>
          <a:p>
            <a:pPr marL="447675" indent="-447675" algn="just">
              <a:buNone/>
            </a:pPr>
            <a:r>
              <a:rPr lang="zh-TW" altLang="en-US" dirty="0"/>
              <a:t>三、</a:t>
            </a:r>
            <a:r>
              <a:rPr lang="zh-TW" altLang="zh-TW" dirty="0"/>
              <a:t>銲條應儲存於乾燥良好之場所。</a:t>
            </a:r>
            <a:endParaRPr lang="en-US" altLang="zh-TW" dirty="0"/>
          </a:p>
          <a:p>
            <a:pPr marL="447675" indent="-447675" algn="just">
              <a:buNone/>
            </a:pPr>
            <a:r>
              <a:rPr lang="zh-TW" altLang="en-US" dirty="0"/>
              <a:t>四、</a:t>
            </a:r>
            <a:r>
              <a:rPr lang="zh-TW" altLang="zh-TW" dirty="0"/>
              <a:t>銲條開啟包裝後，為避免潮溼，使用前宜使用乾燥箱先予以乾燥，其乾燥溫度為</a:t>
            </a:r>
            <a:r>
              <a:rPr lang="en-US" altLang="zh-TW" dirty="0"/>
              <a:t>70~100℃</a:t>
            </a:r>
            <a:r>
              <a:rPr lang="zh-TW" altLang="zh-TW" dirty="0"/>
              <a:t>，時間為</a:t>
            </a:r>
            <a:r>
              <a:rPr lang="en-US" altLang="zh-TW" dirty="0"/>
              <a:t>30~60</a:t>
            </a:r>
            <a:r>
              <a:rPr lang="zh-TW" altLang="zh-TW" dirty="0"/>
              <a:t>分鐘，乾燥後之銲條須置於保溫桶內，於</a:t>
            </a:r>
            <a:r>
              <a:rPr lang="en-US" altLang="zh-TW" dirty="0"/>
              <a:t>4</a:t>
            </a:r>
            <a:r>
              <a:rPr lang="zh-TW" altLang="zh-TW" dirty="0"/>
              <a:t>小時內使用完畢，若未使用完，則應重新依上述方式乾燥，第二次取出使用，再</a:t>
            </a:r>
            <a:r>
              <a:rPr lang="en-US" altLang="zh-TW" dirty="0"/>
              <a:t>4</a:t>
            </a:r>
            <a:r>
              <a:rPr lang="zh-TW" altLang="zh-TW" dirty="0"/>
              <a:t>小時內仍未用完，則不得再使用。</a:t>
            </a:r>
          </a:p>
          <a:p>
            <a:pPr marL="447675" lvl="0" indent="-447675" algn="just">
              <a:buNone/>
            </a:pPr>
            <a:r>
              <a:rPr lang="zh-TW" altLang="en-US" dirty="0"/>
              <a:t>五、</a:t>
            </a:r>
            <a:r>
              <a:rPr lang="zh-TW" altLang="zh-TW" dirty="0"/>
              <a:t>銲條若有被覆劑脫落、破損、變質、銲蕊生銹，銲藥龜裂、剝落、發霉或變色情形時不得使用。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63673" y="19559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3673" y="1464737"/>
            <a:ext cx="5472000" cy="358775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銲接應注意事項</a:t>
            </a:r>
            <a:endParaRPr lang="en-US" altLang="zh-TW" dirty="0"/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6263673" y="2225927"/>
            <a:ext cx="5349308" cy="39328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rtl="0">
              <a:defRPr lang="zh-TW"/>
            </a:defPPr>
            <a:lvl1pPr marL="447675" indent="-447675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TW" altLang="en-US" dirty="0"/>
              <a:t>一、</a:t>
            </a:r>
            <a:r>
              <a:rPr lang="zh-TW" altLang="zh-TW" dirty="0"/>
              <a:t>高壓鋼管銲接時，該銲工須取得一般手工電銲</a:t>
            </a:r>
            <a:r>
              <a:rPr lang="en-US" altLang="zh-TW" dirty="0"/>
              <a:t>(</a:t>
            </a:r>
            <a:r>
              <a:rPr lang="zh-TW" altLang="zh-TW" dirty="0"/>
              <a:t>厚、薄碳鋼鋼管類</a:t>
            </a:r>
            <a:r>
              <a:rPr lang="en-US" altLang="zh-TW" dirty="0"/>
              <a:t>)</a:t>
            </a:r>
            <a:r>
              <a:rPr lang="zh-TW" altLang="zh-TW" dirty="0"/>
              <a:t>證照。</a:t>
            </a:r>
          </a:p>
          <a:p>
            <a:r>
              <a:rPr lang="zh-TW" altLang="en-US" dirty="0"/>
              <a:t>二、</a:t>
            </a:r>
            <a:r>
              <a:rPr lang="zh-TW" altLang="zh-TW" dirty="0"/>
              <a:t>每一銲縫不得少於三道。</a:t>
            </a:r>
          </a:p>
          <a:p>
            <a:r>
              <a:rPr lang="zh-TW" altLang="en-US" dirty="0"/>
              <a:t>三、</a:t>
            </a:r>
            <a:r>
              <a:rPr lang="zh-TW" altLang="zh-TW" dirty="0"/>
              <a:t>尤須確保足夠的銲接作業空間，於地面銲接時，應有至少</a:t>
            </a:r>
            <a:r>
              <a:rPr lang="en-US" altLang="zh-TW" dirty="0"/>
              <a:t>40</a:t>
            </a:r>
            <a:r>
              <a:rPr lang="zh-TW" altLang="zh-TW" dirty="0"/>
              <a:t>公分之空間供銲工作業，如於管溝內做地下固定銲接時，工作周圍至少應有</a:t>
            </a:r>
            <a:r>
              <a:rPr lang="en-US" altLang="zh-TW" dirty="0"/>
              <a:t>60</a:t>
            </a:r>
            <a:r>
              <a:rPr lang="zh-TW" altLang="zh-TW" dirty="0"/>
              <a:t>公分之空間。</a:t>
            </a:r>
          </a:p>
          <a:p>
            <a:r>
              <a:rPr lang="zh-TW" altLang="en-US" dirty="0"/>
              <a:t>四、如遇下雨、強風時，應停止電銲工作，否則應設妥遮雨、防風等設備再行電銲；氣溫較低時，須將銲接部位預熱，若溫度低於</a:t>
            </a:r>
            <a:r>
              <a:rPr lang="en-US" altLang="zh-TW" dirty="0"/>
              <a:t>5℃</a:t>
            </a:r>
            <a:r>
              <a:rPr lang="zh-TW" altLang="en-US" dirty="0"/>
              <a:t>須終止電銲，否則應先預熱鋼管至</a:t>
            </a:r>
            <a:r>
              <a:rPr lang="en-US" altLang="zh-TW" dirty="0"/>
              <a:t>30℃~60℃</a:t>
            </a:r>
            <a:r>
              <a:rPr lang="zh-TW" altLang="en-US" dirty="0"/>
              <a:t>後再行電銲。 </a:t>
            </a:r>
            <a:endParaRPr lang="zh-TW" altLang="zh-TW" dirty="0"/>
          </a:p>
          <a:p>
            <a:r>
              <a:rPr lang="zh-TW" altLang="en-US" dirty="0"/>
              <a:t>五、</a:t>
            </a:r>
            <a:r>
              <a:rPr lang="zh-TW" altLang="zh-TW" dirty="0"/>
              <a:t>實施點銲作業時，須使用管夾（</a:t>
            </a:r>
            <a:r>
              <a:rPr lang="en-US" altLang="zh-TW" dirty="0"/>
              <a:t>Clamp</a:t>
            </a:r>
            <a:r>
              <a:rPr lang="zh-TW" altLang="zh-TW" dirty="0"/>
              <a:t>）等工具，減少目視之誤差。</a:t>
            </a:r>
          </a:p>
        </p:txBody>
      </p:sp>
    </p:spTree>
    <p:extLst>
      <p:ext uri="{BB962C8B-B14F-4D97-AF65-F5344CB8AC3E}">
        <p14:creationId xmlns:p14="http://schemas.microsoft.com/office/powerpoint/2010/main" val="39301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841" y="197224"/>
            <a:ext cx="5472000" cy="5586059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/>
              <a:t>一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400" dirty="0"/>
              <a:t>名詞定義</a:t>
            </a:r>
            <a:endParaRPr lang="en-US" altLang="zh-TW" sz="24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/>
              <a:t>二、施工應遵循之相關法令及規定</a:t>
            </a:r>
            <a:endParaRPr lang="en-US" altLang="zh-TW" sz="24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/>
              <a:t>三、管線接合方式</a:t>
            </a:r>
            <a:endParaRPr lang="en-US" altLang="zh-TW" sz="24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  <a:tabLst>
                <a:tab pos="627063" algn="l"/>
              </a:tabLst>
            </a:pPr>
            <a:r>
              <a:rPr lang="en-US" altLang="zh-TW" sz="2400" dirty="0"/>
              <a:t>    1</a:t>
            </a:r>
            <a:r>
              <a:rPr lang="zh-TW" altLang="en-US" sz="2400" dirty="0"/>
              <a:t>、螺紋接合     </a:t>
            </a:r>
            <a:r>
              <a:rPr lang="en-US" altLang="zh-TW" sz="2400" dirty="0"/>
              <a:t>2</a:t>
            </a:r>
            <a:r>
              <a:rPr lang="zh-TW" altLang="en-US" sz="2400" dirty="0"/>
              <a:t>、機械接合</a:t>
            </a:r>
            <a:endParaRPr lang="en-US" altLang="zh-TW" sz="24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  <a:tabLst>
                <a:tab pos="627063" algn="l"/>
              </a:tabLst>
            </a:pPr>
            <a:r>
              <a:rPr lang="en-US" altLang="zh-TW" sz="2400" dirty="0"/>
              <a:t>    3</a:t>
            </a:r>
            <a:r>
              <a:rPr lang="zh-TW" altLang="en-US" sz="2400" dirty="0"/>
              <a:t>、銲接接合     </a:t>
            </a:r>
            <a:r>
              <a:rPr lang="en-US" altLang="zh-TW" sz="2400" dirty="0"/>
              <a:t>4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 、</a:t>
            </a:r>
            <a:r>
              <a:rPr lang="zh-TW" altLang="en-US" sz="2400" dirty="0"/>
              <a:t>電融接合</a:t>
            </a:r>
            <a:endParaRPr lang="en-US" altLang="zh-TW" sz="24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  <a:tabLst>
                <a:tab pos="627063" algn="l"/>
              </a:tabLst>
            </a:pPr>
            <a:r>
              <a:rPr lang="en-US" altLang="zh-TW" sz="2400" dirty="0"/>
              <a:t>    5</a:t>
            </a:r>
            <a:r>
              <a:rPr lang="zh-TW" altLang="en-US" sz="2400" dirty="0"/>
              <a:t>、</a:t>
            </a:r>
            <a:r>
              <a:rPr lang="en-US" altLang="zh-TW" sz="2400" dirty="0"/>
              <a:t>FP</a:t>
            </a:r>
            <a:r>
              <a:rPr lang="zh-TW" altLang="en-US" sz="2400" dirty="0"/>
              <a:t>管接合</a:t>
            </a:r>
            <a:endParaRPr lang="en-US" altLang="zh-TW" sz="2400" dirty="0"/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zh-TW" altLang="en-US" sz="2400" dirty="0"/>
              <a:t>四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400" dirty="0"/>
              <a:t>各式管材工法解析</a:t>
            </a:r>
            <a:endParaRPr lang="en-US" altLang="zh-TW" sz="24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  <a:tabLst>
                <a:tab pos="627063" algn="l"/>
              </a:tabLst>
            </a:pPr>
            <a:r>
              <a:rPr lang="zh-TW" altLang="en-US" sz="2400" dirty="0"/>
              <a:t>    </a:t>
            </a:r>
            <a:r>
              <a:rPr lang="en-US" altLang="zh-TW" sz="2400" dirty="0"/>
              <a:t>1</a:t>
            </a:r>
            <a:r>
              <a:rPr lang="zh-TW" altLang="en-US" sz="2400" dirty="0"/>
              <a:t> 、管材裝配    </a:t>
            </a:r>
            <a:r>
              <a:rPr lang="en-US" altLang="zh-TW" sz="2400" dirty="0"/>
              <a:t>2</a:t>
            </a:r>
            <a:r>
              <a:rPr lang="zh-TW" altLang="en-US" sz="2400" dirty="0"/>
              <a:t> 、管線固定</a:t>
            </a:r>
            <a:endParaRPr lang="en-US" altLang="zh-TW" sz="24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  <a:tabLst>
                <a:tab pos="627063" algn="l"/>
              </a:tabLst>
            </a:pPr>
            <a:r>
              <a:rPr lang="zh-TW" altLang="en-US" sz="2400" dirty="0"/>
              <a:t>    </a:t>
            </a:r>
            <a:r>
              <a:rPr lang="en-US" altLang="zh-TW" sz="2400" dirty="0"/>
              <a:t>3</a:t>
            </a:r>
            <a:r>
              <a:rPr lang="zh-TW" altLang="en-US" sz="2400" dirty="0"/>
              <a:t> 、防蝕作業</a:t>
            </a:r>
            <a:endParaRPr lang="en-US" altLang="zh-TW" sz="2400" dirty="0"/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zh-TW" altLang="en-US" sz="2400" dirty="0"/>
              <a:t>五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400" dirty="0"/>
              <a:t>施工後作業</a:t>
            </a:r>
            <a:endParaRPr lang="en-US" altLang="zh-TW" sz="24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  <a:tabLst>
                <a:tab pos="627063" algn="l"/>
              </a:tabLst>
            </a:pPr>
            <a:r>
              <a:rPr lang="zh-TW" altLang="en-US" sz="2400" dirty="0"/>
              <a:t>    </a:t>
            </a:r>
            <a:r>
              <a:rPr lang="en-US" altLang="zh-TW" sz="2400" dirty="0"/>
              <a:t>1</a:t>
            </a:r>
            <a:r>
              <a:rPr lang="zh-TW" altLang="en-US" sz="2400" dirty="0"/>
              <a:t> 、氣密檢查    </a:t>
            </a:r>
            <a:r>
              <a:rPr lang="en-US" altLang="zh-TW" sz="2400" dirty="0"/>
              <a:t>2</a:t>
            </a:r>
            <a:r>
              <a:rPr lang="zh-TW" altLang="en-US" sz="2400" dirty="0"/>
              <a:t> 、排氣作業</a:t>
            </a:r>
            <a:endParaRPr lang="zh-TW" altLang="en-US" sz="2400" dirty="0">
              <a:sym typeface="Microsoft JhengHei UI" panose="020B0604030504040204" pitchFamily="34" charset="-120"/>
            </a:endParaRPr>
          </a:p>
        </p:txBody>
      </p:sp>
      <p:pic>
        <p:nvPicPr>
          <p:cNvPr id="9" name="圖片預留位置 8" descr="拿著並觸碰行動電話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318" y="674217"/>
            <a:ext cx="4648200" cy="985000"/>
          </a:xfrm>
        </p:spPr>
        <p:txBody>
          <a:bodyPr bIns="72000" rtlCol="0" anchor="ctr" anchorCtr="0"/>
          <a:lstStyle/>
          <a:p>
            <a:pPr algn="ctr"/>
            <a:r>
              <a:rPr lang="zh-TW" altLang="en-US" dirty="0"/>
              <a:t>課程大綱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726317" y="1656525"/>
            <a:ext cx="4648200" cy="18751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endParaRPr lang="en-US" altLang="zh-TW" sz="175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59637" y="6371351"/>
            <a:ext cx="2432364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 ---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銲接接合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923480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75857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銲接應注意事項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87" y="2225927"/>
            <a:ext cx="5314932" cy="2704661"/>
          </a:xfrm>
        </p:spPr>
        <p:txBody>
          <a:bodyPr rtlCol="0"/>
          <a:lstStyle/>
          <a:p>
            <a:pPr marL="447675" lvl="0" indent="-44767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六、</a:t>
            </a:r>
            <a:r>
              <a:rPr lang="zh-TW" altLang="zh-TW" dirty="0"/>
              <a:t>為防止銲件因熱應力產生變形或殘留應力，應採用對稱象限銲法、跳銲法或後退銲法等。</a:t>
            </a:r>
            <a:endParaRPr lang="en-US" altLang="zh-TW" dirty="0"/>
          </a:p>
          <a:p>
            <a:pPr marL="447675" lvl="0" indent="-447675" algn="just">
              <a:buNone/>
            </a:pPr>
            <a:r>
              <a:rPr lang="zh-TW" altLang="en-US" dirty="0"/>
              <a:t>七、</a:t>
            </a:r>
            <a:r>
              <a:rPr lang="zh-TW" altLang="zh-TW" dirty="0"/>
              <a:t>使用旋轉銲法時，應使用附滑輪之管架，防止管之中部下垂。</a:t>
            </a:r>
          </a:p>
          <a:p>
            <a:pPr marL="447675" indent="-447675" algn="just">
              <a:buNone/>
            </a:pPr>
            <a:r>
              <a:rPr lang="zh-TW" altLang="en-US" dirty="0"/>
              <a:t>八、</a:t>
            </a:r>
            <a:r>
              <a:rPr lang="zh-TW" altLang="zh-TW" dirty="0"/>
              <a:t>銲縫重疊長度至少</a:t>
            </a:r>
            <a:r>
              <a:rPr lang="en-US" altLang="zh-TW" dirty="0"/>
              <a:t>50mm</a:t>
            </a:r>
            <a:r>
              <a:rPr lang="zh-TW" altLang="zh-TW" dirty="0"/>
              <a:t>以上，且每一層之起銲點，不得在同一位置。</a:t>
            </a:r>
            <a:endParaRPr lang="en-US" altLang="zh-TW" dirty="0"/>
          </a:p>
          <a:p>
            <a:pPr marL="447675" indent="-447675" algn="just">
              <a:buNone/>
            </a:pPr>
            <a:r>
              <a:rPr lang="zh-TW" altLang="en-US" dirty="0"/>
              <a:t>九、</a:t>
            </a:r>
            <a:r>
              <a:rPr lang="zh-TW" altLang="zh-TW" dirty="0"/>
              <a:t>每一層銲接完畢後，須以鋼刷（</a:t>
            </a:r>
            <a:r>
              <a:rPr lang="en-US" altLang="zh-TW" dirty="0"/>
              <a:t>Wire Brush</a:t>
            </a:r>
            <a:r>
              <a:rPr lang="zh-TW" altLang="zh-TW" dirty="0"/>
              <a:t>）、磨光機（</a:t>
            </a:r>
            <a:r>
              <a:rPr lang="en-US" altLang="zh-TW" dirty="0"/>
              <a:t>Grinder</a:t>
            </a:r>
            <a:r>
              <a:rPr lang="zh-TW" altLang="zh-TW" dirty="0"/>
              <a:t>）等將銲接面清理乾淨。</a:t>
            </a:r>
            <a:endParaRPr lang="en-US" altLang="zh-TW" dirty="0"/>
          </a:p>
          <a:p>
            <a:pPr marL="447675" indent="-447675" algn="just">
              <a:buNone/>
            </a:pPr>
            <a:r>
              <a:rPr lang="zh-TW" altLang="en-US" dirty="0"/>
              <a:t>十、</a:t>
            </a:r>
            <a:r>
              <a:rPr lang="zh-TW" altLang="zh-TW" dirty="0"/>
              <a:t>銲接完畢後，應使其自然冷卻，不得用水等潑在銲接部位，冀求急速冷卻。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20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6263673" y="2225927"/>
            <a:ext cx="5349308" cy="39328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rtl="0">
              <a:defRPr lang="zh-TW"/>
            </a:defPPr>
            <a:lvl1pPr marL="447675" indent="-447675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681038" indent="-681038"/>
            <a:r>
              <a:rPr lang="zh-TW" altLang="en-US" dirty="0"/>
              <a:t>十一、</a:t>
            </a:r>
            <a:r>
              <a:rPr lang="zh-TW" altLang="zh-TW" dirty="0"/>
              <a:t>銲縫之外表必須均勻，銲冠高應在</a:t>
            </a:r>
            <a:r>
              <a:rPr lang="en-US" altLang="zh-TW" dirty="0"/>
              <a:t>1.6mm</a:t>
            </a:r>
            <a:r>
              <a:rPr lang="zh-TW" altLang="zh-TW" dirty="0"/>
              <a:t>以內，凸出之形狀以中心最高向兩側逐漸減少。</a:t>
            </a:r>
          </a:p>
        </p:txBody>
      </p:sp>
    </p:spTree>
    <p:extLst>
      <p:ext uri="{BB962C8B-B14F-4D97-AF65-F5344CB8AC3E}">
        <p14:creationId xmlns:p14="http://schemas.microsoft.com/office/powerpoint/2010/main" val="396644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0" y="210620"/>
            <a:ext cx="11340000" cy="67240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 </a:t>
            </a:r>
            <a:r>
              <a:rPr lang="en-US" altLang="zh-TW" sz="2400" b="0" spc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--- </a:t>
            </a:r>
            <a:r>
              <a:rPr lang="zh-TW" altLang="en-US" sz="2400" b="0" spc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電融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接合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以</a:t>
            </a:r>
            <a:r>
              <a:rPr kumimoji="0" lang="en-US" altLang="zh-TW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PE</a:t>
            </a:r>
            <a:r>
              <a:rPr kumimoji="0" lang="zh-TW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管電融接合為例說明</a:t>
            </a:r>
            <a:r>
              <a:rPr kumimoji="0" lang="en-US" altLang="zh-TW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58018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0" y="1383291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dirty="0"/>
              <a:t>裝配作業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283977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en-US" altLang="zh-TW" dirty="0"/>
              <a:t>PE</a:t>
            </a:r>
            <a:r>
              <a:rPr lang="zh-TW" altLang="en-US" dirty="0"/>
              <a:t>管應儘量避開高溫（</a:t>
            </a:r>
            <a:r>
              <a:rPr lang="en-US" altLang="zh-TW" dirty="0"/>
              <a:t>40℃</a:t>
            </a:r>
            <a:r>
              <a:rPr lang="zh-TW" altLang="en-US" dirty="0"/>
              <a:t>以上）、高壓電力線或油管等設施，惟若無法避開則應有適當間距或防護措施</a:t>
            </a:r>
            <a:r>
              <a:rPr lang="zh-TW" altLang="zh-TW" dirty="0"/>
              <a:t>。</a:t>
            </a:r>
            <a:endParaRPr lang="zh-TW" altLang="en-US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en-US" altLang="zh-TW" dirty="0"/>
              <a:t>PE</a:t>
            </a:r>
            <a:r>
              <a:rPr lang="zh-TW" altLang="zh-TW" dirty="0"/>
              <a:t>管配管坡度，應儘可能為平坦或階段式平坦，不宜為波浪狀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應防止</a:t>
            </a:r>
            <a:r>
              <a:rPr lang="en-US" altLang="zh-TW" dirty="0"/>
              <a:t>PE</a:t>
            </a:r>
            <a:r>
              <a:rPr lang="zh-TW" altLang="zh-TW" dirty="0"/>
              <a:t>管產生應力（如支撐不均勻、接觸尖物等），以拖曳方式施工時，須注意其拖曳力不得大於依下列公式所計算之值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9525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dirty="0"/>
              <a:t>拖曳力</a:t>
            </a:r>
            <a:r>
              <a:rPr lang="en-US" altLang="zh-TW" dirty="0"/>
              <a:t>=14πde</a:t>
            </a:r>
            <a:r>
              <a:rPr lang="en-US" altLang="zh-TW" baseline="30000" dirty="0"/>
              <a:t>2</a:t>
            </a:r>
            <a:r>
              <a:rPr lang="en-US" altLang="zh-TW" dirty="0"/>
              <a:t>/SDR*1/3</a:t>
            </a:r>
          </a:p>
          <a:p>
            <a:pPr marL="358775" indent="-9525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（拖曳力之單位為</a:t>
            </a:r>
            <a:r>
              <a:rPr lang="en-US" altLang="zh-TW" dirty="0"/>
              <a:t>N</a:t>
            </a:r>
            <a:r>
              <a:rPr lang="zh-TW" altLang="en-US" dirty="0"/>
              <a:t>，</a:t>
            </a:r>
            <a:r>
              <a:rPr lang="en-US" altLang="zh-TW" dirty="0"/>
              <a:t>de</a:t>
            </a:r>
            <a:r>
              <a:rPr lang="zh-TW" altLang="en-US" dirty="0"/>
              <a:t>為公稱外徑）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63673" y="1858018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3673" y="1336004"/>
            <a:ext cx="5472000" cy="358775"/>
          </a:xfrm>
        </p:spPr>
        <p:txBody>
          <a:bodyPr rtlCol="0"/>
          <a:lstStyle/>
          <a:p>
            <a:r>
              <a:rPr lang="zh-TW" altLang="en-US" dirty="0"/>
              <a:t>裝配</a:t>
            </a:r>
            <a:r>
              <a:rPr lang="zh-TW" altLang="zh-TW" dirty="0"/>
              <a:t>應注意事項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dirty="0"/>
              <a:t>PE</a:t>
            </a:r>
            <a:r>
              <a:rPr lang="zh-TW" altLang="zh-TW" dirty="0"/>
              <a:t>管之儲存、運輸、安裝、鑽孔、分接、搶修等作業過程中，應使用濕布在</a:t>
            </a:r>
            <a:r>
              <a:rPr lang="en-US" altLang="zh-TW" dirty="0"/>
              <a:t>PE</a:t>
            </a:r>
            <a:r>
              <a:rPr lang="zh-TW" altLang="zh-TW" dirty="0"/>
              <a:t>管表面塗敷清水以消除靜電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en-US" altLang="zh-TW" dirty="0"/>
              <a:t>PE</a:t>
            </a:r>
            <a:r>
              <a:rPr lang="zh-TW" altLang="zh-TW" dirty="0"/>
              <a:t>管堆放工地時，應選擇適當位置，並覆蓋帆布，避免陽光照射及外物碰撞損傷。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en-US" altLang="zh-TW" dirty="0"/>
              <a:t>PE</a:t>
            </a:r>
            <a:r>
              <a:rPr lang="zh-TW" altLang="zh-TW" dirty="0"/>
              <a:t>管兩端應維持管口平整，用管塞或管帽保護，以防異物、水侵入。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四、</a:t>
            </a:r>
            <a:r>
              <a:rPr lang="zh-TW" altLang="zh-TW" dirty="0"/>
              <a:t>檢視</a:t>
            </a:r>
            <a:r>
              <a:rPr lang="en-US" altLang="zh-TW" dirty="0"/>
              <a:t>PE</a:t>
            </a:r>
            <a:r>
              <a:rPr lang="zh-TW" altLang="zh-TW" dirty="0"/>
              <a:t>管管身有無刮痕、破損等缺陷，如無法修補，則須予以切除。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五、</a:t>
            </a:r>
            <a:r>
              <a:rPr lang="zh-TW" altLang="zh-TW" dirty="0"/>
              <a:t>管身或管端口如有壓扁成橢圓狀，其變形量不得超過管外徑之</a:t>
            </a:r>
            <a:r>
              <a:rPr lang="en-US" altLang="zh-TW" dirty="0"/>
              <a:t>1.5</a:t>
            </a:r>
            <a:r>
              <a:rPr lang="zh-TW" altLang="zh-TW" dirty="0"/>
              <a:t>％。</a:t>
            </a:r>
            <a:endParaRPr lang="en-US" altLang="zh-TW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六、</a:t>
            </a:r>
            <a:r>
              <a:rPr lang="zh-TW" altLang="zh-TW" dirty="0"/>
              <a:t>管身如有表面凹陷，深度大於公稱管壁厚度之</a:t>
            </a:r>
            <a:r>
              <a:rPr lang="en-US" altLang="zh-TW" dirty="0"/>
              <a:t>10%</a:t>
            </a:r>
            <a:r>
              <a:rPr lang="zh-TW" altLang="zh-TW" dirty="0"/>
              <a:t>者，該管段應予切除。</a:t>
            </a:r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2727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 ---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電融接合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000" y="185021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83291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切管作業應注意事項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283977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融接處之管端氧化膜需以刮管器或刮刀耙刮除，刮除厚度約</a:t>
            </a:r>
            <a:r>
              <a:rPr lang="en-US" altLang="zh-TW" dirty="0"/>
              <a:t>0.1~0.2mm</a:t>
            </a:r>
            <a:r>
              <a:rPr lang="zh-TW" altLang="en-US" dirty="0"/>
              <a:t>，並以清潔液（</a:t>
            </a:r>
            <a:r>
              <a:rPr lang="en-US" altLang="zh-TW" dirty="0"/>
              <a:t>96%</a:t>
            </a:r>
            <a:r>
              <a:rPr lang="zh-TW" altLang="en-US" dirty="0"/>
              <a:t>工業酒精等）清潔之。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電融融接應在沒有天然氣的環境下進行。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溝內進行</a:t>
            </a:r>
            <a:r>
              <a:rPr lang="en-US" altLang="zh-TW" dirty="0"/>
              <a:t>PE</a:t>
            </a:r>
            <a:r>
              <a:rPr lang="zh-TW" altLang="zh-TW" dirty="0"/>
              <a:t>管融接作業，應有足夠操作空間。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四、</a:t>
            </a:r>
            <a:r>
              <a:rPr lang="zh-TW" altLang="zh-TW" dirty="0"/>
              <a:t>融接處距離既有管件或止氣夾夾過處，長度不得小於管外徑</a:t>
            </a:r>
            <a:r>
              <a:rPr lang="en-US" altLang="zh-TW" dirty="0"/>
              <a:t>5</a:t>
            </a:r>
            <a:r>
              <a:rPr lang="zh-TW" altLang="zh-TW" dirty="0"/>
              <a:t>倍，但至少需有</a:t>
            </a:r>
            <a:r>
              <a:rPr lang="en-US" altLang="zh-TW" dirty="0"/>
              <a:t>30cm</a:t>
            </a:r>
            <a:r>
              <a:rPr lang="zh-TW" altLang="zh-TW" dirty="0"/>
              <a:t>以上。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五、</a:t>
            </a:r>
            <a:r>
              <a:rPr lang="zh-TW" altLang="zh-TW" dirty="0"/>
              <a:t>融接過程中，接頭應保持乾燥，並注意管固定架之穩定，以確保融接品質。</a:t>
            </a:r>
            <a:endParaRPr lang="en-US" altLang="zh-TW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六、</a:t>
            </a:r>
            <a:r>
              <a:rPr lang="zh-TW" altLang="zh-TW" dirty="0"/>
              <a:t>融接完成後應自然冷卻，不得以水或其他方式冷卻之。</a:t>
            </a:r>
            <a:endParaRPr lang="en-US" altLang="zh-TW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七、</a:t>
            </a:r>
            <a:r>
              <a:rPr lang="zh-TW" altLang="zh-TW" dirty="0"/>
              <a:t>電融接頭及鞍座冷卻時間、移動托架時間，依各廠牌技術手冊規定辦理。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63673" y="1897954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6295" y="1376523"/>
            <a:ext cx="5472000" cy="358775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電融接合應注意事項</a:t>
            </a:r>
            <a:endParaRPr lang="en-US" altLang="zh-TW" dirty="0"/>
          </a:p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管外徑</a:t>
            </a:r>
            <a:r>
              <a:rPr lang="en-US" altLang="zh-TW" dirty="0"/>
              <a:t>∮160</a:t>
            </a:r>
            <a:r>
              <a:rPr lang="zh-TW" altLang="zh-TW" dirty="0"/>
              <a:t>或管內徑約</a:t>
            </a:r>
            <a:r>
              <a:rPr lang="en-US" altLang="zh-TW" dirty="0"/>
              <a:t>5"</a:t>
            </a:r>
            <a:r>
              <a:rPr lang="zh-TW" altLang="zh-TW" dirty="0"/>
              <a:t>以下之</a:t>
            </a:r>
            <a:r>
              <a:rPr lang="en-US" altLang="zh-TW" dirty="0"/>
              <a:t>PE</a:t>
            </a:r>
            <a:r>
              <a:rPr lang="zh-TW" altLang="zh-TW" dirty="0"/>
              <a:t>管，應使用輪刀切管器切管，管外徑</a:t>
            </a:r>
            <a:r>
              <a:rPr lang="en-US" altLang="zh-TW" dirty="0"/>
              <a:t>∮180</a:t>
            </a:r>
            <a:r>
              <a:rPr lang="zh-TW" altLang="zh-TW" dirty="0"/>
              <a:t>，或近似管內徑</a:t>
            </a:r>
            <a:r>
              <a:rPr lang="en-US" altLang="zh-TW" dirty="0"/>
              <a:t>6"</a:t>
            </a:r>
            <a:r>
              <a:rPr lang="zh-TW" altLang="zh-TW" dirty="0"/>
              <a:t>以上之</a:t>
            </a:r>
            <a:r>
              <a:rPr lang="en-US" altLang="zh-TW" dirty="0"/>
              <a:t>PE</a:t>
            </a:r>
            <a:r>
              <a:rPr lang="zh-TW" altLang="zh-TW" dirty="0"/>
              <a:t>管，應使用閘刀切管器切管。</a:t>
            </a:r>
            <a:endParaRPr lang="zh-TW" altLang="en-US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管溝內進行切管時，應有足夠之操作空間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切管時，刀刃與管軸保持垂直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四、</a:t>
            </a:r>
            <a:r>
              <a:rPr lang="zh-TW" altLang="zh-TW" dirty="0"/>
              <a:t>管溝內切管，需作</a:t>
            </a:r>
            <a:r>
              <a:rPr lang="en-US" altLang="zh-TW" dirty="0"/>
              <a:t>2</a:t>
            </a:r>
            <a:r>
              <a:rPr lang="zh-TW" altLang="zh-TW" dirty="0"/>
              <a:t>道切口，以防止產生應力。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五、</a:t>
            </a:r>
            <a:r>
              <a:rPr lang="en-US" altLang="zh-TW" dirty="0"/>
              <a:t>PE</a:t>
            </a:r>
            <a:r>
              <a:rPr lang="zh-TW" altLang="en-US" dirty="0"/>
              <a:t>管欲截取使用之管段，其截取長度不得小於該管外徑之</a:t>
            </a:r>
            <a:r>
              <a:rPr lang="en-US" altLang="zh-TW" dirty="0"/>
              <a:t>5</a:t>
            </a:r>
            <a:r>
              <a:rPr lang="zh-TW" altLang="en-US" dirty="0"/>
              <a:t>倍，但至少需有</a:t>
            </a:r>
            <a:r>
              <a:rPr lang="en-US" altLang="zh-TW" dirty="0"/>
              <a:t>30cm</a:t>
            </a:r>
            <a:r>
              <a:rPr lang="zh-TW" altLang="en-US" dirty="0"/>
              <a:t>以上。</a:t>
            </a:r>
            <a:endParaRPr lang="en-US" altLang="zh-TW" dirty="0"/>
          </a:p>
          <a:p>
            <a:pPr marL="447675" indent="-447675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86254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FP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管接合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以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F</a:t>
            </a:r>
            <a:r>
              <a:rPr kumimoji="0" lang="en-US" altLang="zh-TW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P</a:t>
            </a:r>
            <a:r>
              <a:rPr kumimoji="0" lang="zh-TW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管接合為例說明</a:t>
            </a:r>
            <a:r>
              <a:rPr kumimoji="0" lang="en-US" altLang="zh-TW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)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/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4314" y="187588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0" y="1358829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規格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1249866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切管</a:t>
            </a:r>
            <a:r>
              <a:rPr lang="en-US" altLang="zh-TW" dirty="0"/>
              <a:t>:</a:t>
            </a:r>
            <a:r>
              <a:rPr lang="zh-TW" altLang="zh-TW" dirty="0"/>
              <a:t>使用</a:t>
            </a:r>
            <a:r>
              <a:rPr lang="en-US" altLang="zh-TW" dirty="0"/>
              <a:t>FP</a:t>
            </a:r>
            <a:r>
              <a:rPr lang="zh-TW" altLang="zh-TW" dirty="0"/>
              <a:t>管專用切管器，在管上輕力旋轉及直到管自然斷開。</a:t>
            </a:r>
            <a:endParaRPr lang="zh-TW" altLang="en-US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檢視切口是否平整，不得殘留多餘鐵屑或有凹陷，否則須重新切割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63673" y="189354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3673" y="1477973"/>
            <a:ext cx="5472000" cy="358775"/>
          </a:xfrm>
        </p:spPr>
        <p:txBody>
          <a:bodyPr rtlCol="0"/>
          <a:lstStyle/>
          <a:p>
            <a:r>
              <a:rPr lang="zh-TW" altLang="zh-TW" dirty="0"/>
              <a:t>施作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138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dirty="0"/>
              <a:t>FP</a:t>
            </a:r>
            <a:r>
              <a:rPr lang="zh-TW" altLang="zh-TW" dirty="0"/>
              <a:t>管規格</a:t>
            </a:r>
            <a:r>
              <a:rPr lang="en-US" altLang="zh-TW" dirty="0"/>
              <a:t>:10mm(60</a:t>
            </a:r>
            <a:r>
              <a:rPr lang="zh-TW" altLang="zh-TW" dirty="0"/>
              <a:t>米</a:t>
            </a:r>
            <a:r>
              <a:rPr lang="en-US" altLang="zh-TW" dirty="0"/>
              <a:t>)</a:t>
            </a:r>
            <a:r>
              <a:rPr lang="zh-TW" altLang="zh-TW" dirty="0"/>
              <a:t>、</a:t>
            </a:r>
            <a:r>
              <a:rPr lang="en-US" altLang="zh-TW" dirty="0"/>
              <a:t>15mm(60</a:t>
            </a:r>
            <a:r>
              <a:rPr lang="zh-TW" altLang="zh-TW" dirty="0"/>
              <a:t>米</a:t>
            </a:r>
            <a:r>
              <a:rPr lang="en-US" altLang="zh-TW" dirty="0"/>
              <a:t>)</a:t>
            </a:r>
            <a:r>
              <a:rPr lang="zh-TW" altLang="zh-TW" dirty="0"/>
              <a:t>、</a:t>
            </a:r>
            <a:r>
              <a:rPr lang="en-US" altLang="zh-TW" dirty="0"/>
              <a:t>20mm(60</a:t>
            </a:r>
            <a:r>
              <a:rPr lang="zh-TW" altLang="zh-TW" dirty="0"/>
              <a:t>米</a:t>
            </a:r>
            <a:r>
              <a:rPr lang="en-US" altLang="zh-TW" dirty="0"/>
              <a:t>)</a:t>
            </a:r>
            <a:r>
              <a:rPr lang="zh-TW" altLang="zh-TW" dirty="0"/>
              <a:t>、</a:t>
            </a:r>
            <a:r>
              <a:rPr lang="en-US" altLang="zh-TW" dirty="0"/>
              <a:t>25mm(30</a:t>
            </a:r>
            <a:r>
              <a:rPr lang="zh-TW" altLang="zh-TW" dirty="0"/>
              <a:t>米</a:t>
            </a:r>
            <a:r>
              <a:rPr lang="en-US" altLang="zh-TW" dirty="0"/>
              <a:t>)</a:t>
            </a:r>
            <a:r>
              <a:rPr lang="zh-TW" altLang="zh-TW" dirty="0"/>
              <a:t>、</a:t>
            </a:r>
            <a:r>
              <a:rPr lang="en-US" altLang="zh-TW" dirty="0"/>
              <a:t>32mm(30</a:t>
            </a:r>
            <a:r>
              <a:rPr lang="zh-TW" altLang="zh-TW" dirty="0"/>
              <a:t>米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接頭種類</a:t>
            </a:r>
            <a:r>
              <a:rPr lang="en-US" altLang="zh-TW" dirty="0"/>
              <a:t>:</a:t>
            </a:r>
            <a:r>
              <a:rPr lang="zh-TW" altLang="zh-TW" dirty="0"/>
              <a:t>台製轉接頭</a:t>
            </a:r>
            <a:r>
              <a:rPr lang="en-US" altLang="zh-TW" dirty="0"/>
              <a:t> 15~32mm</a:t>
            </a:r>
            <a:r>
              <a:rPr lang="zh-TW" altLang="zh-TW" dirty="0"/>
              <a:t>，日製</a:t>
            </a:r>
            <a:r>
              <a:rPr lang="en-US" altLang="zh-TW" dirty="0"/>
              <a:t>FP Joint 15~25mm</a:t>
            </a:r>
            <a:r>
              <a:rPr lang="zh-TW" altLang="zh-TW" dirty="0"/>
              <a:t>，日製</a:t>
            </a:r>
            <a:r>
              <a:rPr lang="en-US" altLang="zh-TW" dirty="0"/>
              <a:t>Neo Joint 10~25mm</a:t>
            </a:r>
            <a:r>
              <a:rPr lang="zh-TW" altLang="zh-TW" dirty="0"/>
              <a:t>。</a:t>
            </a:r>
            <a:endParaRPr lang="en-US" altLang="zh-TW" dirty="0"/>
          </a:p>
        </p:txBody>
      </p: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166430" y="3746560"/>
            <a:ext cx="5683250" cy="1377950"/>
            <a:chOff x="284163" y="3880356"/>
            <a:chExt cx="5683250" cy="1377950"/>
          </a:xfrm>
        </p:grpSpPr>
        <p:pic>
          <p:nvPicPr>
            <p:cNvPr id="6147" name="圖片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238" y="3880356"/>
              <a:ext cx="1089025" cy="124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5" name="圖片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3907343"/>
              <a:ext cx="1262063" cy="125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圖片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150" y="3905756"/>
              <a:ext cx="1211263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圖片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63" y="3924806"/>
              <a:ext cx="1493837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7680" y="5179310"/>
            <a:ext cx="53527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      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FP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管                   台製轉接頭                   日製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FP Joint             </a:t>
            </a: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日製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Neo Joint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307" y="3458372"/>
            <a:ext cx="1711541" cy="138986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848" y="3497353"/>
            <a:ext cx="3935940" cy="23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FP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管接合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14405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52223"/>
            <a:ext cx="5472000" cy="360000"/>
          </a:xfrm>
        </p:spPr>
        <p:txBody>
          <a:bodyPr rtlCol="0"/>
          <a:lstStyle/>
          <a:p>
            <a:r>
              <a:rPr lang="zh-TW" altLang="zh-TW" dirty="0"/>
              <a:t>施作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10078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dirty="0"/>
              <a:t>FP</a:t>
            </a:r>
            <a:r>
              <a:rPr lang="zh-TW" altLang="zh-TW" dirty="0"/>
              <a:t>管前端留下</a:t>
            </a:r>
            <a:r>
              <a:rPr lang="en-US" altLang="zh-TW" dirty="0"/>
              <a:t>6</a:t>
            </a:r>
            <a:r>
              <a:rPr lang="zh-TW" altLang="zh-TW" dirty="0"/>
              <a:t>個波浪紋位置</a:t>
            </a:r>
            <a:r>
              <a:rPr lang="en-US" altLang="zh-TW" dirty="0"/>
              <a:t>(FP Joint:4</a:t>
            </a:r>
            <a:r>
              <a:rPr lang="zh-TW" altLang="zh-TW" dirty="0"/>
              <a:t>山、</a:t>
            </a:r>
            <a:r>
              <a:rPr lang="en-US" altLang="zh-TW" dirty="0"/>
              <a:t>Neo Joint:8</a:t>
            </a:r>
            <a:r>
              <a:rPr lang="zh-TW" altLang="zh-TW" dirty="0"/>
              <a:t>山</a:t>
            </a:r>
            <a:r>
              <a:rPr lang="en-US" altLang="zh-TW" dirty="0"/>
              <a:t>)</a:t>
            </a:r>
            <a:r>
              <a:rPr lang="zh-TW" altLang="zh-TW" dirty="0"/>
              <a:t>，再用切管刀切斷，如有多餘鐵屑、凹陷等瑕疵，</a:t>
            </a:r>
            <a:r>
              <a:rPr lang="zh-TW" altLang="en-US" dirty="0"/>
              <a:t>須</a:t>
            </a:r>
            <a:r>
              <a:rPr lang="zh-TW" altLang="zh-TW" dirty="0"/>
              <a:t>再重新切管。</a:t>
            </a:r>
            <a:endParaRPr lang="en-US" altLang="zh-TW" dirty="0"/>
          </a:p>
        </p:txBody>
      </p:sp>
      <p:pic>
        <p:nvPicPr>
          <p:cNvPr id="20" name="圖片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685" y="3155576"/>
            <a:ext cx="2395433" cy="169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63673" y="1850298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3673" y="1368935"/>
            <a:ext cx="5472000" cy="358775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裝配接合</a:t>
            </a:r>
            <a:endParaRPr lang="en-US" altLang="zh-TW" dirty="0"/>
          </a:p>
        </p:txBody>
      </p:sp>
      <p:sp>
        <p:nvSpPr>
          <p:cNvPr id="24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242424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台製轉接頭安裝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撥開固定簧片後，放置於</a:t>
            </a:r>
            <a:r>
              <a:rPr lang="en-US" altLang="zh-TW" dirty="0"/>
              <a:t>FP</a:t>
            </a:r>
            <a:r>
              <a:rPr lang="zh-TW" altLang="zh-TW" dirty="0"/>
              <a:t>管裸管，包覆住</a:t>
            </a:r>
            <a:r>
              <a:rPr lang="en-US" altLang="zh-TW" dirty="0"/>
              <a:t>FP</a:t>
            </a:r>
            <a:r>
              <a:rPr lang="zh-TW" altLang="zh-TW" dirty="0"/>
              <a:t>管且簧片前端須預留</a:t>
            </a:r>
            <a:r>
              <a:rPr lang="en-US" altLang="zh-TW" dirty="0"/>
              <a:t>1</a:t>
            </a:r>
            <a:r>
              <a:rPr lang="zh-TW" altLang="zh-TW" dirty="0"/>
              <a:t>山。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把本體套入固定簧片上先以手旋入</a:t>
            </a:r>
            <a:r>
              <a:rPr lang="en-US" altLang="zh-TW" dirty="0"/>
              <a:t>(</a:t>
            </a:r>
            <a:r>
              <a:rPr lang="zh-TW" altLang="zh-TW" dirty="0"/>
              <a:t>螺帽與本體間仍有縫隙</a:t>
            </a:r>
            <a:r>
              <a:rPr lang="en-US" altLang="zh-TW" dirty="0"/>
              <a:t>)</a:t>
            </a:r>
            <a:r>
              <a:rPr lang="zh-TW" altLang="zh-TW" dirty="0"/>
              <a:t> ，</a:t>
            </a:r>
            <a:r>
              <a:rPr lang="en-US" altLang="zh-TW" dirty="0"/>
              <a:t> </a:t>
            </a:r>
            <a:r>
              <a:rPr lang="zh-TW" altLang="zh-TW" dirty="0"/>
              <a:t>再以兩支活動板手迫緊至無縫隙為止，即完成接續。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施工完畢後，務必依規定進行氣密試驗，確認有無洩漏情形。</a:t>
            </a:r>
            <a:endParaRPr lang="en-US" altLang="zh-TW" dirty="0"/>
          </a:p>
        </p:txBody>
      </p:sp>
      <p:pic>
        <p:nvPicPr>
          <p:cNvPr id="25" name="圖片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73" y="4747458"/>
            <a:ext cx="5756910" cy="144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53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573878"/>
            <a:ext cx="11340000" cy="432000"/>
          </a:xfrm>
        </p:spPr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FP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管接合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52228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68597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裝配接合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138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en-US" altLang="zh-TW" dirty="0"/>
              <a:t>FP Joint</a:t>
            </a:r>
            <a:r>
              <a:rPr lang="zh-TW" altLang="zh-TW" dirty="0"/>
              <a:t>安裝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先把公牙端的本體依牙接標準安裝於管件之上。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把六角螺帽</a:t>
            </a:r>
            <a:r>
              <a:rPr lang="en-US" altLang="zh-TW" dirty="0"/>
              <a:t>(</a:t>
            </a:r>
            <a:r>
              <a:rPr lang="zh-TW" altLang="zh-TW" dirty="0"/>
              <a:t>押輪</a:t>
            </a:r>
            <a:r>
              <a:rPr lang="en-US" altLang="zh-TW" dirty="0"/>
              <a:t>)</a:t>
            </a:r>
            <a:r>
              <a:rPr lang="zh-TW" altLang="zh-TW" dirty="0"/>
              <a:t>套入</a:t>
            </a:r>
            <a:r>
              <a:rPr lang="en-US" altLang="zh-TW" dirty="0"/>
              <a:t>FP</a:t>
            </a:r>
            <a:r>
              <a:rPr lang="zh-TW" altLang="zh-TW" dirty="0"/>
              <a:t>管後再把防拔出用套環放置於</a:t>
            </a:r>
            <a:r>
              <a:rPr lang="en-US" altLang="zh-TW" dirty="0"/>
              <a:t>FP</a:t>
            </a:r>
            <a:r>
              <a:rPr lang="zh-TW" altLang="zh-TW" dirty="0"/>
              <a:t>管第一</a:t>
            </a:r>
            <a:r>
              <a:rPr lang="zh-TW" altLang="en-US" dirty="0"/>
              <a:t>山</a:t>
            </a:r>
            <a:r>
              <a:rPr lang="zh-TW" altLang="zh-TW" dirty="0"/>
              <a:t>上。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把已裝有押輪及防拔出套環的</a:t>
            </a:r>
            <a:r>
              <a:rPr lang="en-US" altLang="zh-TW" dirty="0"/>
              <a:t>FP</a:t>
            </a:r>
            <a:r>
              <a:rPr lang="zh-TW" altLang="zh-TW" dirty="0"/>
              <a:t>管插入本體內並以板手將押輪迫緊 直到碰觸到本體為止，完成安裝。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施工完畢後，務必依規定進行氣密試驗，確認有無洩漏情形。</a:t>
            </a:r>
            <a:endParaRPr lang="en-US" altLang="zh-TW" dirty="0"/>
          </a:p>
        </p:txBody>
      </p:sp>
      <p:pic>
        <p:nvPicPr>
          <p:cNvPr id="22" name="圖片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972" y="2408948"/>
            <a:ext cx="5756910" cy="164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972" y="4197312"/>
            <a:ext cx="5756910" cy="165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9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FP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管接合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7212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33597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裝配接合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138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dirty="0"/>
              <a:t>Neo Joint</a:t>
            </a:r>
            <a:r>
              <a:rPr lang="zh-TW" altLang="zh-TW" dirty="0"/>
              <a:t>安裝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先把公牙端的本體依牙接標準安裝於管件之上。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準備好</a:t>
            </a:r>
            <a:r>
              <a:rPr lang="en-US" altLang="zh-TW" dirty="0"/>
              <a:t>FP</a:t>
            </a:r>
            <a:r>
              <a:rPr lang="zh-TW" altLang="zh-TW" dirty="0"/>
              <a:t>管</a:t>
            </a:r>
            <a:r>
              <a:rPr lang="en-US" altLang="zh-TW" dirty="0"/>
              <a:t>(8</a:t>
            </a:r>
            <a:r>
              <a:rPr lang="zh-TW" altLang="zh-TW" dirty="0"/>
              <a:t>山裸管</a:t>
            </a:r>
            <a:r>
              <a:rPr lang="en-US" altLang="zh-TW" dirty="0"/>
              <a:t>)</a:t>
            </a:r>
            <a:r>
              <a:rPr lang="zh-TW" altLang="zh-TW" dirty="0"/>
              <a:t>插入</a:t>
            </a:r>
            <a:r>
              <a:rPr lang="en-US" altLang="zh-TW" dirty="0"/>
              <a:t>Neo Joint</a:t>
            </a:r>
            <a:r>
              <a:rPr lang="zh-TW" altLang="zh-TW" dirty="0"/>
              <a:t>本體。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en-US" altLang="zh-TW" dirty="0"/>
              <a:t>FP</a:t>
            </a:r>
            <a:r>
              <a:rPr lang="zh-TW" altLang="zh-TW" dirty="0"/>
              <a:t>管必須以平行方式插至到底，此時會有卡入聲音及明顯的卡入手感。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把橘色卡還取下，把押輪朝本體方向推入固定後試拉</a:t>
            </a:r>
            <a:r>
              <a:rPr lang="en-US" altLang="zh-TW" dirty="0"/>
              <a:t>FP</a:t>
            </a:r>
            <a:r>
              <a:rPr lang="zh-TW" altLang="zh-TW" dirty="0"/>
              <a:t>管，若無法拉出即完成安裝。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施工完畢後，務必依規定進行氣密試驗，確認有無洩漏情形。</a:t>
            </a:r>
            <a:endParaRPr lang="en-US" altLang="zh-TW" dirty="0"/>
          </a:p>
        </p:txBody>
      </p:sp>
      <p:pic>
        <p:nvPicPr>
          <p:cNvPr id="13" name="圖片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65" y="5093831"/>
            <a:ext cx="574421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090" y="1745364"/>
            <a:ext cx="5756910" cy="14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5090" y="3233224"/>
            <a:ext cx="5702935" cy="167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5090" y="4938891"/>
            <a:ext cx="3017520" cy="164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14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FP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管接合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64104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419689"/>
            <a:ext cx="5472000" cy="360000"/>
          </a:xfrm>
        </p:spPr>
        <p:txBody>
          <a:bodyPr rtlCol="0"/>
          <a:lstStyle/>
          <a:p>
            <a:r>
              <a:rPr lang="zh-TW" altLang="zh-TW" dirty="0"/>
              <a:t>裝配應注意事項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3858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配管時不可以強力彎曲和拉扯致使</a:t>
            </a:r>
            <a:r>
              <a:rPr lang="en-US" altLang="zh-TW" dirty="0"/>
              <a:t>FP</a:t>
            </a:r>
            <a:r>
              <a:rPr lang="zh-TW" altLang="zh-TW" dirty="0"/>
              <a:t>管的波形狀變形及造成被覆層的脫落。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dirty="0"/>
              <a:t>FP</a:t>
            </a:r>
            <a:r>
              <a:rPr lang="zh-TW" altLang="zh-TW" dirty="0"/>
              <a:t>管作業時，應注意被覆層的脫落會造成原管的損傷，原管如有損傷時，須再重新配管。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被覆層如有損壞露出原管時要以膠帶包紮。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配管之長度須盡量縮短。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五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將</a:t>
            </a:r>
            <a:r>
              <a:rPr lang="en-US" altLang="zh-TW" dirty="0"/>
              <a:t>FP</a:t>
            </a:r>
            <a:r>
              <a:rPr lang="zh-TW" altLang="zh-TW" dirty="0"/>
              <a:t>管配置於不易受損傷的場所並作適切的防護措施。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六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dirty="0"/>
              <a:t>FP</a:t>
            </a:r>
            <a:r>
              <a:rPr lang="zh-TW" altLang="zh-TW" dirty="0"/>
              <a:t>管為橫向裝配時，原則上以每</a:t>
            </a:r>
            <a:r>
              <a:rPr lang="en-US" altLang="zh-TW" dirty="0"/>
              <a:t>2</a:t>
            </a:r>
            <a:r>
              <a:rPr lang="zh-TW" altLang="zh-TW" dirty="0"/>
              <a:t>公尺作一固定支撐，如為壁中</a:t>
            </a:r>
            <a:r>
              <a:rPr lang="en-US" altLang="zh-TW" dirty="0"/>
              <a:t>(</a:t>
            </a:r>
            <a:r>
              <a:rPr lang="zh-TW" altLang="zh-TW" dirty="0"/>
              <a:t>含夾層</a:t>
            </a:r>
            <a:r>
              <a:rPr lang="en-US" altLang="zh-TW" dirty="0"/>
              <a:t>)</a:t>
            </a:r>
            <a:r>
              <a:rPr lang="zh-TW" altLang="zh-TW" dirty="0"/>
              <a:t>之中的立上管</a:t>
            </a:r>
            <a:r>
              <a:rPr lang="en-US" altLang="zh-TW" dirty="0"/>
              <a:t>(</a:t>
            </a:r>
            <a:r>
              <a:rPr lang="zh-TW" altLang="zh-TW" dirty="0"/>
              <a:t>或立下管</a:t>
            </a:r>
            <a:r>
              <a:rPr lang="en-US" altLang="zh-TW" dirty="0"/>
              <a:t>)</a:t>
            </a:r>
            <a:r>
              <a:rPr lang="zh-TW" altLang="zh-TW" dirty="0"/>
              <a:t>為防止釘子等的損傷，須以堅固的護蓋和金屬可撓管作為保護。</a:t>
            </a:r>
            <a:endParaRPr lang="en-US" altLang="zh-TW" dirty="0"/>
          </a:p>
        </p:txBody>
      </p:sp>
      <p:sp>
        <p:nvSpPr>
          <p:cNvPr id="24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242424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七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配管時為防止污屑，砂土，水等的侵入，須將管端用保護套或膠帶包住。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八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與屋外的</a:t>
            </a:r>
            <a:r>
              <a:rPr lang="en-US" altLang="zh-TW" dirty="0"/>
              <a:t>FP</a:t>
            </a:r>
            <a:r>
              <a:rPr lang="zh-TW" altLang="zh-TW" dirty="0"/>
              <a:t>管相接合時，接合蓋等要作防水措施。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九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固定：原則上</a:t>
            </a:r>
            <a:r>
              <a:rPr lang="en-US" altLang="zh-TW" dirty="0"/>
              <a:t>2</a:t>
            </a:r>
            <a:r>
              <a:rPr lang="zh-TW" altLang="zh-TW" dirty="0"/>
              <a:t>公尺固定一處。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26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44384"/>
            <a:ext cx="11340000" cy="663616"/>
          </a:xfrm>
        </p:spPr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lang="zh-TW" altLang="en-US" sz="2400" b="0" dirty="0"/>
              <a:t>管線固定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61035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29135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一般建築配管之固定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1249866"/>
          </a:xfrm>
        </p:spPr>
        <p:txBody>
          <a:bodyPr rtlCol="0"/>
          <a:lstStyle/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buNone/>
              <a:tabLst>
                <a:tab pos="358775" algn="l"/>
              </a:tabLst>
            </a:pPr>
            <a:r>
              <a:rPr lang="zh-TW" altLang="en-US" sz="1800" dirty="0"/>
              <a:t>二、</a:t>
            </a:r>
            <a:r>
              <a:rPr lang="zh-TW" altLang="zh-TW" sz="1800" dirty="0"/>
              <a:t>水平配管之固定間隔</a:t>
            </a:r>
            <a:endParaRPr lang="en-US" altLang="zh-TW" sz="1800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配管在分歧處或管線轉彎處，必須在該處</a:t>
            </a:r>
            <a:r>
              <a:rPr lang="en-US" altLang="zh-TW" dirty="0"/>
              <a:t>50cm</a:t>
            </a:r>
            <a:r>
              <a:rPr lang="zh-TW" altLang="zh-TW" dirty="0"/>
              <a:t>以內。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各管徑配管之固定間隔</a:t>
            </a:r>
            <a:r>
              <a:rPr lang="zh-TW" altLang="en-US" dirty="0"/>
              <a:t>如下</a:t>
            </a:r>
            <a:r>
              <a:rPr lang="zh-TW" altLang="zh-TW" dirty="0"/>
              <a:t>表</a:t>
            </a:r>
            <a:r>
              <a:rPr lang="zh-TW" altLang="en-US" dirty="0"/>
              <a:t>：</a:t>
            </a:r>
            <a:endParaRPr lang="en-US" altLang="zh-TW" dirty="0"/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buNone/>
              <a:tabLst>
                <a:tab pos="358775" algn="l"/>
              </a:tabLst>
            </a:pPr>
            <a:endParaRPr lang="en-US" altLang="zh-TW" sz="1800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138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/>
              <a:t>一、</a:t>
            </a:r>
            <a:r>
              <a:rPr lang="zh-TW" altLang="zh-TW" sz="1800" dirty="0"/>
              <a:t>配管固定注意事項：</a:t>
            </a:r>
            <a:endParaRPr lang="en-US" altLang="zh-TW" sz="1800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en-US" dirty="0"/>
              <a:t>本項僅適用於樓高</a:t>
            </a:r>
            <a:r>
              <a:rPr lang="en-US" altLang="zh-TW" dirty="0"/>
              <a:t>50m</a:t>
            </a:r>
            <a:r>
              <a:rPr lang="zh-TW" altLang="en-US" dirty="0"/>
              <a:t>以下之建物</a:t>
            </a:r>
            <a:r>
              <a:rPr lang="zh-TW" altLang="zh-TW" dirty="0"/>
              <a:t>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為避免配管受自重、地震、熱脹冷縮及振動等之影響，固定管線應有適當之間隔及方式。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使用之材料，必須要有足夠的強度。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管線之荷重，必須能經由固定組件傳達至建物結構體上。</a:t>
            </a:r>
            <a:endParaRPr lang="en-US" altLang="zh-TW" sz="18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44360"/>
              </p:ext>
            </p:extLst>
          </p:nvPr>
        </p:nvGraphicFramePr>
        <p:xfrm>
          <a:off x="6731076" y="3305579"/>
          <a:ext cx="3731575" cy="20722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161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  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（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mm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間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  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隔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（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m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15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1.8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1.8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25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32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40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50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以上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989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管線固定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1869168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427285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一般建築配管之固定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1249866"/>
          </a:xfrm>
        </p:spPr>
        <p:txBody>
          <a:bodyPr rtlCol="0"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  <a:tabLst>
                <a:tab pos="265113" algn="l"/>
              </a:tabLst>
            </a:pPr>
            <a:r>
              <a:rPr lang="zh-TW" altLang="zh-TW" dirty="0"/>
              <a:t>超過</a:t>
            </a:r>
            <a:r>
              <a:rPr lang="en-US" altLang="zh-TW" dirty="0"/>
              <a:t>50mm</a:t>
            </a:r>
            <a:r>
              <a:rPr lang="zh-TW" altLang="zh-TW" dirty="0"/>
              <a:t>口徑之管線，其吊材長度超過</a:t>
            </a:r>
            <a:r>
              <a:rPr lang="en-US" altLang="zh-TW" dirty="0"/>
              <a:t>30cm</a:t>
            </a:r>
            <a:r>
              <a:rPr lang="zh-TW" altLang="zh-TW" dirty="0"/>
              <a:t>以上時，為防止地震時橫向振動之影響，在每三個自重支撐中，應有一個</a:t>
            </a:r>
            <a:r>
              <a:rPr lang="en-US" altLang="zh-TW" dirty="0"/>
              <a:t>B</a:t>
            </a:r>
            <a:r>
              <a:rPr lang="zh-TW" altLang="zh-TW" dirty="0"/>
              <a:t>種耐震支撐</a:t>
            </a:r>
            <a:r>
              <a:rPr lang="zh-TW" altLang="en-US" dirty="0"/>
              <a:t>。</a:t>
            </a:r>
            <a:endParaRPr lang="en-US" altLang="zh-TW" dirty="0"/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tabLst>
                <a:tab pos="265113" algn="l"/>
              </a:tabLst>
            </a:pPr>
            <a:r>
              <a:rPr lang="zh-TW" altLang="zh-TW" dirty="0"/>
              <a:t>此耐震支撐亦可做為自重支撐配管在分歧處或管線轉彎處，必須在該處</a:t>
            </a:r>
            <a:r>
              <a:rPr lang="en-US" altLang="zh-TW" dirty="0"/>
              <a:t>50cm</a:t>
            </a:r>
            <a:r>
              <a:rPr lang="zh-TW" altLang="zh-TW" dirty="0"/>
              <a:t>以內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B</a:t>
            </a:r>
            <a:r>
              <a:rPr lang="zh-TW" altLang="zh-TW" dirty="0"/>
              <a:t>種耐震支撐之範例</a:t>
            </a:r>
            <a:r>
              <a:rPr lang="zh-TW" altLang="en-US" dirty="0"/>
              <a:t>如下圖：</a:t>
            </a:r>
            <a:endParaRPr lang="en-US" altLang="zh-TW" dirty="0"/>
          </a:p>
          <a:p>
            <a:pPr marL="265113" indent="0">
              <a:buNone/>
            </a:pPr>
            <a:r>
              <a:rPr lang="zh-TW" altLang="zh-TW" sz="1400" dirty="0"/>
              <a:t>裝設自重支撐用之吊材或同材質以上之斜材，以防止與管軸垂直方向之振動。</a:t>
            </a:r>
            <a:endParaRPr lang="en-US" altLang="zh-TW" sz="1400" dirty="0"/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buNone/>
              <a:tabLst>
                <a:tab pos="358775" algn="l"/>
              </a:tabLst>
            </a:pPr>
            <a:endParaRPr lang="en-US" altLang="zh-TW" sz="1800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428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/>
              <a:t>三、</a:t>
            </a:r>
            <a:r>
              <a:rPr lang="zh-TW" altLang="zh-TW" sz="1800" dirty="0"/>
              <a:t>懸吊式自重支撐如</a:t>
            </a:r>
            <a:r>
              <a:rPr lang="zh-TW" altLang="en-US" sz="1800" dirty="0"/>
              <a:t>下</a:t>
            </a:r>
            <a:r>
              <a:rPr lang="zh-TW" altLang="zh-TW" sz="1800" dirty="0"/>
              <a:t>表：</a:t>
            </a:r>
            <a:endParaRPr lang="en-US" altLang="zh-TW" sz="1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27820"/>
              </p:ext>
            </p:extLst>
          </p:nvPr>
        </p:nvGraphicFramePr>
        <p:xfrm>
          <a:off x="431800" y="2566220"/>
          <a:ext cx="4061542" cy="27188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127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1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 徑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（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mm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間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  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隔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（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m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吊桿桿徑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（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mm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15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1.8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1.8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25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32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40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50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65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80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3.0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150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以上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3.0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16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" name="圖片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85" y="4653112"/>
            <a:ext cx="2399665" cy="1290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36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名詞定義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6270" y="1663808"/>
            <a:ext cx="4037610" cy="353091"/>
          </a:xfrm>
        </p:spPr>
        <p:txBody>
          <a:bodyPr rtlCol="0"/>
          <a:lstStyle/>
          <a:p>
            <a:pPr marL="457200" lvl="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zh-TW" sz="2400" b="1" dirty="0">
                <a:solidFill>
                  <a:srgbClr val="00000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整壓站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474" y="2095747"/>
            <a:ext cx="10189027" cy="60023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sz="1800" b="0" dirty="0"/>
              <a:t>係指裝配有能自動降低及調整與其連接之下游本支管壓力之設備，包含：管線以及閥類、控制儀表、控制線、包圍之外體或排氣設備等輔助設備。</a:t>
            </a:r>
          </a:p>
          <a:p>
            <a:pPr>
              <a:lnSpc>
                <a:spcPct val="100000"/>
              </a:lnSpc>
            </a:pP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0620F61-05B5-410F-9E8F-7BE11F6723E9}"/>
              </a:ext>
            </a:extLst>
          </p:cNvPr>
          <p:cNvSpPr txBox="1"/>
          <p:nvPr/>
        </p:nvSpPr>
        <p:spPr>
          <a:xfrm>
            <a:off x="641268" y="2853673"/>
            <a:ext cx="6103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相關</a:t>
            </a:r>
            <a:r>
              <a:rPr lang="zh-TW" altLang="zh-TW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整壓</a:t>
            </a:r>
            <a:r>
              <a:rPr lang="zh-TW" altLang="en-US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設備</a:t>
            </a:r>
            <a:endParaRPr lang="zh-TW" altLang="zh-TW" sz="2400" b="1" dirty="0">
              <a:latin typeface="Microsoft JhengHei UI Light" panose="020B0604030504040204" pitchFamily="34" charset="-120"/>
              <a:ea typeface="Microsoft JhengHei UI Light" panose="020B0604030504040204" pitchFamily="34" charset="-120"/>
            </a:endParaRPr>
          </a:p>
        </p:txBody>
      </p:sp>
      <p:sp>
        <p:nvSpPr>
          <p:cNvPr id="20" name="文字預留位置 3">
            <a:extLst>
              <a:ext uri="{FF2B5EF4-FFF2-40B4-BE49-F238E27FC236}">
                <a16:creationId xmlns:a16="http://schemas.microsoft.com/office/drawing/2014/main" id="{0140BCA4-0DF6-447E-A846-DB7654F26E5B}"/>
              </a:ext>
            </a:extLst>
          </p:cNvPr>
          <p:cNvSpPr txBox="1">
            <a:spLocks/>
          </p:cNvSpPr>
          <p:nvPr/>
        </p:nvSpPr>
        <p:spPr>
          <a:xfrm>
            <a:off x="1214254" y="3344189"/>
            <a:ext cx="10189027" cy="600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zh-TW" sz="1800" b="0" dirty="0"/>
              <a:t>係指裝配有能自動降低及調整與其連接之下游表外管線壓力之設備，包含：管線以及閥類、控制儀表、控制線、包圍之外體或排氣設備等輔助設備。</a:t>
            </a:r>
          </a:p>
          <a:p>
            <a:pPr>
              <a:lnSpc>
                <a:spcPct val="100000"/>
              </a:lnSpc>
            </a:pPr>
            <a:endParaRPr lang="en-US" altLang="zh-TW" dirty="0"/>
          </a:p>
        </p:txBody>
      </p:sp>
      <p:sp>
        <p:nvSpPr>
          <p:cNvPr id="23" name="文字預留位置 3">
            <a:extLst>
              <a:ext uri="{FF2B5EF4-FFF2-40B4-BE49-F238E27FC236}">
                <a16:creationId xmlns:a16="http://schemas.microsoft.com/office/drawing/2014/main" id="{9D7D838E-2F62-4C76-9A50-66DE92EA6F16}"/>
              </a:ext>
            </a:extLst>
          </p:cNvPr>
          <p:cNvSpPr txBox="1">
            <a:spLocks/>
          </p:cNvSpPr>
          <p:nvPr/>
        </p:nvSpPr>
        <p:spPr>
          <a:xfrm>
            <a:off x="1235034" y="4542561"/>
            <a:ext cx="10394462" cy="3141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b="0" dirty="0"/>
              <a:t>由氣源至用戶端之管線統稱之。</a:t>
            </a:r>
          </a:p>
          <a:p>
            <a:pPr>
              <a:lnSpc>
                <a:spcPct val="100000"/>
              </a:lnSpc>
            </a:pPr>
            <a:endParaRPr lang="en-US" altLang="zh-TW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7DDE45F-D9CE-480C-B2C6-9BE71BBB5AA1}"/>
              </a:ext>
            </a:extLst>
          </p:cNvPr>
          <p:cNvSpPr txBox="1"/>
          <p:nvPr/>
        </p:nvSpPr>
        <p:spPr>
          <a:xfrm>
            <a:off x="641268" y="4084750"/>
            <a:ext cx="6103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zh-TW" sz="2400" b="1" dirty="0">
                <a:solidFill>
                  <a:srgbClr val="00000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輸氣管線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A2A8985-6872-4584-A77C-3193538D9E6B}"/>
              </a:ext>
            </a:extLst>
          </p:cNvPr>
          <p:cNvSpPr txBox="1"/>
          <p:nvPr/>
        </p:nvSpPr>
        <p:spPr>
          <a:xfrm>
            <a:off x="641268" y="5055619"/>
            <a:ext cx="6103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zh-TW" sz="2400" b="1" dirty="0">
                <a:solidFill>
                  <a:srgbClr val="00000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本支管</a:t>
            </a:r>
          </a:p>
        </p:txBody>
      </p:sp>
      <p:sp>
        <p:nvSpPr>
          <p:cNvPr id="25" name="文字預留位置 3">
            <a:extLst>
              <a:ext uri="{FF2B5EF4-FFF2-40B4-BE49-F238E27FC236}">
                <a16:creationId xmlns:a16="http://schemas.microsoft.com/office/drawing/2014/main" id="{EE20CF10-7668-4FAD-A0A9-7BF1A6CDD409}"/>
              </a:ext>
            </a:extLst>
          </p:cNvPr>
          <p:cNvSpPr txBox="1">
            <a:spLocks/>
          </p:cNvSpPr>
          <p:nvPr/>
        </p:nvSpPr>
        <p:spPr>
          <a:xfrm>
            <a:off x="1235035" y="5513430"/>
            <a:ext cx="10147466" cy="4001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b="0" dirty="0"/>
              <a:t>為輸送天然氣而敷設於道路、橋梁、河川、共同管道、涵洞、堤防、公園或其他土地之輸氣管線。</a:t>
            </a:r>
          </a:p>
        </p:txBody>
      </p:sp>
    </p:spTree>
    <p:extLst>
      <p:ext uri="{BB962C8B-B14F-4D97-AF65-F5344CB8AC3E}">
        <p14:creationId xmlns:p14="http://schemas.microsoft.com/office/powerpoint/2010/main" val="3585519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管線固定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1815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25879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一般建築配管之固定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30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428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/>
              <a:t>四、</a:t>
            </a:r>
            <a:r>
              <a:rPr lang="zh-TW" altLang="zh-TW" sz="1800" dirty="0"/>
              <a:t>直立配管之間隔標準如</a:t>
            </a:r>
            <a:r>
              <a:rPr lang="zh-TW" altLang="en-US" sz="1800" dirty="0"/>
              <a:t>下</a:t>
            </a:r>
            <a:r>
              <a:rPr lang="zh-TW" altLang="zh-TW" sz="1800" dirty="0"/>
              <a:t>表：</a:t>
            </a:r>
            <a:endParaRPr lang="en-US" altLang="zh-TW" sz="18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59471"/>
              </p:ext>
            </p:extLst>
          </p:nvPr>
        </p:nvGraphicFramePr>
        <p:xfrm>
          <a:off x="395586" y="2702864"/>
          <a:ext cx="4843249" cy="17216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1342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(mm)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最大支撐間隔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(m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15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1.5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20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2.0</a:t>
                      </a:r>
                      <a:endParaRPr lang="zh-TW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25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2.5</a:t>
                      </a:r>
                      <a:endParaRPr lang="zh-TW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32</a:t>
                      </a: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以上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每層樓至少固定乙只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242424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五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附著於牆壁等結構物之支撐</a:t>
            </a:r>
            <a:endParaRPr lang="en-US" altLang="zh-TW" dirty="0"/>
          </a:p>
          <a:p>
            <a:pPr marL="457200" indent="-47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zh-TW" dirty="0"/>
              <a:t>管徑在</a:t>
            </a:r>
            <a:r>
              <a:rPr lang="en-US" altLang="zh-TW" dirty="0"/>
              <a:t>40mm</a:t>
            </a:r>
            <a:r>
              <a:rPr lang="zh-TW" altLang="zh-TW" dirty="0"/>
              <a:t>以下配管，支撐間隔以</a:t>
            </a:r>
            <a:r>
              <a:rPr lang="en-US" altLang="zh-TW" dirty="0"/>
              <a:t>2m</a:t>
            </a:r>
            <a:r>
              <a:rPr lang="zh-TW" altLang="zh-TW" dirty="0"/>
              <a:t>以內為準，管徑在</a:t>
            </a:r>
            <a:r>
              <a:rPr lang="en-US" altLang="zh-TW" dirty="0"/>
              <a:t>50mm</a:t>
            </a:r>
            <a:r>
              <a:rPr lang="zh-TW" altLang="zh-TW" dirty="0"/>
              <a:t>以上配管，每層樓至少固定乙只；但是配管在分歧處或管線轉彎處，必須在該處</a:t>
            </a:r>
            <a:r>
              <a:rPr lang="en-US" altLang="zh-TW" dirty="0"/>
              <a:t>50cm</a:t>
            </a:r>
            <a:r>
              <a:rPr lang="zh-TW" altLang="zh-TW" dirty="0"/>
              <a:t>以內固定。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35764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管線固定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4972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25879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高層建築物配管之固定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428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/>
              <a:t>一、</a:t>
            </a:r>
            <a:r>
              <a:rPr lang="zh-TW" altLang="zh-TW" sz="1800" dirty="0"/>
              <a:t>高層建築物係指高度在</a:t>
            </a:r>
            <a:r>
              <a:rPr lang="en-US" altLang="zh-TW" sz="1800" dirty="0"/>
              <a:t>50m</a:t>
            </a:r>
            <a:r>
              <a:rPr lang="zh-TW" altLang="zh-TW" sz="1800" dirty="0"/>
              <a:t>或樓層在</a:t>
            </a:r>
            <a:r>
              <a:rPr lang="en-US" altLang="zh-TW" sz="1800" dirty="0"/>
              <a:t>16</a:t>
            </a:r>
            <a:r>
              <a:rPr lang="zh-TW" altLang="zh-TW" sz="1800" dirty="0"/>
              <a:t>層以上之建築物。</a:t>
            </a:r>
            <a:endParaRPr lang="en-US" altLang="zh-TW" sz="1800" dirty="0"/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/>
              <a:t>二</a:t>
            </a:r>
            <a:r>
              <a:rPr lang="zh-TW" altLang="en-US" sz="1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sz="1800" dirty="0"/>
              <a:t>配管固定之類別</a:t>
            </a:r>
            <a:endParaRPr lang="en-US" altLang="zh-TW" sz="1800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直立配管之固定，為抑制因地震產生之變位及地震伴隨產生之建築物層間變位，必須設置適當之耐震支撐。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橫向配管之固定，為抑制因地震產生之變位，必須設置適當之耐震支撐。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為吸收管線因溫度變化而產生之伸縮變位及應力，配管時應妥善之吸收變位措施及適當之固定。</a:t>
            </a:r>
            <a:endParaRPr lang="zh-TW" altLang="zh-TW" sz="1800" b="1" dirty="0"/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sz="1800" dirty="0"/>
          </a:p>
        </p:txBody>
      </p:sp>
      <p:sp>
        <p:nvSpPr>
          <p:cNvPr id="14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242424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直立配管之固定</a:t>
            </a:r>
            <a:endParaRPr lang="en-US" altLang="zh-TW" sz="1800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en-US" dirty="0"/>
              <a:t>直立配管之高度大於</a:t>
            </a:r>
            <a:r>
              <a:rPr lang="en-US" altLang="zh-TW" dirty="0"/>
              <a:t>60m</a:t>
            </a:r>
            <a:r>
              <a:rPr lang="zh-TW" altLang="en-US" dirty="0"/>
              <a:t>，小於</a:t>
            </a:r>
            <a:r>
              <a:rPr lang="en-US" altLang="zh-TW" dirty="0"/>
              <a:t>120m</a:t>
            </a:r>
            <a:r>
              <a:rPr lang="zh-TW" altLang="en-US" dirty="0"/>
              <a:t>時，至少應設一個完全固定點，超過</a:t>
            </a:r>
            <a:r>
              <a:rPr lang="en-US" altLang="zh-TW" dirty="0"/>
              <a:t>120m</a:t>
            </a:r>
            <a:r>
              <a:rPr lang="zh-TW" altLang="en-US" dirty="0"/>
              <a:t>的直立配管，至少須設二個完全固定點，而二個完全固定點中央，應有伸縮吸收措施</a:t>
            </a:r>
            <a:r>
              <a:rPr lang="zh-TW" altLang="zh-TW" dirty="0"/>
              <a:t>。</a:t>
            </a:r>
            <a:endParaRPr lang="en-US" altLang="zh-TW" dirty="0"/>
          </a:p>
        </p:txBody>
      </p:sp>
      <p:pic>
        <p:nvPicPr>
          <p:cNvPr id="11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54" y="3784232"/>
            <a:ext cx="2844800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9" y="3776695"/>
            <a:ext cx="3511550" cy="195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000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管線固定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000" y="184266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25878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高層建築物配管之固定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9"/>
            <a:ext cx="5107261" cy="428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直立配管之固定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en-US" altLang="zh-TW" sz="1800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管徑</a:t>
            </a:r>
            <a:r>
              <a:rPr lang="en-US" altLang="zh-TW" dirty="0"/>
              <a:t>100mm</a:t>
            </a:r>
            <a:r>
              <a:rPr lang="zh-TW" altLang="zh-TW" dirty="0"/>
              <a:t>（含）以下直立配管之耐震支撐，於每一樓層設置乙處。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貫通樓地板部分，非作為耐震支撐時（如伸縮吸收部位等），則不可固定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/>
              <a:t>如</a:t>
            </a:r>
            <a:r>
              <a:rPr lang="zh-TW" altLang="en-US" dirty="0"/>
              <a:t>下</a:t>
            </a:r>
            <a:r>
              <a:rPr lang="zh-TW" altLang="zh-TW" dirty="0"/>
              <a:t>圖</a:t>
            </a:r>
            <a:r>
              <a:rPr lang="zh-TW" altLang="en-US" dirty="0"/>
              <a:t>：</a:t>
            </a:r>
            <a:endParaRPr lang="en-US" altLang="zh-TW" sz="1800" dirty="0"/>
          </a:p>
        </p:txBody>
      </p:sp>
      <p:sp>
        <p:nvSpPr>
          <p:cNvPr id="14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7"/>
            <a:ext cx="5678201" cy="3719593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橫向配管之固定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地下室及</a:t>
            </a:r>
            <a:r>
              <a:rPr lang="en-US" altLang="zh-TW" dirty="0"/>
              <a:t>1</a:t>
            </a:r>
            <a:r>
              <a:rPr lang="zh-TW" altLang="zh-TW" dirty="0"/>
              <a:t>樓橫向配管之固定，適用一般建築配管之固定。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二樓以上橫向配管之固定</a:t>
            </a:r>
            <a:endParaRPr lang="en-US" altLang="zh-TW" dirty="0"/>
          </a:p>
          <a:p>
            <a:pPr marL="649288" indent="-382588">
              <a:lnSpc>
                <a:spcPct val="100000"/>
              </a:lnSpc>
              <a:spcBef>
                <a:spcPts val="600"/>
              </a:spcBef>
              <a:buNone/>
              <a:tabLst>
                <a:tab pos="358775" algn="l"/>
              </a:tabLst>
            </a:pPr>
            <a:r>
              <a:rPr lang="en-US" altLang="zh-TW" dirty="0"/>
              <a:t>A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自重支撐間隔以防蝕、防銹之懸吊組件吊掛，其間隔適用一般建築配管之固定</a:t>
            </a:r>
            <a:endParaRPr lang="en-US" altLang="zh-TW" dirty="0"/>
          </a:p>
          <a:p>
            <a:pPr marL="649288" indent="-382588">
              <a:lnSpc>
                <a:spcPct val="100000"/>
              </a:lnSpc>
              <a:spcBef>
                <a:spcPts val="600"/>
              </a:spcBef>
              <a:buNone/>
              <a:tabLst>
                <a:tab pos="358775" algn="l"/>
              </a:tabLst>
            </a:pP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耐震支撐</a:t>
            </a:r>
            <a:endParaRPr lang="en-US" altLang="zh-TW" dirty="0"/>
          </a:p>
          <a:p>
            <a:pPr marL="628650" indent="0">
              <a:buNone/>
            </a:pPr>
            <a:r>
              <a:rPr lang="zh-TW" altLang="zh-TW" dirty="0"/>
              <a:t>每三個自重支撐中，應有一個</a:t>
            </a:r>
            <a:r>
              <a:rPr lang="en-US" altLang="zh-TW" dirty="0"/>
              <a:t>A</a:t>
            </a:r>
            <a:r>
              <a:rPr lang="zh-TW" altLang="zh-TW" dirty="0"/>
              <a:t>種耐震支撐之範例</a:t>
            </a:r>
            <a:r>
              <a:rPr lang="zh-TW" altLang="en-US" dirty="0"/>
              <a:t>如下圖：</a:t>
            </a:r>
            <a:endParaRPr lang="en-US" altLang="zh-TW" dirty="0"/>
          </a:p>
          <a:p>
            <a:pPr marL="628650" indent="0">
              <a:buNone/>
            </a:pPr>
            <a:r>
              <a:rPr lang="zh-TW" altLang="zh-TW" sz="1400" dirty="0"/>
              <a:t>耐震支撐材之吊材，應使用當呈壓力狀態時，也不會屈曲之材料。</a:t>
            </a:r>
            <a:r>
              <a:rPr lang="zh-TW" altLang="en-US" sz="1400" dirty="0"/>
              <a:t>下</a:t>
            </a:r>
            <a:r>
              <a:rPr lang="zh-TW" altLang="zh-TW" sz="1400" dirty="0"/>
              <a:t>圖所示者，係將耐震支撐材作成構架（</a:t>
            </a:r>
            <a:r>
              <a:rPr lang="en-US" altLang="zh-TW" sz="1400" dirty="0"/>
              <a:t>truss</a:t>
            </a:r>
            <a:r>
              <a:rPr lang="zh-TW" altLang="zh-TW" sz="1400" dirty="0"/>
              <a:t>）之例。</a:t>
            </a:r>
            <a:endParaRPr lang="en-US" altLang="zh-TW" sz="1400" dirty="0"/>
          </a:p>
          <a:p>
            <a:pPr marL="649288" indent="-20638">
              <a:lnSpc>
                <a:spcPct val="100000"/>
              </a:lnSpc>
              <a:spcBef>
                <a:spcPts val="600"/>
              </a:spcBef>
              <a:buNone/>
              <a:tabLst>
                <a:tab pos="358775" algn="l"/>
              </a:tabLst>
            </a:pPr>
            <a:endParaRPr lang="en-US" altLang="zh-TW" dirty="0"/>
          </a:p>
        </p:txBody>
      </p:sp>
      <p:pic>
        <p:nvPicPr>
          <p:cNvPr id="15" name="圖片 14" descr="牆壁貫通部之措施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6" y="3976841"/>
            <a:ext cx="30416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51"/>
          <a:stretch/>
        </p:blipFill>
        <p:spPr bwMode="auto">
          <a:xfrm>
            <a:off x="6807346" y="5500579"/>
            <a:ext cx="2012189" cy="1233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597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四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各式管材工法解析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防蝕作業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5021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45472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低壓鋼管防蝕作業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211944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包覆管時，不得損傷管體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包覆時，須將管表面所附著之污泥、油漬、水漬、鐵銹等清除後，再行包覆。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包覆時，管與防蝕帶間，不得有間隙。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四、</a:t>
            </a:r>
            <a:r>
              <a:rPr lang="zh-TW" altLang="zh-TW" dirty="0"/>
              <a:t>以螺紋狀捲包於鋼管（或另件）上，其重疊之寬度應為包覆材料寬幅之</a:t>
            </a:r>
            <a:r>
              <a:rPr lang="en-US" altLang="zh-TW" dirty="0"/>
              <a:t>1/2</a:t>
            </a:r>
            <a:r>
              <a:rPr lang="zh-TW" altLang="zh-TW" dirty="0"/>
              <a:t>以上。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45680" y="1877839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680" y="1326491"/>
            <a:ext cx="532232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防蝕帶包覆應注意事項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埋設地下金屬管應採用被覆鋼管及管件施工，其管件如非被覆管件應做防蝕處理（如纏礦油帶、防蝕帶、防蝕熱縮套、熱縮帶等）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接氣分歧處、鑽孔及管件接續部分、應使用具備隔絶水氣功能之礦油材料防蝕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穿樓板部分於樓板上</a:t>
            </a:r>
            <a:r>
              <a:rPr lang="en-US" altLang="zh-TW" dirty="0"/>
              <a:t>30</a:t>
            </a:r>
            <a:r>
              <a:rPr lang="zh-TW" altLang="zh-TW" dirty="0"/>
              <a:t>公分、樓板下</a:t>
            </a:r>
            <a:r>
              <a:rPr lang="en-US" altLang="zh-TW" dirty="0"/>
              <a:t>10</a:t>
            </a:r>
            <a:r>
              <a:rPr lang="zh-TW" altLang="zh-TW" dirty="0"/>
              <a:t>公分之部分，須做防蝕處理。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四、</a:t>
            </a:r>
            <a:r>
              <a:rPr lang="zh-TW" altLang="zh-TW" dirty="0"/>
              <a:t>貫穿牆壁部分應做防蝕處理。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五、</a:t>
            </a:r>
            <a:r>
              <a:rPr lang="zh-TW" altLang="zh-TW" dirty="0"/>
              <a:t>立上管、立下管與地面等接觸部分均應做適當防蝕處理，至少高出地面</a:t>
            </a:r>
            <a:r>
              <a:rPr lang="en-US" altLang="zh-TW" dirty="0"/>
              <a:t>30</a:t>
            </a:r>
            <a:r>
              <a:rPr lang="zh-TW" altLang="zh-TW" dirty="0"/>
              <a:t>公分。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12009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11340000" cy="686381"/>
          </a:xfrm>
        </p:spPr>
        <p:txBody>
          <a:bodyPr rtlCol="0"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zh-TW" altLang="en-US" dirty="0"/>
              <a:t>五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施工後作業 </a:t>
            </a:r>
            <a:r>
              <a:rPr lang="en-US" altLang="zh-TW" dirty="0"/>
              <a:t>---</a:t>
            </a:r>
            <a:r>
              <a:rPr lang="zh-TW" altLang="en-US" sz="2400" dirty="0"/>
              <a:t>氣密檢查</a:t>
            </a:r>
            <a:endParaRPr lang="en-US" altLang="zh-TW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92859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453069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氣密試驗方法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泡沫檢驗法</a:t>
            </a:r>
            <a:endParaRPr lang="en-US" altLang="zh-TW" dirty="0"/>
          </a:p>
          <a:p>
            <a:pPr marL="457200" indent="-47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zh-TW" dirty="0"/>
              <a:t>在管路接頭部分塗滿發泡液，以接頭處是否起泡或泡沫脹大來判定</a:t>
            </a:r>
            <a:r>
              <a:rPr lang="en-US" altLang="zh-TW" dirty="0"/>
              <a:t>(</a:t>
            </a:r>
            <a:r>
              <a:rPr lang="zh-TW" altLang="zh-TW" dirty="0"/>
              <a:t>暗管除外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偵測器檢測法</a:t>
            </a:r>
            <a:endParaRPr lang="en-US" altLang="zh-TW" dirty="0"/>
          </a:p>
          <a:p>
            <a:pPr marL="457200" indent="-47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zh-TW" dirty="0"/>
              <a:t>使用瓦斯</a:t>
            </a:r>
            <a:r>
              <a:rPr lang="zh-TW" altLang="en-US" dirty="0"/>
              <a:t>偵</a:t>
            </a:r>
            <a:r>
              <a:rPr lang="zh-TW" altLang="zh-TW" dirty="0"/>
              <a:t>測器檢測來判斷。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壓力計測試法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低壓氣密試驗保持時間表</a:t>
            </a:r>
            <a:r>
              <a:rPr lang="zh-TW" altLang="en-US" dirty="0"/>
              <a:t>：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dirty="0"/>
          </a:p>
        </p:txBody>
      </p:sp>
      <p:pic>
        <p:nvPicPr>
          <p:cNvPr id="14" name="圖片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550" y="1727710"/>
            <a:ext cx="5759450" cy="4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534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五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施工後作業 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氣密檢查 </a:t>
            </a:r>
            <a:r>
              <a:rPr kumimoji="0" lang="en-US" altLang="zh-TW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en-US" altLang="zh-TW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43598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56815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氣密試驗方法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壓力計測試法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高中壓氣密試驗方法</a:t>
            </a:r>
            <a:r>
              <a:rPr lang="zh-TW" altLang="en-US" dirty="0"/>
              <a:t>：</a:t>
            </a:r>
            <a:endParaRPr lang="en-US" altLang="zh-TW" dirty="0"/>
          </a:p>
          <a:p>
            <a:pPr marL="457200" indent="-47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zh-TW" dirty="0"/>
              <a:t>導管長度不足</a:t>
            </a:r>
            <a:r>
              <a:rPr lang="en-US" altLang="zh-TW" dirty="0"/>
              <a:t>15m</a:t>
            </a:r>
            <a:endParaRPr lang="zh-TW" altLang="zh-TW" dirty="0"/>
          </a:p>
          <a:p>
            <a:pPr indent="0">
              <a:lnSpc>
                <a:spcPct val="100000"/>
              </a:lnSpc>
              <a:spcBef>
                <a:spcPts val="600"/>
              </a:spcBef>
              <a:buNone/>
              <a:tabLst>
                <a:tab pos="358775" algn="l"/>
              </a:tabLst>
            </a:pP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0547"/>
              </p:ext>
            </p:extLst>
          </p:nvPr>
        </p:nvGraphicFramePr>
        <p:xfrm>
          <a:off x="668595" y="3290078"/>
          <a:ext cx="5702708" cy="304977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0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234"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壓力別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管種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0" indent="-13716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試驗壓力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試驗時間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94">
                <a:tc rowSpan="2">
                  <a:txBody>
                    <a:bodyPr/>
                    <a:lstStyle/>
                    <a:p>
                      <a:pPr marL="88900" indent="-889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高壓導管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鋼管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耐壓試驗：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以最高使用壓力之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1.5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倍做耐壓試驗。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10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分鐘以上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氣密試驗：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以高於最高使用壓力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倍做氣密試驗。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小時以上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272">
                <a:tc>
                  <a:txBody>
                    <a:bodyPr/>
                    <a:lstStyle/>
                    <a:p>
                      <a:pPr marL="88900" indent="-8890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中壓導管</a:t>
                      </a:r>
                    </a:p>
                    <a:p>
                      <a:pPr marL="88900" indent="-8890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 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鋼管</a:t>
                      </a:r>
                    </a:p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延性鑄鐵管</a:t>
                      </a:r>
                    </a:p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PE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氣密試驗：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以高於最高使用壓力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倍做氣密試驗。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小時以上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05">
                <a:tc>
                  <a:txBody>
                    <a:bodyPr/>
                    <a:lstStyle/>
                    <a:p>
                      <a:pPr marL="88900" indent="-8890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低壓本管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延性鑄鐵管</a:t>
                      </a:r>
                    </a:p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PE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氣密試驗：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最高使用壓力之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小時以上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40">
                <a:tc>
                  <a:txBody>
                    <a:bodyPr/>
                    <a:lstStyle/>
                    <a:p>
                      <a:pPr marL="88900" indent="-8890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低壓支管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PE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</a:t>
                      </a:r>
                    </a:p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鍍鋅鋼管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氣密試驗：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最高使用壓力之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5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分鐘以上</a:t>
                      </a:r>
                    </a:p>
                  </a:txBody>
                  <a:tcPr marL="55824" marR="55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10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五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施工後作業 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氣密檢查 </a:t>
            </a:r>
            <a:r>
              <a:rPr kumimoji="0" lang="en-US" altLang="zh-TW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en-US" altLang="zh-TW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82426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59923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氣密試驗方法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0062" y="2391861"/>
            <a:ext cx="4395362" cy="4933171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1200" dirty="0"/>
              <a:t>註一：高壓鋼管耐壓試驗規定：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1.</a:t>
            </a:r>
            <a:r>
              <a:rPr lang="zh-TW" altLang="zh-TW" sz="1200" dirty="0"/>
              <a:t>耐壓試驗以水壓試驗為原則。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2.</a:t>
            </a:r>
            <a:r>
              <a:rPr lang="zh-TW" altLang="zh-TW" sz="1200" dirty="0"/>
              <a:t>無法以水壓施作時，以空氣或惰性氣體實施之。</a:t>
            </a:r>
          </a:p>
          <a:p>
            <a:pPr marL="107950" indent="-107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3.</a:t>
            </a:r>
            <a:r>
              <a:rPr lang="zh-TW" altLang="zh-TW" sz="1200" dirty="0"/>
              <a:t>耐壓試驗時，該段測試之導管每一銲口，需經過放射線檢查合格，加壓時先將壓力上升至最高使用壓力之</a:t>
            </a:r>
            <a:r>
              <a:rPr lang="en-US" altLang="zh-TW" sz="1200" dirty="0"/>
              <a:t>50%</a:t>
            </a:r>
            <a:r>
              <a:rPr lang="zh-TW" altLang="zh-TW" sz="1200" dirty="0"/>
              <a:t>並確認無異狀，爾後每次增加</a:t>
            </a:r>
            <a:r>
              <a:rPr lang="en-US" altLang="zh-TW" sz="1200" dirty="0"/>
              <a:t>10%</a:t>
            </a:r>
            <a:r>
              <a:rPr lang="zh-TW" altLang="zh-TW" sz="1200" dirty="0"/>
              <a:t>至最高使用壓力之</a:t>
            </a:r>
            <a:r>
              <a:rPr lang="en-US" altLang="zh-TW" sz="1200" dirty="0"/>
              <a:t>1.5</a:t>
            </a:r>
            <a:r>
              <a:rPr lang="zh-TW" altLang="zh-TW" sz="1200" dirty="0"/>
              <a:t>倍止。</a:t>
            </a:r>
          </a:p>
          <a:p>
            <a:pPr marL="107950" indent="-107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4.</a:t>
            </a:r>
            <a:r>
              <a:rPr lang="zh-TW" altLang="zh-TW" sz="1200" dirty="0"/>
              <a:t>耐壓試驗壓力應為最高使用壓力之</a:t>
            </a:r>
            <a:r>
              <a:rPr lang="en-US" altLang="zh-TW" sz="1200" dirty="0"/>
              <a:t>1.5</a:t>
            </a:r>
            <a:r>
              <a:rPr lang="zh-TW" altLang="zh-TW" sz="1200" dirty="0"/>
              <a:t>倍以上，保持時間為</a:t>
            </a:r>
            <a:r>
              <a:rPr lang="en-US" altLang="zh-TW" sz="1200" dirty="0"/>
              <a:t>30</a:t>
            </a:r>
            <a:r>
              <a:rPr lang="zh-TW" altLang="zh-TW" sz="1200" dirty="0"/>
              <a:t>分鐘以上。以水壓施作者，應確認導管內已無殘留空氣存在始可實施。</a:t>
            </a:r>
          </a:p>
          <a:p>
            <a:pPr marL="107950" indent="-107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5.</a:t>
            </a:r>
            <a:r>
              <a:rPr lang="zh-TW" altLang="zh-TW" sz="1200" dirty="0"/>
              <a:t>以氣體實施耐壓試驗者，應於耐壓試驗前先行清管。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zh-TW" sz="1200" dirty="0"/>
              <a:t>註二：高中低壓鋼管氣密試驗規定：</a:t>
            </a:r>
          </a:p>
          <a:p>
            <a:pPr marL="107950" indent="-107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1.</a:t>
            </a:r>
            <a:r>
              <a:rPr lang="zh-TW" altLang="zh-TW" sz="1200" dirty="0"/>
              <a:t>氣密試驗以空氣或惰性氣體實施之。</a:t>
            </a:r>
          </a:p>
          <a:p>
            <a:pPr marL="107950" indent="-107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2.</a:t>
            </a:r>
            <a:r>
              <a:rPr lang="zh-TW" altLang="zh-TW" sz="1200" dirty="0"/>
              <a:t>氣密試驗應使用最高使用壓力之</a:t>
            </a:r>
            <a:r>
              <a:rPr lang="en-US" altLang="zh-TW" sz="1200" dirty="0"/>
              <a:t>1.1</a:t>
            </a:r>
            <a:r>
              <a:rPr lang="zh-TW" altLang="zh-TW" sz="1200" dirty="0"/>
              <a:t>倍以上壓力，使用自記壓力計記錄，須自保持規定壓力</a:t>
            </a:r>
            <a:r>
              <a:rPr lang="en-US" altLang="zh-TW" sz="1200" dirty="0"/>
              <a:t>10</a:t>
            </a:r>
            <a:r>
              <a:rPr lang="zh-TW" altLang="zh-TW" sz="1200" dirty="0"/>
              <a:t>分鐘以上後開始實施。</a:t>
            </a:r>
          </a:p>
          <a:p>
            <a:pPr marL="107950" indent="-107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3.</a:t>
            </a:r>
            <a:r>
              <a:rPr lang="zh-TW" altLang="zh-TW" sz="1200" dirty="0"/>
              <a:t>以水壓作耐壓試驗者，應先行清管將管內積水確實排除後，再行施作氣密試驗。</a:t>
            </a:r>
          </a:p>
          <a:p>
            <a:pPr marL="107950" indent="-107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4.</a:t>
            </a:r>
            <a:r>
              <a:rPr lang="zh-TW" altLang="zh-TW" sz="1200" dirty="0"/>
              <a:t>以氣壓作耐壓試驗者，應於耐壓試驗完成後，徐徐將管內壓力降至最高使用壓力之</a:t>
            </a:r>
            <a:r>
              <a:rPr lang="en-US" altLang="zh-TW" sz="1200" dirty="0"/>
              <a:t>1.1</a:t>
            </a:r>
            <a:r>
              <a:rPr lang="zh-TW" altLang="zh-TW" sz="1200" dirty="0"/>
              <a:t>倍以上，繼續進行氣密試驗。</a:t>
            </a:r>
          </a:p>
          <a:p>
            <a:pPr marL="107950" indent="-107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5.</a:t>
            </a:r>
            <a:r>
              <a:rPr lang="zh-TW" altLang="zh-TW" sz="1200" dirty="0"/>
              <a:t>低壓管實施氣密試驗前，若管內有積水或異物應排除。</a:t>
            </a:r>
          </a:p>
          <a:p>
            <a:pPr marL="107950" indent="-107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200" dirty="0"/>
              <a:t>6.</a:t>
            </a:r>
            <a:r>
              <a:rPr lang="zh-TW" altLang="zh-TW" sz="1200" dirty="0"/>
              <a:t>氣密檢查後，實施接氣作業前應進行保壓作業。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壓力計測試法</a:t>
            </a:r>
            <a:endParaRPr lang="en-US" altLang="zh-TW" dirty="0"/>
          </a:p>
          <a:p>
            <a:pPr marL="447675" indent="-1793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zh-TW" altLang="zh-TW" dirty="0"/>
              <a:t>高中壓氣密試驗方法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 </a:t>
            </a:r>
            <a:r>
              <a:rPr lang="zh-TW" altLang="en-US" dirty="0"/>
              <a:t>：</a:t>
            </a:r>
            <a:endParaRPr lang="en-US" altLang="zh-TW" dirty="0"/>
          </a:p>
          <a:p>
            <a:pPr marL="452438" indent="0">
              <a:lnSpc>
                <a:spcPct val="100000"/>
              </a:lnSpc>
              <a:spcBef>
                <a:spcPts val="600"/>
              </a:spcBef>
              <a:buNone/>
              <a:tabLst>
                <a:tab pos="358775" algn="l"/>
              </a:tabLst>
            </a:pPr>
            <a:r>
              <a:rPr lang="zh-TW" altLang="zh-TW" dirty="0"/>
              <a:t>導管長度在</a:t>
            </a:r>
            <a:r>
              <a:rPr lang="en-US" altLang="zh-TW" dirty="0"/>
              <a:t>15m</a:t>
            </a:r>
            <a:r>
              <a:rPr lang="zh-TW" altLang="zh-TW" dirty="0"/>
              <a:t>以上</a:t>
            </a:r>
          </a:p>
          <a:p>
            <a:pPr marL="268287" indent="0">
              <a:lnSpc>
                <a:spcPct val="100000"/>
              </a:lnSpc>
              <a:spcBef>
                <a:spcPts val="600"/>
              </a:spcBef>
              <a:buNone/>
              <a:tabLst>
                <a:tab pos="358775" algn="l"/>
              </a:tabLst>
            </a:pP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1945" y="3345977"/>
          <a:ext cx="6847784" cy="267447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427"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壓力別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管種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試驗壓力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65113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試驗時間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備 註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41">
                <a:tc rowSpan="2"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高壓導管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鋼管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耐壓試驗：</a:t>
                      </a:r>
                    </a:p>
                    <a:p>
                      <a:pPr marL="0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以最高使用壓力之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1.5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倍做耐壓試驗。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30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分鐘以上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5113" indent="-265113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註一</a:t>
                      </a:r>
                    </a:p>
                    <a:p>
                      <a:pPr marL="265113" indent="-265113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註二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氣密試驗：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以高於最高使用壓力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倍做氣密試驗。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24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小時以上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54"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中壓導管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鋼管</a:t>
                      </a:r>
                    </a:p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延性鑄鐵管</a:t>
                      </a:r>
                    </a:p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PE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氣密試驗：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以高於最高使用壓力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倍做氣密試驗。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24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小時以上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註一</a:t>
                      </a:r>
                    </a:p>
                    <a:p>
                      <a:pPr marL="265113" indent="-265113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註二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41"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低壓本管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延性鑄鐵管</a:t>
                      </a:r>
                    </a:p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PE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氣密試驗：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最高使用壓力之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4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小時以上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760" indent="-13716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 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3"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低壓支管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PE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管</a:t>
                      </a:r>
                    </a:p>
                    <a:p>
                      <a:pPr marL="365125" indent="-365125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鍍鋅鋼管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氣密試驗：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最高使用壓力之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1.1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倍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113" indent="-265113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保持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1</a:t>
                      </a:r>
                      <a:r>
                        <a:rPr lang="zh-TW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小時以上</a:t>
                      </a: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760" indent="-13716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  <a:sym typeface="Microsoft JhengHei UI" panose="020B0604030504040204" pitchFamily="34" charset="-120"/>
                        </a:rPr>
                        <a:t> </a:t>
                      </a:r>
                      <a:endParaRPr lang="zh-TW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  <a:sym typeface="Microsoft JhengHei UI" panose="020B0604030504040204" pitchFamily="34" charset="-120"/>
                      </a:endParaRPr>
                    </a:p>
                  </a:txBody>
                  <a:tcPr marL="39364" marR="393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568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五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  <a:sym typeface="Microsoft JhengHei UI" panose="020B0604030504040204" pitchFamily="34" charset="-120"/>
              </a:rPr>
              <a:t>、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施工後作業 </a:t>
            </a:r>
            <a:r>
              <a:rPr kumimoji="0" lang="en-US" altLang="zh-TW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</a:t>
            </a: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氣密檢查 </a:t>
            </a:r>
            <a:r>
              <a:rPr kumimoji="0" lang="en-US" altLang="zh-TW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(</a:t>
            </a: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續</a:t>
            </a:r>
            <a:r>
              <a:rPr kumimoji="0" lang="en-US" altLang="zh-TW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)</a:t>
            </a:r>
            <a:endParaRPr lang="en-US" altLang="zh-TW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5586" y="1737538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262142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zh-TW" dirty="0"/>
              <a:t>氣密試驗方法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四、</a:t>
            </a:r>
            <a:r>
              <a:rPr lang="zh-TW" altLang="zh-TW" dirty="0"/>
              <a:t>任何氣密檢查作業，切忌以火試法為之。</a:t>
            </a:r>
            <a:endParaRPr lang="en-US" altLang="zh-TW" dirty="0"/>
          </a:p>
          <a:p>
            <a:pPr marL="452438" indent="-452438">
              <a:buNone/>
            </a:pPr>
            <a:r>
              <a:rPr lang="zh-TW" altLang="en-US" dirty="0"/>
              <a:t>五、</a:t>
            </a:r>
            <a:r>
              <a:rPr lang="zh-TW" altLang="zh-TW" dirty="0"/>
              <a:t>以波義耳查理定理，核算因溫度差所造成之曲線昇高或降低，以確定該區段氣密試驗之合格與否：</a:t>
            </a:r>
          </a:p>
          <a:p>
            <a:pPr marL="452438" indent="0">
              <a:spcAft>
                <a:spcPts val="1200"/>
              </a:spcAft>
              <a:buNone/>
            </a:pPr>
            <a:r>
              <a:rPr lang="en-US" altLang="zh-TW" dirty="0"/>
              <a:t>P</a:t>
            </a:r>
            <a:r>
              <a:rPr lang="en-US" altLang="zh-TW" baseline="-25000" dirty="0"/>
              <a:t>1</a:t>
            </a:r>
            <a:r>
              <a:rPr lang="en-US" altLang="zh-TW" dirty="0"/>
              <a:t>V</a:t>
            </a:r>
            <a:r>
              <a:rPr lang="en-US" altLang="zh-TW" baseline="-25000" dirty="0"/>
              <a:t>1</a:t>
            </a:r>
            <a:r>
              <a:rPr lang="en-US" altLang="zh-TW" dirty="0"/>
              <a:t> </a:t>
            </a:r>
            <a:r>
              <a:rPr lang="zh-TW" altLang="zh-TW" dirty="0"/>
              <a:t>／</a:t>
            </a:r>
            <a:r>
              <a:rPr lang="en-US" altLang="zh-TW" dirty="0"/>
              <a:t>T</a:t>
            </a:r>
            <a:r>
              <a:rPr lang="en-US" altLang="zh-TW" baseline="-25000" dirty="0"/>
              <a:t>1</a:t>
            </a:r>
            <a:r>
              <a:rPr lang="zh-TW" altLang="zh-TW" dirty="0"/>
              <a:t>＝</a:t>
            </a:r>
            <a:r>
              <a:rPr lang="en-US" altLang="zh-TW" dirty="0"/>
              <a:t>P</a:t>
            </a:r>
            <a:r>
              <a:rPr lang="en-US" altLang="zh-TW" baseline="-25000" dirty="0"/>
              <a:t>2</a:t>
            </a:r>
            <a:r>
              <a:rPr lang="en-US" altLang="zh-TW" dirty="0"/>
              <a:t>V</a:t>
            </a:r>
            <a:r>
              <a:rPr lang="en-US" altLang="zh-TW" baseline="-25000" dirty="0"/>
              <a:t>2 </a:t>
            </a:r>
            <a:r>
              <a:rPr lang="zh-TW" altLang="zh-TW" dirty="0"/>
              <a:t>／</a:t>
            </a:r>
            <a:r>
              <a:rPr lang="en-US" altLang="zh-TW" dirty="0"/>
              <a:t>T</a:t>
            </a:r>
            <a:r>
              <a:rPr lang="en-US" altLang="zh-TW" baseline="-25000" dirty="0"/>
              <a:t>2</a:t>
            </a:r>
            <a:endParaRPr lang="zh-TW" altLang="zh-TW" sz="1400" dirty="0"/>
          </a:p>
          <a:p>
            <a:pPr marL="452438" indent="0">
              <a:buNone/>
            </a:pPr>
            <a:r>
              <a:rPr lang="zh-TW" altLang="zh-TW" sz="1400" dirty="0"/>
              <a:t>Ｐ</a:t>
            </a:r>
            <a:r>
              <a:rPr lang="en-US" altLang="zh-TW" sz="1400" dirty="0"/>
              <a:t>1</a:t>
            </a:r>
            <a:r>
              <a:rPr lang="zh-TW" altLang="zh-TW" sz="1400" dirty="0"/>
              <a:t>：起點壓力</a:t>
            </a:r>
            <a:r>
              <a:rPr lang="en-US" altLang="zh-TW" sz="1400" dirty="0"/>
              <a:t>(</a:t>
            </a:r>
            <a:r>
              <a:rPr lang="zh-TW" altLang="zh-TW" sz="1400" dirty="0"/>
              <a:t>測試壓力＋大氣壓力</a:t>
            </a:r>
            <a:r>
              <a:rPr lang="en-US" altLang="zh-TW" sz="1400" dirty="0"/>
              <a:t>1.033kg/</a:t>
            </a:r>
            <a:r>
              <a:rPr lang="zh-TW" altLang="zh-TW" sz="1400" dirty="0"/>
              <a:t>㎝</a:t>
            </a:r>
            <a:r>
              <a:rPr lang="en-US" altLang="zh-TW" sz="1400" dirty="0"/>
              <a:t>2)</a:t>
            </a:r>
            <a:endParaRPr lang="zh-TW" altLang="zh-TW" sz="1400" dirty="0"/>
          </a:p>
          <a:p>
            <a:pPr marL="452438" indent="0">
              <a:buNone/>
            </a:pPr>
            <a:r>
              <a:rPr lang="zh-TW" altLang="zh-TW" sz="1400" dirty="0"/>
              <a:t>Ｐ</a:t>
            </a:r>
            <a:r>
              <a:rPr lang="en-US" altLang="zh-TW" sz="1400" dirty="0"/>
              <a:t>2</a:t>
            </a:r>
            <a:r>
              <a:rPr lang="zh-TW" altLang="zh-TW" sz="1400" dirty="0"/>
              <a:t>：終點壓力</a:t>
            </a:r>
            <a:r>
              <a:rPr lang="en-US" altLang="zh-TW" sz="1400" dirty="0"/>
              <a:t>(</a:t>
            </a:r>
            <a:r>
              <a:rPr lang="zh-TW" altLang="zh-TW" sz="1400" dirty="0"/>
              <a:t>測試壓力＋大氣壓力</a:t>
            </a:r>
            <a:r>
              <a:rPr lang="en-US" altLang="zh-TW" sz="1400" dirty="0"/>
              <a:t>1.033kg/</a:t>
            </a:r>
            <a:r>
              <a:rPr lang="zh-TW" altLang="zh-TW" sz="1400" dirty="0"/>
              <a:t>㎝</a:t>
            </a:r>
            <a:r>
              <a:rPr lang="en-US" altLang="zh-TW" sz="1400" dirty="0"/>
              <a:t>2)</a:t>
            </a:r>
            <a:endParaRPr lang="zh-TW" altLang="zh-TW" sz="1400" dirty="0"/>
          </a:p>
          <a:p>
            <a:pPr marL="452438" indent="0">
              <a:buNone/>
            </a:pPr>
            <a:r>
              <a:rPr lang="zh-TW" altLang="zh-TW" sz="1400" dirty="0"/>
              <a:t>Ｔ</a:t>
            </a:r>
            <a:r>
              <a:rPr lang="en-US" altLang="zh-TW" sz="1400" dirty="0"/>
              <a:t>1</a:t>
            </a:r>
            <a:r>
              <a:rPr lang="zh-TW" altLang="zh-TW" sz="1400" dirty="0"/>
              <a:t>：起點溫度</a:t>
            </a:r>
            <a:r>
              <a:rPr lang="en-US" altLang="zh-TW" sz="1400" dirty="0"/>
              <a:t>(273</a:t>
            </a:r>
            <a:r>
              <a:rPr lang="zh-TW" altLang="zh-TW" sz="1400" dirty="0"/>
              <a:t>℃＋測試時起點大氣溫度</a:t>
            </a:r>
            <a:r>
              <a:rPr lang="en-US" altLang="zh-TW" sz="1400" dirty="0"/>
              <a:t>)</a:t>
            </a:r>
            <a:endParaRPr lang="zh-TW" altLang="zh-TW" sz="1400" dirty="0"/>
          </a:p>
          <a:p>
            <a:pPr marL="452438" indent="0">
              <a:buNone/>
            </a:pPr>
            <a:r>
              <a:rPr lang="zh-TW" altLang="zh-TW" sz="1400" dirty="0"/>
              <a:t>Ｔ</a:t>
            </a:r>
            <a:r>
              <a:rPr lang="en-US" altLang="zh-TW" sz="1400" dirty="0"/>
              <a:t>2</a:t>
            </a:r>
            <a:r>
              <a:rPr lang="zh-TW" altLang="zh-TW" sz="1400" dirty="0"/>
              <a:t>：終點溫度</a:t>
            </a:r>
            <a:r>
              <a:rPr lang="en-US" altLang="zh-TW" sz="1400" dirty="0"/>
              <a:t>(273</a:t>
            </a:r>
            <a:r>
              <a:rPr lang="zh-TW" altLang="zh-TW" sz="1400" dirty="0"/>
              <a:t>℃＋測試時終點大氣溫度</a:t>
            </a:r>
            <a:r>
              <a:rPr lang="en-US" altLang="zh-TW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2447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11340000" cy="709163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627063" algn="l"/>
              </a:tabLst>
              <a:defRPr/>
            </a:pPr>
            <a:r>
              <a:rPr lang="zh-TW" altLang="en-US" dirty="0"/>
              <a:t>五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施工後作業 </a:t>
            </a:r>
            <a:r>
              <a:rPr lang="en-US" altLang="zh-TW" sz="2400" dirty="0"/>
              <a:t>---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排氣作業</a:t>
            </a:r>
            <a:endParaRPr lang="en-US" altLang="zh-TW" sz="2400" dirty="0"/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0000" y="1885495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86" y="1398191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dirty="0"/>
              <a:t>排</a:t>
            </a:r>
            <a:r>
              <a:rPr lang="zh-TW" altLang="zh-TW" dirty="0"/>
              <a:t>氣</a:t>
            </a:r>
            <a:r>
              <a:rPr lang="zh-TW" altLang="en-US" dirty="0"/>
              <a:t>作業</a:t>
            </a:r>
            <a:r>
              <a:rPr lang="zh-TW" altLang="zh-TW" dirty="0"/>
              <a:t>方法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95586" y="2147758"/>
            <a:ext cx="5107261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一、</a:t>
            </a:r>
            <a:r>
              <a:rPr lang="zh-TW" altLang="zh-TW" dirty="0"/>
              <a:t>接氣作業後，應立即實施排氣作業。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二、</a:t>
            </a:r>
            <a:r>
              <a:rPr lang="zh-TW" altLang="zh-TW" dirty="0"/>
              <a:t>排氣應避開通風不良、人車眾多、有易燃物或有火源之處。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三、</a:t>
            </a:r>
            <a:r>
              <a:rPr lang="zh-TW" altLang="zh-TW" dirty="0"/>
              <a:t>排氣立管高度至少離地面</a:t>
            </a:r>
            <a:r>
              <a:rPr lang="en-US" altLang="zh-TW" dirty="0"/>
              <a:t>150cm</a:t>
            </a:r>
            <a:r>
              <a:rPr lang="zh-TW" altLang="zh-TW" dirty="0"/>
              <a:t>，應以點火檢驗器 （如下圖）試驗氣體之燃燒狀態或瓦斯濃度檢測器檢測，以確認完成排氣與否。使用點火檢驗器前，檢查器內水位是否合規定。</a:t>
            </a:r>
            <a:endParaRPr lang="en-US" altLang="zh-TW" dirty="0"/>
          </a:p>
        </p:txBody>
      </p:sp>
      <p:pic>
        <p:nvPicPr>
          <p:cNvPr id="11" name="圖片 10" descr="點火試驗器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11" y="4458315"/>
            <a:ext cx="2933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73" y="2147758"/>
            <a:ext cx="5678201" cy="2119442"/>
          </a:xfrm>
        </p:spPr>
        <p:txBody>
          <a:bodyPr rtlCol="0"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四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如從鑄鐵管鑽取排氣孔者，排完氣之後，以塞頭旋緊，並做氣密檢查無虞後，施作防蝕措施。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五、</a:t>
            </a:r>
            <a:r>
              <a:rPr lang="zh-TW" altLang="zh-TW" dirty="0"/>
              <a:t>為縮短排氣時間，可利用管線間之中間取水裝置立管裝設排氣立管，進行排氣作業。</a:t>
            </a:r>
            <a:endParaRPr lang="en-US" altLang="zh-TW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dirty="0"/>
              <a:t>六、</a:t>
            </a:r>
            <a:r>
              <a:rPr lang="zh-TW" altLang="zh-TW" dirty="0"/>
              <a:t>排氣作業應注意用戶端之管線（表內管、表外管）是否已接氣，並確認用戶端之安全考克、龍頭及其他開關已關閉。</a:t>
            </a:r>
          </a:p>
        </p:txBody>
      </p:sp>
    </p:spTree>
    <p:extLst>
      <p:ext uri="{BB962C8B-B14F-4D97-AF65-F5344CB8AC3E}">
        <p14:creationId xmlns:p14="http://schemas.microsoft.com/office/powerpoint/2010/main" val="1053232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預留位置 31" descr="拍手的手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標題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感謝聆聽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r>
              <a:rPr lang="zh-TW" altLang="en-US" dirty="0"/>
              <a:t>周銘善</a:t>
            </a:r>
            <a:endParaRPr lang="en-US" altLang="zh-TW" dirty="0"/>
          </a:p>
        </p:txBody>
      </p:sp>
      <p:pic>
        <p:nvPicPr>
          <p:cNvPr id="8" name="圖形 7" descr="使用者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02-27684999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10" name="圖形 9" descr="智慧型手機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r>
              <a:rPr lang="en-US" altLang="zh-TW" sz="1700" dirty="0"/>
              <a:t>ms.chou</a:t>
            </a: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@taipeigas.com.tw</a:t>
            </a:r>
          </a:p>
        </p:txBody>
      </p:sp>
      <p:pic>
        <p:nvPicPr>
          <p:cNvPr id="9" name="圖形 8" descr="信封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文字預留位置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zh-TW" altLang="en-US" dirty="0"/>
              <a:t>大台北區瓦斯</a:t>
            </a:r>
            <a:r>
              <a:rPr lang="en-US" altLang="zh-TW" dirty="0"/>
              <a:t>(</a:t>
            </a:r>
            <a:r>
              <a:rPr lang="zh-TW" altLang="en-US" dirty="0"/>
              <a:t>股</a:t>
            </a:r>
            <a:r>
              <a:rPr lang="en-US" altLang="zh-TW" dirty="0"/>
              <a:t>)</a:t>
            </a:r>
            <a:r>
              <a:rPr lang="zh-TW" altLang="en-US" dirty="0"/>
              <a:t>公司</a:t>
            </a:r>
            <a:endParaRPr lang="zh-TW" altLang="en-US" dirty="0">
              <a:sym typeface="Microsoft JhengHei UI" panose="020B0604030504040204" pitchFamily="34" charset="-120"/>
            </a:endParaRPr>
          </a:p>
        </p:txBody>
      </p:sp>
      <p:pic>
        <p:nvPicPr>
          <p:cNvPr id="11" name="圖形 10" descr="連結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投影片編號預留位置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741529" y="6371351"/>
            <a:ext cx="2450471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名詞定義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br>
              <a:rPr lang="en-US" altLang="zh-TW" dirty="0"/>
            </a:b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70071" y="1796399"/>
            <a:ext cx="4365830" cy="223484"/>
          </a:xfrm>
        </p:spPr>
        <p:txBody>
          <a:bodyPr rtlCol="0"/>
          <a:lstStyle/>
          <a:p>
            <a:pPr marL="457200" lvl="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zh-TW" altLang="en-US" sz="2400" b="1" dirty="0"/>
              <a:t>表內管</a:t>
            </a:r>
            <a:endParaRPr lang="zh-TW" altLang="zh-TW" sz="2400" b="1" dirty="0"/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934" y="2176134"/>
            <a:ext cx="10632389" cy="334126"/>
          </a:xfrm>
        </p:spPr>
        <p:txBody>
          <a:bodyPr rtlCol="0"/>
          <a:lstStyle/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b="0" dirty="0"/>
              <a:t>自建物計量表出口處至管線末端開關間之輸氣管線。</a:t>
            </a:r>
          </a:p>
          <a:p>
            <a:pPr>
              <a:lnSpc>
                <a:spcPct val="100000"/>
              </a:lnSpc>
            </a:pP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0620F61-05B5-410F-9E8F-7BE11F6723E9}"/>
              </a:ext>
            </a:extLst>
          </p:cNvPr>
          <p:cNvSpPr txBox="1"/>
          <p:nvPr/>
        </p:nvSpPr>
        <p:spPr>
          <a:xfrm>
            <a:off x="686944" y="2551687"/>
            <a:ext cx="6103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7"/>
            </a:pPr>
            <a:r>
              <a:rPr lang="zh-TW" altLang="en-US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計量表</a:t>
            </a:r>
            <a:endParaRPr lang="zh-TW" altLang="zh-TW" sz="2400" b="1" dirty="0">
              <a:latin typeface="Microsoft JhengHei UI Light" panose="020B0604030504040204" pitchFamily="34" charset="-120"/>
              <a:ea typeface="Microsoft JhengHei UI Light" panose="020B0604030504040204" pitchFamily="34" charset="-120"/>
            </a:endParaRPr>
          </a:p>
        </p:txBody>
      </p:sp>
      <p:sp>
        <p:nvSpPr>
          <p:cNvPr id="20" name="文字預留位置 3">
            <a:extLst>
              <a:ext uri="{FF2B5EF4-FFF2-40B4-BE49-F238E27FC236}">
                <a16:creationId xmlns:a16="http://schemas.microsoft.com/office/drawing/2014/main" id="{0140BCA4-0DF6-447E-A846-DB7654F26E5B}"/>
              </a:ext>
            </a:extLst>
          </p:cNvPr>
          <p:cNvSpPr txBox="1">
            <a:spLocks/>
          </p:cNvSpPr>
          <p:nvPr/>
        </p:nvSpPr>
        <p:spPr>
          <a:xfrm>
            <a:off x="1237934" y="3044169"/>
            <a:ext cx="10632389" cy="334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b="0" dirty="0"/>
              <a:t>記錄天然氣使用數量之器具。</a:t>
            </a:r>
          </a:p>
          <a:p>
            <a:pPr>
              <a:lnSpc>
                <a:spcPct val="100000"/>
              </a:lnSpc>
            </a:pPr>
            <a:endParaRPr lang="en-US" altLang="zh-TW" dirty="0"/>
          </a:p>
        </p:txBody>
      </p:sp>
      <p:sp>
        <p:nvSpPr>
          <p:cNvPr id="23" name="文字預留位置 3">
            <a:extLst>
              <a:ext uri="{FF2B5EF4-FFF2-40B4-BE49-F238E27FC236}">
                <a16:creationId xmlns:a16="http://schemas.microsoft.com/office/drawing/2014/main" id="{9D7D838E-2F62-4C76-9A50-66DE92EA6F16}"/>
              </a:ext>
            </a:extLst>
          </p:cNvPr>
          <p:cNvSpPr txBox="1">
            <a:spLocks/>
          </p:cNvSpPr>
          <p:nvPr/>
        </p:nvSpPr>
        <p:spPr>
          <a:xfrm>
            <a:off x="1237933" y="4872379"/>
            <a:ext cx="10632389" cy="2811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b="0" dirty="0"/>
              <a:t>計量表與銜接管件之總體裝置。</a:t>
            </a:r>
          </a:p>
          <a:p>
            <a:pPr>
              <a:lnSpc>
                <a:spcPct val="100000"/>
              </a:lnSpc>
            </a:pPr>
            <a:endParaRPr lang="en-US" altLang="zh-TW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7DDE45F-D9CE-480C-B2C6-9BE71BBB5AA1}"/>
              </a:ext>
            </a:extLst>
          </p:cNvPr>
          <p:cNvSpPr txBox="1"/>
          <p:nvPr/>
        </p:nvSpPr>
        <p:spPr>
          <a:xfrm>
            <a:off x="686944" y="4430078"/>
            <a:ext cx="6103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dirty="0">
                <a:solidFill>
                  <a:srgbClr val="00000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9.  </a:t>
            </a:r>
            <a:r>
              <a:rPr lang="zh-TW" altLang="en-US" sz="2400" b="1" dirty="0">
                <a:solidFill>
                  <a:srgbClr val="00000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表位</a:t>
            </a:r>
            <a:endParaRPr lang="zh-TW" altLang="zh-TW" sz="2400" b="1" dirty="0">
              <a:solidFill>
                <a:srgbClr val="000000"/>
              </a:solidFill>
              <a:effectLst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A2A8985-6872-4584-A77C-3193538D9E6B}"/>
              </a:ext>
            </a:extLst>
          </p:cNvPr>
          <p:cNvSpPr txBox="1"/>
          <p:nvPr/>
        </p:nvSpPr>
        <p:spPr>
          <a:xfrm>
            <a:off x="702148" y="5340304"/>
            <a:ext cx="6103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dirty="0">
                <a:solidFill>
                  <a:srgbClr val="00000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10. </a:t>
            </a:r>
            <a:r>
              <a:rPr lang="zh-TW" altLang="en-US" sz="2400" b="1" dirty="0">
                <a:solidFill>
                  <a:srgbClr val="00000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取水裝置</a:t>
            </a:r>
            <a:endParaRPr lang="zh-TW" altLang="zh-TW" sz="2400" b="1" dirty="0">
              <a:solidFill>
                <a:srgbClr val="000000"/>
              </a:solidFill>
              <a:effectLst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文字預留位置 3">
            <a:extLst>
              <a:ext uri="{FF2B5EF4-FFF2-40B4-BE49-F238E27FC236}">
                <a16:creationId xmlns:a16="http://schemas.microsoft.com/office/drawing/2014/main" id="{EE20CF10-7668-4FAD-A0A9-7BF1A6CDD409}"/>
              </a:ext>
            </a:extLst>
          </p:cNvPr>
          <p:cNvSpPr txBox="1">
            <a:spLocks/>
          </p:cNvSpPr>
          <p:nvPr/>
        </p:nvSpPr>
        <p:spPr>
          <a:xfrm>
            <a:off x="1259862" y="5740414"/>
            <a:ext cx="10610461" cy="2811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b="0" dirty="0"/>
              <a:t>為方便排除集積管線內液體之裝置。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AF6330-8DCF-4E4D-B24D-4D7F03C4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8" y="754831"/>
            <a:ext cx="6212362" cy="68890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BE4C8CE-326A-4D72-9C46-DB0666B72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65" y="1230446"/>
            <a:ext cx="10650635" cy="499915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6301DCE-39B7-40F6-9B39-7E550CC35C22}"/>
              </a:ext>
            </a:extLst>
          </p:cNvPr>
          <p:cNvSpPr txBox="1"/>
          <p:nvPr/>
        </p:nvSpPr>
        <p:spPr>
          <a:xfrm>
            <a:off x="686944" y="3370800"/>
            <a:ext cx="6103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8.  </a:t>
            </a:r>
            <a:r>
              <a:rPr lang="zh-TW" altLang="en-US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微電腦瓦斯表</a:t>
            </a:r>
            <a:endParaRPr lang="zh-TW" altLang="zh-TW" sz="2400" b="1" dirty="0">
              <a:latin typeface="Microsoft JhengHei UI Light" panose="020B0604030504040204" pitchFamily="34" charset="-120"/>
              <a:ea typeface="Microsoft JhengHei UI Light" panose="020B0604030504040204" pitchFamily="34" charset="-120"/>
            </a:endParaRPr>
          </a:p>
        </p:txBody>
      </p:sp>
      <p:sp>
        <p:nvSpPr>
          <p:cNvPr id="15" name="文字預留位置 3">
            <a:extLst>
              <a:ext uri="{FF2B5EF4-FFF2-40B4-BE49-F238E27FC236}">
                <a16:creationId xmlns:a16="http://schemas.microsoft.com/office/drawing/2014/main" id="{497FCCE6-86CF-4C4E-95DC-B00123BC0AC5}"/>
              </a:ext>
            </a:extLst>
          </p:cNvPr>
          <p:cNvSpPr txBox="1">
            <a:spLocks/>
          </p:cNvSpPr>
          <p:nvPr/>
        </p:nvSpPr>
        <p:spPr>
          <a:xfrm>
            <a:off x="1237932" y="3951338"/>
            <a:ext cx="10632389" cy="334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b="0" dirty="0"/>
              <a:t>指具有異常流量遮斷、地震感震遮斷及燃氣壓力下降遮斷等性能之天然氣計量表。</a:t>
            </a:r>
            <a:endParaRPr lang="en-US" altLang="zh-TW" sz="1800" b="0" dirty="0"/>
          </a:p>
        </p:txBody>
      </p:sp>
    </p:spTree>
    <p:extLst>
      <p:ext uri="{BB962C8B-B14F-4D97-AF65-F5344CB8AC3E}">
        <p14:creationId xmlns:p14="http://schemas.microsoft.com/office/powerpoint/2010/main" val="44984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/>
              <a:t>二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施工應遵循之相關法令及規定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3886" y="1760515"/>
            <a:ext cx="6550891" cy="334126"/>
          </a:xfrm>
        </p:spPr>
        <p:txBody>
          <a:bodyPr rtlCol="0"/>
          <a:lstStyle/>
          <a:p>
            <a:pPr marL="457200" lvl="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zh-TW" sz="2400" b="1" dirty="0">
                <a:solidFill>
                  <a:schemeClr val="tx1"/>
                </a:solidFill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天然氣事業法及其子法與相關法規之規定。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0620F61-05B5-410F-9E8F-7BE11F6723E9}"/>
              </a:ext>
            </a:extLst>
          </p:cNvPr>
          <p:cNvSpPr txBox="1"/>
          <p:nvPr/>
        </p:nvSpPr>
        <p:spPr>
          <a:xfrm>
            <a:off x="728707" y="2446715"/>
            <a:ext cx="6942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zh-TW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  <a:sym typeface="Microsoft JhengHei UI" panose="020B0604030504040204" pitchFamily="34" charset="-120"/>
              </a:rPr>
              <a:t>職業安全衛生法及其子法與相關法規之規定。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7DDE45F-D9CE-480C-B2C6-9BE71BBB5AA1}"/>
              </a:ext>
            </a:extLst>
          </p:cNvPr>
          <p:cNvSpPr txBox="1"/>
          <p:nvPr/>
        </p:nvSpPr>
        <p:spPr>
          <a:xfrm>
            <a:off x="707960" y="3341607"/>
            <a:ext cx="6103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zh-TW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環境基本法及相關法規之規定。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A2A8985-6872-4584-A77C-3193538D9E6B}"/>
              </a:ext>
            </a:extLst>
          </p:cNvPr>
          <p:cNvSpPr txBox="1"/>
          <p:nvPr/>
        </p:nvSpPr>
        <p:spPr>
          <a:xfrm>
            <a:off x="706929" y="4192300"/>
            <a:ext cx="6103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zh-TW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道路交通安全規則。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9C313FA-B1CF-49A4-B5D8-ADDB5CA2E5F0}"/>
              </a:ext>
            </a:extLst>
          </p:cNvPr>
          <p:cNvSpPr txBox="1"/>
          <p:nvPr/>
        </p:nvSpPr>
        <p:spPr>
          <a:xfrm>
            <a:off x="717560" y="4887052"/>
            <a:ext cx="8355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zh-TW" altLang="zh-TW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其他相關法規</a:t>
            </a:r>
            <a:r>
              <a:rPr lang="en-US" altLang="zh-TW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 (</a:t>
            </a:r>
            <a:r>
              <a:rPr lang="zh-TW" altLang="en-US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如建築技術規則、消防法規</a:t>
            </a:r>
            <a:r>
              <a:rPr lang="en-US" altLang="zh-TW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)</a:t>
            </a:r>
            <a:r>
              <a:rPr lang="zh-TW" altLang="en-US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 等</a:t>
            </a:r>
            <a:r>
              <a:rPr lang="zh-TW" altLang="zh-TW" sz="2400" b="1" dirty="0">
                <a:latin typeface="Microsoft JhengHei UI Light" panose="020B0604030504040204" pitchFamily="34" charset="-120"/>
                <a:ea typeface="Microsoft JhengHei UI Light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595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三、</a:t>
            </a:r>
            <a:r>
              <a:rPr lang="zh-TW" altLang="en-US" dirty="0"/>
              <a:t>管線接合方式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86458" y="1745673"/>
            <a:ext cx="9038198" cy="3906981"/>
          </a:xfrm>
        </p:spPr>
        <p:txBody>
          <a:bodyPr rtlCol="0"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627063" algn="l"/>
              </a:tabLst>
            </a:pPr>
            <a:r>
              <a:rPr lang="zh-TW" altLang="en-US" sz="2400" dirty="0"/>
              <a:t>螺紋接合</a:t>
            </a:r>
            <a:endParaRPr lang="en-US" altLang="zh-TW" sz="24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627063" algn="l"/>
              </a:tabLst>
            </a:pPr>
            <a:r>
              <a:rPr lang="zh-TW" altLang="en-US" sz="2400" dirty="0"/>
              <a:t>機械接合</a:t>
            </a:r>
            <a:endParaRPr lang="en-US" altLang="zh-TW" sz="24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627063" algn="l"/>
              </a:tabLst>
            </a:pPr>
            <a:r>
              <a:rPr lang="zh-TW" altLang="en-US" sz="2400" dirty="0"/>
              <a:t>銲接接合</a:t>
            </a:r>
            <a:endParaRPr lang="en-US" altLang="zh-TW" sz="24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627063" algn="l"/>
              </a:tabLst>
            </a:pPr>
            <a:r>
              <a:rPr lang="zh-TW" altLang="en-US" sz="2400" dirty="0"/>
              <a:t>電融接合</a:t>
            </a:r>
            <a:endParaRPr lang="en-US" altLang="zh-TW" sz="24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627063" algn="l"/>
              </a:tabLst>
            </a:pPr>
            <a:r>
              <a:rPr lang="en-US" altLang="zh-TW" sz="2400" dirty="0"/>
              <a:t>FP</a:t>
            </a:r>
            <a:r>
              <a:rPr lang="zh-TW" altLang="en-US" sz="2400" dirty="0"/>
              <a:t>管接合</a:t>
            </a:r>
            <a:endParaRPr lang="en-US" altLang="zh-TW" sz="2400" dirty="0"/>
          </a:p>
          <a:p>
            <a:pPr lvl="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zh-TW" altLang="zh-TW" sz="2400" b="1" dirty="0">
              <a:solidFill>
                <a:schemeClr val="tx1"/>
              </a:solidFill>
              <a:latin typeface="Microsoft JhengHei UI Light" panose="020B0604030504040204" pitchFamily="34" charset="-120"/>
              <a:ea typeface="Microsoft JhengHei UI Light" panose="020B0604030504040204" pitchFamily="34" charset="-120"/>
            </a:endParaRP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47BCE3-33DC-416F-97B4-8E8B01BE3A25}"/>
              </a:ext>
            </a:extLst>
          </p:cNvPr>
          <p:cNvSpPr txBox="1"/>
          <p:nvPr/>
        </p:nvSpPr>
        <p:spPr>
          <a:xfrm>
            <a:off x="1080655" y="1205346"/>
            <a:ext cx="6103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天然氣管線施工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常用</a:t>
            </a:r>
            <a:r>
              <a:rPr lang="zh-TW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之接合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方式如下所示：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977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76000"/>
          </a:xfrm>
        </p:spPr>
        <p:txBody>
          <a:bodyPr rtlCol="0"/>
          <a:lstStyle/>
          <a:p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天然氣管線接合方式 </a:t>
            </a:r>
            <a:r>
              <a:rPr lang="en-US" altLang="zh-TW" sz="2400" b="0" dirty="0"/>
              <a:t>--- </a:t>
            </a:r>
            <a:r>
              <a:rPr lang="zh-TW" altLang="en-US" sz="2400" b="0" dirty="0"/>
              <a:t>螺紋接合</a:t>
            </a:r>
            <a:r>
              <a:rPr lang="en-US" altLang="zh-TW" sz="2400" b="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7421" y="211853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817" y="1631585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dirty="0"/>
              <a:t>適用性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646" y="2389453"/>
            <a:ext cx="5472000" cy="2839772"/>
          </a:xfrm>
        </p:spPr>
        <p:txBody>
          <a:bodyPr rtlCol="0"/>
          <a:lstStyle/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一、使用</a:t>
            </a:r>
            <a:r>
              <a:rPr lang="zh-TW" altLang="zh-TW" dirty="0"/>
              <a:t>電動絞牙機</a:t>
            </a:r>
            <a:r>
              <a:rPr lang="zh-TW" altLang="en-US" dirty="0"/>
              <a:t>將管材絞螺紋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/>
              <a:t>依規定管及管件上之螺紋應為推拔管牙螺紋。</a:t>
            </a:r>
            <a:endParaRPr lang="zh-TW" altLang="en-US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二、</a:t>
            </a:r>
            <a:r>
              <a:rPr lang="zh-TW" altLang="zh-TW" dirty="0"/>
              <a:t>於外螺紋部位塗抹瑪蹄脂或纏繞止洩帶後接合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三、</a:t>
            </a:r>
            <a:r>
              <a:rPr lang="zh-TW" altLang="zh-TW" dirty="0"/>
              <a:t>若發現螺紋或管件有損壞或不合規格等情形，應將管之螺紋部位截斷重新絞螺紋或更換管件。</a:t>
            </a:r>
            <a:endParaRPr lang="en-US" altLang="zh-TW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四、</a:t>
            </a:r>
            <a:r>
              <a:rPr lang="zh-TW" altLang="zh-TW" dirty="0"/>
              <a:t>接合旋緊後以露出</a:t>
            </a:r>
            <a:r>
              <a:rPr lang="zh-TW" altLang="en-US" dirty="0"/>
              <a:t>四</a:t>
            </a:r>
            <a:r>
              <a:rPr lang="zh-TW" altLang="zh-TW" dirty="0"/>
              <a:t>～</a:t>
            </a:r>
            <a:r>
              <a:rPr lang="zh-TW" altLang="en-US" dirty="0"/>
              <a:t>五</a:t>
            </a:r>
            <a:r>
              <a:rPr lang="zh-TW" altLang="zh-TW" dirty="0"/>
              <a:t>螺牙螺紋為宜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45680" y="2061124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680" y="1548650"/>
            <a:ext cx="5472000" cy="358775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施作方式</a:t>
            </a: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07421" y="2389452"/>
            <a:ext cx="4901073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TW" altLang="zh-TW" dirty="0"/>
              <a:t>通常使用於鍍鋅鋼管、</a:t>
            </a:r>
            <a:r>
              <a:rPr lang="zh-TW" altLang="en-US" dirty="0"/>
              <a:t>被覆鋼管</a:t>
            </a:r>
            <a:r>
              <a:rPr lang="en-US" altLang="zh-TW" dirty="0"/>
              <a:t>(PEL</a:t>
            </a:r>
            <a:r>
              <a:rPr lang="zh-TW" altLang="zh-TW" dirty="0"/>
              <a:t>鋼管及</a:t>
            </a:r>
            <a:r>
              <a:rPr lang="en-US" altLang="zh-TW" dirty="0"/>
              <a:t>VI</a:t>
            </a:r>
            <a:r>
              <a:rPr lang="zh-TW" altLang="zh-TW" dirty="0"/>
              <a:t>管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66725" indent="-466725" algn="just">
              <a:lnSpc>
                <a:spcPct val="100000"/>
              </a:lnSpc>
              <a:buNone/>
            </a:pPr>
            <a:endParaRPr lang="en-US" altLang="zh-TW" dirty="0"/>
          </a:p>
          <a:p>
            <a:pPr marL="466725" indent="-466725" algn="just">
              <a:lnSpc>
                <a:spcPct val="100000"/>
              </a:lnSpc>
              <a:buNone/>
            </a:pPr>
            <a:endParaRPr lang="en-US" altLang="zh-TW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82D13F5-7BEC-4024-BAA6-D1AB8E7D33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6" y="3003355"/>
            <a:ext cx="216217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8EFDDDC-EE28-4220-BB35-57B77FEC2B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71" y="4903120"/>
            <a:ext cx="2895600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804B7C8-9688-440F-A85B-5C1CC8E5E6E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17" y="3023675"/>
            <a:ext cx="2514600" cy="159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天然氣管線接合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方式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 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機械接合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 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7421" y="198630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21" y="1486489"/>
            <a:ext cx="5472000" cy="36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dirty="0"/>
              <a:t>適用性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646" y="2389453"/>
            <a:ext cx="5472000" cy="2839772"/>
          </a:xfrm>
        </p:spPr>
        <p:txBody>
          <a:bodyPr rtlCol="0"/>
          <a:lstStyle/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一、</a:t>
            </a:r>
            <a:r>
              <a:rPr lang="zh-TW" altLang="zh-TW" dirty="0"/>
              <a:t>由管或管件的承口、插口、押圈、橡膠圈及機械接頭螺栓所組成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/>
              <a:t>以</a:t>
            </a:r>
            <a:r>
              <a:rPr lang="zh-TW" altLang="zh-TW" dirty="0"/>
              <a:t>機械</a:t>
            </a:r>
            <a:r>
              <a:rPr lang="zh-TW" altLang="en-US" dirty="0"/>
              <a:t>方式</a:t>
            </a:r>
            <a:r>
              <a:rPr lang="zh-TW" altLang="zh-TW" dirty="0"/>
              <a:t>接</a:t>
            </a:r>
            <a:r>
              <a:rPr lang="zh-TW" altLang="en-US" dirty="0"/>
              <a:t>合</a:t>
            </a:r>
            <a:r>
              <a:rPr lang="zh-TW" altLang="zh-TW" dirty="0"/>
              <a:t>。</a:t>
            </a:r>
            <a:endParaRPr lang="zh-TW" altLang="en-US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二、</a:t>
            </a:r>
            <a:r>
              <a:rPr lang="zh-TW" altLang="zh-TW" dirty="0"/>
              <a:t>安裝機械接頭螺栓並旋緊螺帽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/>
              <a:t>以止回扳手旋緊螺栓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三、</a:t>
            </a:r>
            <a:r>
              <a:rPr lang="zh-TW" altLang="zh-TW" dirty="0"/>
              <a:t>機械接頭螺栓應全數安裝不得遺漏，安裝妥後並檢視橡膠圈嵌入是否平均。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8646" y="198630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8646" y="1471504"/>
            <a:ext cx="5472000" cy="358775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施作方式</a:t>
            </a: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07421" y="2389452"/>
            <a:ext cx="4901073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TW" altLang="zh-TW" dirty="0"/>
              <a:t>使用於</a:t>
            </a:r>
            <a:r>
              <a:rPr lang="zh-TW" altLang="en-US" dirty="0"/>
              <a:t>鑄鐵</a:t>
            </a:r>
            <a:r>
              <a:rPr lang="zh-TW" altLang="zh-TW" dirty="0"/>
              <a:t>管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66725" indent="-466725" algn="just">
              <a:lnSpc>
                <a:spcPct val="100000"/>
              </a:lnSpc>
              <a:buNone/>
            </a:pPr>
            <a:endParaRPr lang="en-US" altLang="zh-TW" dirty="0"/>
          </a:p>
          <a:p>
            <a:pPr marL="466725" indent="-466725" algn="just">
              <a:lnSpc>
                <a:spcPct val="100000"/>
              </a:lnSpc>
              <a:buNone/>
            </a:pPr>
            <a:endParaRPr lang="en-US" altLang="zh-TW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59E8E5C-EEF1-47E6-BFD8-2DCB741ECF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9" y="2728675"/>
            <a:ext cx="274320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1CB9C20-269C-483E-A7DE-4E25EDAE18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93" y="4694447"/>
            <a:ext cx="2284095" cy="160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31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天然氣管線接合</a:t>
            </a:r>
            <a:r>
              <a:rPr kumimoji="0" lang="zh-TW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方式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--- </a:t>
            </a: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銲接接合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rPr>
              <a:t> 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矩形 11" descr="輔色區塊左方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7421" y="1990158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21" y="1443240"/>
            <a:ext cx="2686154" cy="320512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dirty="0"/>
              <a:t>適用性</a:t>
            </a:r>
            <a:endParaRPr lang="en-US" altLang="zh-TW" dirty="0"/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646" y="2389453"/>
            <a:ext cx="5472000" cy="2839772"/>
          </a:xfrm>
        </p:spPr>
        <p:txBody>
          <a:bodyPr rtlCol="0"/>
          <a:lstStyle/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一、</a:t>
            </a:r>
            <a:r>
              <a:rPr lang="zh-TW" altLang="zh-TW" dirty="0"/>
              <a:t>採用電弧銲接。</a:t>
            </a:r>
            <a:endParaRPr lang="zh-TW" altLang="en-US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二、</a:t>
            </a:r>
            <a:r>
              <a:rPr lang="zh-TW" altLang="zh-TW" dirty="0"/>
              <a:t>在地面銲接為原則，儘量減少地下固定銲接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47675" indent="-4476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dirty="0"/>
              <a:t>三、</a:t>
            </a:r>
            <a:r>
              <a:rPr lang="zh-TW" altLang="zh-TW" dirty="0"/>
              <a:t>依電銲種類、母材種別及機械性能選用合適之電銲條。 </a:t>
            </a:r>
            <a:endParaRPr lang="en-US" altLang="zh-TW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7743" y="6371351"/>
            <a:ext cx="2414257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矩形 16" descr="輔色列右方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21866" y="2104982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1866" y="1627021"/>
            <a:ext cx="2435182" cy="320512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施作方式</a:t>
            </a:r>
          </a:p>
        </p:txBody>
      </p:sp>
      <p:sp>
        <p:nvSpPr>
          <p:cNvPr id="21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307421" y="2389452"/>
            <a:ext cx="4901073" cy="2003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TW" altLang="zh-TW" dirty="0"/>
              <a:t>使用於</a:t>
            </a:r>
            <a:r>
              <a:rPr lang="zh-TW" altLang="en-US" dirty="0"/>
              <a:t>鋼</a:t>
            </a:r>
            <a:r>
              <a:rPr lang="zh-TW" altLang="zh-TW" dirty="0"/>
              <a:t>管</a:t>
            </a:r>
            <a:r>
              <a:rPr lang="zh-TW" altLang="en-US" dirty="0"/>
              <a:t>類的。</a:t>
            </a:r>
            <a:endParaRPr lang="en-US" altLang="zh-TW" dirty="0"/>
          </a:p>
          <a:p>
            <a:pPr marL="466725" indent="-466725" algn="just">
              <a:lnSpc>
                <a:spcPct val="100000"/>
              </a:lnSpc>
              <a:buNone/>
            </a:pPr>
            <a:endParaRPr lang="en-US" altLang="zh-TW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B50FC20-FE4E-4458-9DCC-20D88A3251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41" y="2968692"/>
            <a:ext cx="1737360" cy="20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0F9F73F7-A40D-4DF5-9C4E-367C6D0BDA9A}"/>
              </a:ext>
            </a:extLst>
          </p:cNvPr>
          <p:cNvSpPr txBox="1"/>
          <p:nvPr/>
        </p:nvSpPr>
        <p:spPr>
          <a:xfrm>
            <a:off x="736270" y="5347002"/>
            <a:ext cx="314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鋼丁字</a:t>
            </a:r>
            <a:endParaRPr lang="zh-TW" altLang="zh-TW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71472"/>
      </p:ext>
    </p:extLst>
  </p:cSld>
  <p:clrMapOvr>
    <a:masterClrMapping/>
  </p:clrMapOvr>
</p:sld>
</file>

<file path=ppt/theme/theme1.xml><?xml version="1.0" encoding="utf-8"?>
<a:theme xmlns:a="http://schemas.openxmlformats.org/drawingml/2006/main" name="1100121 110年度新進人員教育訓練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02_TF16411250.potx" id="{6BC299B1-5336-468F-95B2-9C3C87564452}" vid="{ABD121BE-01A4-44C3-B3C1-D76C2245429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fb0879af-3eba-417a-a55a-ffe6dcd6ca77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1100121 110年度新進人員教育訓練</Template>
  <TotalTime>0</TotalTime>
  <Words>6566</Words>
  <Application>Microsoft Office PowerPoint</Application>
  <PresentationFormat>寬螢幕</PresentationFormat>
  <Paragraphs>625</Paragraphs>
  <Slides>39</Slides>
  <Notes>39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9" baseType="lpstr">
      <vt:lpstr>Microsoft JhengHei UI</vt:lpstr>
      <vt:lpstr>Microsoft JhengHei UI Light</vt:lpstr>
      <vt:lpstr>微軟正黑體</vt:lpstr>
      <vt:lpstr>新細明體</vt:lpstr>
      <vt:lpstr>標楷體</vt:lpstr>
      <vt:lpstr>Arial</vt:lpstr>
      <vt:lpstr>Calibri</vt:lpstr>
      <vt:lpstr>Candara</vt:lpstr>
      <vt:lpstr>Times New Roman</vt:lpstr>
      <vt:lpstr>1100121 110年度新進人員教育訓練</vt:lpstr>
      <vt:lpstr>施工規範各式工法解析</vt:lpstr>
      <vt:lpstr>課程大綱</vt:lpstr>
      <vt:lpstr>一、名詞定義</vt:lpstr>
      <vt:lpstr>一、名詞定義(續) </vt:lpstr>
      <vt:lpstr>二、施工應遵循之相關法令及規定</vt:lpstr>
      <vt:lpstr>三、管線接合方式</vt:lpstr>
      <vt:lpstr>三、天然氣管線接合方式 --- 螺紋接合 </vt:lpstr>
      <vt:lpstr>三、天然氣管線接合方式 ---  機械接合 </vt:lpstr>
      <vt:lpstr>三、天然氣管線接合方式 --- 銲接接合 </vt:lpstr>
      <vt:lpstr>三、天然氣管線接合方式 --- 電融接合 </vt:lpstr>
      <vt:lpstr>三、天然氣管線接合方式 --- FP管接合 </vt:lpstr>
      <vt:lpstr>四、各式管材工法解析 --- 螺紋接合</vt:lpstr>
      <vt:lpstr>四、各式管材工法解析 --- 螺紋接合(續)</vt:lpstr>
      <vt:lpstr>四、各式管材工法解析 --- 螺紋接合(續)</vt:lpstr>
      <vt:lpstr>四 、各式管材工法解析 --- 螺紋接合(續)</vt:lpstr>
      <vt:lpstr>四、各式管材工法解析 --- 機械接合</vt:lpstr>
      <vt:lpstr>四、各式管材工法解析 --- 機械接合(續)</vt:lpstr>
      <vt:lpstr>四、各式管材工法解析 --- 銲接接合 (以鋼管、被覆鋼管為例說明) </vt:lpstr>
      <vt:lpstr>四、各式管材工法解析 --- 銲接接合(續)</vt:lpstr>
      <vt:lpstr>四、各式管材工法解析 --- 銲接接合(續)</vt:lpstr>
      <vt:lpstr>四、各式管材工法解析 --- 電融接合 (以PE管電融接合為例說明)</vt:lpstr>
      <vt:lpstr>四、各式管材工法解析 --- 電融接合 (續)</vt:lpstr>
      <vt:lpstr>四、各式管材工法解析--- FP管接合 (以FP管接合為例說明) </vt:lpstr>
      <vt:lpstr>四、各式管材工法解析--- FP管接合 (續)</vt:lpstr>
      <vt:lpstr>四、各式管材工法解析--- FP管接合 (續)</vt:lpstr>
      <vt:lpstr>四、各式管材工法解析--- FP管接合 (續)</vt:lpstr>
      <vt:lpstr>四、各式管材工法解析--- FP管接合 (續)</vt:lpstr>
      <vt:lpstr>四、各式管材工法解析---管線固定</vt:lpstr>
      <vt:lpstr>四、各式管材工法解析---管線固定 (續)</vt:lpstr>
      <vt:lpstr>四、各式管材工法解析---管線固定 (續)</vt:lpstr>
      <vt:lpstr>四、各式管材工法解析---管線固定 (續)</vt:lpstr>
      <vt:lpstr>四、各式管材工法解析---管線固定 (續)</vt:lpstr>
      <vt:lpstr>四、各式管材工法解析---防蝕作業 (續)</vt:lpstr>
      <vt:lpstr>五、施工後作業 ---氣密檢查</vt:lpstr>
      <vt:lpstr>五、施工後作業 ---氣密檢查 (續)</vt:lpstr>
      <vt:lpstr>五、施工後作業 ---氣密檢查 (續)</vt:lpstr>
      <vt:lpstr>五、施工後作業 ---氣密檢查 (續)</vt:lpstr>
      <vt:lpstr>五、施工後作業 --- 排氣作業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2020-12-22T03:40:05Z</dcterms:created>
  <dcterms:modified xsi:type="dcterms:W3CDTF">2021-04-20T06:35:49Z</dcterms:modified>
</cp:coreProperties>
</file>