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2047" r:id="rId1"/>
  </p:sldMasterIdLst>
  <p:notesMasterIdLst>
    <p:notesMasterId r:id="rId62"/>
  </p:notesMasterIdLst>
  <p:handoutMasterIdLst>
    <p:handoutMasterId r:id="rId63"/>
  </p:handoutMasterIdLst>
  <p:sldIdLst>
    <p:sldId id="684" r:id="rId2"/>
    <p:sldId id="649" r:id="rId3"/>
    <p:sldId id="658" r:id="rId4"/>
    <p:sldId id="647" r:id="rId5"/>
    <p:sldId id="648" r:id="rId6"/>
    <p:sldId id="713" r:id="rId7"/>
    <p:sldId id="714" r:id="rId8"/>
    <p:sldId id="715" r:id="rId9"/>
    <p:sldId id="746" r:id="rId10"/>
    <p:sldId id="716" r:id="rId11"/>
    <p:sldId id="717" r:id="rId12"/>
    <p:sldId id="718" r:id="rId13"/>
    <p:sldId id="719" r:id="rId14"/>
    <p:sldId id="652" r:id="rId15"/>
    <p:sldId id="720" r:id="rId16"/>
    <p:sldId id="748" r:id="rId17"/>
    <p:sldId id="653" r:id="rId18"/>
    <p:sldId id="747" r:id="rId19"/>
    <p:sldId id="708" r:id="rId20"/>
    <p:sldId id="660" r:id="rId21"/>
    <p:sldId id="661" r:id="rId22"/>
    <p:sldId id="749" r:id="rId23"/>
    <p:sldId id="732" r:id="rId24"/>
    <p:sldId id="733" r:id="rId25"/>
    <p:sldId id="704" r:id="rId26"/>
    <p:sldId id="705" r:id="rId27"/>
    <p:sldId id="706" r:id="rId28"/>
    <p:sldId id="778" r:id="rId29"/>
    <p:sldId id="779" r:id="rId30"/>
    <p:sldId id="777" r:id="rId31"/>
    <p:sldId id="775" r:id="rId32"/>
    <p:sldId id="776" r:id="rId33"/>
    <p:sldId id="752" r:id="rId34"/>
    <p:sldId id="753" r:id="rId35"/>
    <p:sldId id="756" r:id="rId36"/>
    <p:sldId id="757" r:id="rId37"/>
    <p:sldId id="758" r:id="rId38"/>
    <p:sldId id="759" r:id="rId39"/>
    <p:sldId id="760" r:id="rId40"/>
    <p:sldId id="761" r:id="rId41"/>
    <p:sldId id="763" r:id="rId42"/>
    <p:sldId id="764" r:id="rId43"/>
    <p:sldId id="765" r:id="rId44"/>
    <p:sldId id="766" r:id="rId45"/>
    <p:sldId id="767" r:id="rId46"/>
    <p:sldId id="769" r:id="rId47"/>
    <p:sldId id="780" r:id="rId48"/>
    <p:sldId id="781" r:id="rId49"/>
    <p:sldId id="782" r:id="rId50"/>
    <p:sldId id="783" r:id="rId51"/>
    <p:sldId id="784" r:id="rId52"/>
    <p:sldId id="691" r:id="rId53"/>
    <p:sldId id="770" r:id="rId54"/>
    <p:sldId id="771" r:id="rId55"/>
    <p:sldId id="772" r:id="rId56"/>
    <p:sldId id="773" r:id="rId57"/>
    <p:sldId id="774" r:id="rId58"/>
    <p:sldId id="709" r:id="rId59"/>
    <p:sldId id="710" r:id="rId60"/>
    <p:sldId id="536" r:id="rId61"/>
  </p:sldIdLst>
  <p:sldSz cx="9144000" cy="6858000" type="screen4x3"/>
  <p:notesSz cx="6735763" cy="9866313"/>
  <p:defaultTextStyle>
    <a:defPPr>
      <a:defRPr lang="zh-TW"/>
    </a:defPPr>
    <a:lvl1pPr algn="l" rtl="0" eaLnBrk="0" fontAlgn="base" hangingPunct="0">
      <a:spcBef>
        <a:spcPct val="0"/>
      </a:spcBef>
      <a:spcAft>
        <a:spcPct val="0"/>
      </a:spcAft>
      <a:defRPr kumimoji="1" sz="4400"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sz="4400"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sz="4400"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sz="4400"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sz="4400"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4400"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4400"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4400"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4400"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7AA"/>
    <a:srgbClr val="0166AD"/>
    <a:srgbClr val="C6261D"/>
    <a:srgbClr val="0067AE"/>
    <a:srgbClr val="4AECAE"/>
    <a:srgbClr val="176BA1"/>
    <a:srgbClr val="CF5640"/>
    <a:srgbClr val="A1DF57"/>
    <a:srgbClr val="263B23"/>
    <a:srgbClr val="C42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76098" autoAdjust="0"/>
  </p:normalViewPr>
  <p:slideViewPr>
    <p:cSldViewPr>
      <p:cViewPr varScale="1">
        <p:scale>
          <a:sx n="68" d="100"/>
          <a:sy n="68" d="100"/>
        </p:scale>
        <p:origin x="13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912"/>
    </p:cViewPr>
  </p:sorterViewPr>
  <p:notesViewPr>
    <p:cSldViewPr>
      <p:cViewPr varScale="1">
        <p:scale>
          <a:sx n="65" d="100"/>
          <a:sy n="65" d="100"/>
        </p:scale>
        <p:origin x="-1746"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24A5D-255C-4563-86FC-758D52AA3089}" type="doc">
      <dgm:prSet loTypeId="urn:microsoft.com/office/officeart/2005/8/layout/radial6" loCatId="cycle" qsTypeId="urn:microsoft.com/office/officeart/2005/8/quickstyle/3d2" qsCatId="3D" csTypeId="urn:microsoft.com/office/officeart/2005/8/colors/accent0_2" csCatId="mainScheme" phldr="1"/>
      <dgm:spPr/>
      <dgm:t>
        <a:bodyPr/>
        <a:lstStyle/>
        <a:p>
          <a:endParaRPr lang="zh-TW" altLang="en-US"/>
        </a:p>
      </dgm:t>
    </dgm:pt>
    <dgm:pt modelId="{D169D19E-A1AA-45AF-B369-B254D931B84C}">
      <dgm:prSet phldrT="[文字]"/>
      <dgm:spPr/>
      <dgm:t>
        <a:bodyPr/>
        <a:lstStyle/>
        <a:p>
          <a:r>
            <a:rPr lang="zh-TW" altLang="en-US" dirty="0"/>
            <a:t>消費</a:t>
          </a:r>
        </a:p>
      </dgm:t>
    </dgm:pt>
    <dgm:pt modelId="{3D0F751D-112E-4D92-8E09-A8E8D4415F51}" type="parTrans" cxnId="{5A1D7C1A-6FEE-4794-82D1-A20E42A323CC}">
      <dgm:prSet/>
      <dgm:spPr/>
      <dgm:t>
        <a:bodyPr/>
        <a:lstStyle/>
        <a:p>
          <a:endParaRPr lang="zh-TW" altLang="en-US"/>
        </a:p>
      </dgm:t>
    </dgm:pt>
    <dgm:pt modelId="{C74F4F66-8D46-41E6-9813-9315A9F923C3}" type="sibTrans" cxnId="{5A1D7C1A-6FEE-4794-82D1-A20E42A323CC}">
      <dgm:prSet/>
      <dgm:spPr/>
      <dgm:t>
        <a:bodyPr/>
        <a:lstStyle/>
        <a:p>
          <a:endParaRPr lang="zh-TW" altLang="en-US"/>
        </a:p>
      </dgm:t>
    </dgm:pt>
    <dgm:pt modelId="{19CAFB79-2790-41A8-B06F-250620A943D7}">
      <dgm:prSet phldrT="[文字]"/>
      <dgm:spPr/>
      <dgm:t>
        <a:bodyPr/>
        <a:lstStyle/>
        <a:p>
          <a:r>
            <a:rPr lang="zh-TW" altLang="en-US" dirty="0"/>
            <a:t>食</a:t>
          </a:r>
        </a:p>
      </dgm:t>
    </dgm:pt>
    <dgm:pt modelId="{2129347A-0277-4832-B23B-FAAE89807BE4}" type="parTrans" cxnId="{0E436F04-F341-4D7D-ABFB-D8448414B651}">
      <dgm:prSet/>
      <dgm:spPr/>
      <dgm:t>
        <a:bodyPr/>
        <a:lstStyle/>
        <a:p>
          <a:endParaRPr lang="zh-TW" altLang="en-US"/>
        </a:p>
      </dgm:t>
    </dgm:pt>
    <dgm:pt modelId="{0E1DF305-C96E-479F-88C6-DFFEB0143FE2}" type="sibTrans" cxnId="{0E436F04-F341-4D7D-ABFB-D8448414B651}">
      <dgm:prSet/>
      <dgm:spPr/>
      <dgm:t>
        <a:bodyPr/>
        <a:lstStyle/>
        <a:p>
          <a:endParaRPr lang="zh-TW" altLang="en-US"/>
        </a:p>
      </dgm:t>
    </dgm:pt>
    <dgm:pt modelId="{F901AF7B-7495-40A0-A67B-BDD0BDF4554E}">
      <dgm:prSet phldrT="[文字]"/>
      <dgm:spPr/>
      <dgm:t>
        <a:bodyPr/>
        <a:lstStyle/>
        <a:p>
          <a:r>
            <a:rPr lang="zh-TW" altLang="en-US" dirty="0"/>
            <a:t>衣</a:t>
          </a:r>
        </a:p>
      </dgm:t>
    </dgm:pt>
    <dgm:pt modelId="{B82FBE12-0AB5-4FEE-AA15-1B2C450B1736}" type="parTrans" cxnId="{2F2CCF3B-7011-4D52-8653-2A51E073A3D9}">
      <dgm:prSet/>
      <dgm:spPr/>
      <dgm:t>
        <a:bodyPr/>
        <a:lstStyle/>
        <a:p>
          <a:endParaRPr lang="zh-TW" altLang="en-US"/>
        </a:p>
      </dgm:t>
    </dgm:pt>
    <dgm:pt modelId="{7782F9EF-9490-48D8-B3C7-BD09AA279E0D}" type="sibTrans" cxnId="{2F2CCF3B-7011-4D52-8653-2A51E073A3D9}">
      <dgm:prSet/>
      <dgm:spPr/>
      <dgm:t>
        <a:bodyPr/>
        <a:lstStyle/>
        <a:p>
          <a:endParaRPr lang="zh-TW" altLang="en-US"/>
        </a:p>
      </dgm:t>
    </dgm:pt>
    <dgm:pt modelId="{4A855A2A-7261-4917-946A-05C58AE169D3}">
      <dgm:prSet phldrT="[文字]"/>
      <dgm:spPr/>
      <dgm:t>
        <a:bodyPr/>
        <a:lstStyle/>
        <a:p>
          <a:r>
            <a:rPr lang="zh-TW" altLang="en-US" dirty="0"/>
            <a:t>住</a:t>
          </a:r>
        </a:p>
      </dgm:t>
    </dgm:pt>
    <dgm:pt modelId="{F35466BE-DB77-40E6-89C2-FA43DF3D4F77}" type="parTrans" cxnId="{C07A64C1-F420-4165-BE6B-849516A5236D}">
      <dgm:prSet/>
      <dgm:spPr/>
      <dgm:t>
        <a:bodyPr/>
        <a:lstStyle/>
        <a:p>
          <a:endParaRPr lang="zh-TW" altLang="en-US"/>
        </a:p>
      </dgm:t>
    </dgm:pt>
    <dgm:pt modelId="{3D829A43-90B5-44A8-BEF0-59174FE9284C}" type="sibTrans" cxnId="{C07A64C1-F420-4165-BE6B-849516A5236D}">
      <dgm:prSet/>
      <dgm:spPr/>
      <dgm:t>
        <a:bodyPr/>
        <a:lstStyle/>
        <a:p>
          <a:endParaRPr lang="zh-TW" altLang="en-US"/>
        </a:p>
      </dgm:t>
    </dgm:pt>
    <dgm:pt modelId="{87E7DF61-18EF-4BAC-A0EE-E7B58101087B}">
      <dgm:prSet phldrT="[文字]"/>
      <dgm:spPr/>
      <dgm:t>
        <a:bodyPr/>
        <a:lstStyle/>
        <a:p>
          <a:r>
            <a:rPr lang="zh-TW" altLang="en-US" dirty="0"/>
            <a:t>行</a:t>
          </a:r>
        </a:p>
      </dgm:t>
    </dgm:pt>
    <dgm:pt modelId="{AB4130CF-0AC3-4C9D-899F-8D9B7AC48481}" type="parTrans" cxnId="{92ED1E23-C049-4753-9966-7792A8B0A0AB}">
      <dgm:prSet/>
      <dgm:spPr/>
      <dgm:t>
        <a:bodyPr/>
        <a:lstStyle/>
        <a:p>
          <a:endParaRPr lang="zh-TW" altLang="en-US"/>
        </a:p>
      </dgm:t>
    </dgm:pt>
    <dgm:pt modelId="{2DD472E6-17D9-490E-B09C-65013D2E5BBC}" type="sibTrans" cxnId="{92ED1E23-C049-4753-9966-7792A8B0A0AB}">
      <dgm:prSet/>
      <dgm:spPr/>
      <dgm:t>
        <a:bodyPr/>
        <a:lstStyle/>
        <a:p>
          <a:endParaRPr lang="zh-TW" altLang="en-US"/>
        </a:p>
      </dgm:t>
    </dgm:pt>
    <dgm:pt modelId="{A5DF958E-2EEA-4BDF-9B0D-E15CFC71822F}">
      <dgm:prSet phldrT="[文字]"/>
      <dgm:spPr/>
      <dgm:t>
        <a:bodyPr/>
        <a:lstStyle/>
        <a:p>
          <a:r>
            <a:rPr lang="zh-TW" altLang="en-US" dirty="0"/>
            <a:t>育</a:t>
          </a:r>
        </a:p>
      </dgm:t>
    </dgm:pt>
    <dgm:pt modelId="{44927C3C-C1DE-4968-98A5-863A2347789E}" type="parTrans" cxnId="{7EDFA0F2-1AEF-4EF8-B35B-8FFDA930D277}">
      <dgm:prSet/>
      <dgm:spPr/>
      <dgm:t>
        <a:bodyPr/>
        <a:lstStyle/>
        <a:p>
          <a:endParaRPr lang="zh-TW" altLang="en-US"/>
        </a:p>
      </dgm:t>
    </dgm:pt>
    <dgm:pt modelId="{4F751B3B-2071-4D21-B1B5-6D1B21FDBB4F}" type="sibTrans" cxnId="{7EDFA0F2-1AEF-4EF8-B35B-8FFDA930D277}">
      <dgm:prSet/>
      <dgm:spPr/>
      <dgm:t>
        <a:bodyPr/>
        <a:lstStyle/>
        <a:p>
          <a:endParaRPr lang="zh-TW" altLang="en-US"/>
        </a:p>
      </dgm:t>
    </dgm:pt>
    <dgm:pt modelId="{5C8819AF-C4E6-475B-A5C1-40242A08FF6B}">
      <dgm:prSet phldrT="[文字]"/>
      <dgm:spPr/>
      <dgm:t>
        <a:bodyPr/>
        <a:lstStyle/>
        <a:p>
          <a:r>
            <a:rPr lang="zh-TW" altLang="en-US" dirty="0"/>
            <a:t>樂</a:t>
          </a:r>
        </a:p>
      </dgm:t>
    </dgm:pt>
    <dgm:pt modelId="{2A154DFF-6ED4-418F-B7C7-2206089A7D21}" type="parTrans" cxnId="{D1A7A819-00D9-4EEA-B5EB-CB3B98D7C56E}">
      <dgm:prSet/>
      <dgm:spPr/>
      <dgm:t>
        <a:bodyPr/>
        <a:lstStyle/>
        <a:p>
          <a:endParaRPr lang="zh-TW" altLang="en-US"/>
        </a:p>
      </dgm:t>
    </dgm:pt>
    <dgm:pt modelId="{B1BD359F-E977-43AD-93AA-567E762D72F0}" type="sibTrans" cxnId="{D1A7A819-00D9-4EEA-B5EB-CB3B98D7C56E}">
      <dgm:prSet/>
      <dgm:spPr/>
      <dgm:t>
        <a:bodyPr/>
        <a:lstStyle/>
        <a:p>
          <a:endParaRPr lang="zh-TW" altLang="en-US"/>
        </a:p>
      </dgm:t>
    </dgm:pt>
    <dgm:pt modelId="{ECEE9A94-5652-4555-AC59-49C3C17AF0E5}" type="pres">
      <dgm:prSet presAssocID="{37024A5D-255C-4563-86FC-758D52AA3089}" presName="Name0" presStyleCnt="0">
        <dgm:presLayoutVars>
          <dgm:chMax val="1"/>
          <dgm:dir/>
          <dgm:animLvl val="ctr"/>
          <dgm:resizeHandles val="exact"/>
        </dgm:presLayoutVars>
      </dgm:prSet>
      <dgm:spPr/>
    </dgm:pt>
    <dgm:pt modelId="{83C727ED-7317-44C7-83E4-79EEE9B52382}" type="pres">
      <dgm:prSet presAssocID="{D169D19E-A1AA-45AF-B369-B254D931B84C}" presName="centerShape" presStyleLbl="node0" presStyleIdx="0" presStyleCnt="1"/>
      <dgm:spPr/>
    </dgm:pt>
    <dgm:pt modelId="{F5232959-EB2B-408E-92EB-BC314B167030}" type="pres">
      <dgm:prSet presAssocID="{19CAFB79-2790-41A8-B06F-250620A943D7}" presName="node" presStyleLbl="node1" presStyleIdx="0" presStyleCnt="6" custRadScaleRad="99087" custRadScaleInc="-44">
        <dgm:presLayoutVars>
          <dgm:bulletEnabled val="1"/>
        </dgm:presLayoutVars>
      </dgm:prSet>
      <dgm:spPr/>
    </dgm:pt>
    <dgm:pt modelId="{23C0DE21-B3E3-4996-B619-90162F3D1052}" type="pres">
      <dgm:prSet presAssocID="{19CAFB79-2790-41A8-B06F-250620A943D7}" presName="dummy" presStyleCnt="0"/>
      <dgm:spPr/>
    </dgm:pt>
    <dgm:pt modelId="{A518F19A-2A6F-44A2-B570-80706CF2A87D}" type="pres">
      <dgm:prSet presAssocID="{0E1DF305-C96E-479F-88C6-DFFEB0143FE2}" presName="sibTrans" presStyleLbl="sibTrans2D1" presStyleIdx="0" presStyleCnt="6"/>
      <dgm:spPr/>
    </dgm:pt>
    <dgm:pt modelId="{36A12DA7-0432-4589-8CBA-D120F8CF54D4}" type="pres">
      <dgm:prSet presAssocID="{F901AF7B-7495-40A0-A67B-BDD0BDF4554E}" presName="node" presStyleLbl="node1" presStyleIdx="1" presStyleCnt="6">
        <dgm:presLayoutVars>
          <dgm:bulletEnabled val="1"/>
        </dgm:presLayoutVars>
      </dgm:prSet>
      <dgm:spPr/>
    </dgm:pt>
    <dgm:pt modelId="{BBCFD1B3-257E-4C6F-BDEA-8A203FB46808}" type="pres">
      <dgm:prSet presAssocID="{F901AF7B-7495-40A0-A67B-BDD0BDF4554E}" presName="dummy" presStyleCnt="0"/>
      <dgm:spPr/>
    </dgm:pt>
    <dgm:pt modelId="{7BFE1D26-8842-4B93-A0A1-7F17810B3A5A}" type="pres">
      <dgm:prSet presAssocID="{7782F9EF-9490-48D8-B3C7-BD09AA279E0D}" presName="sibTrans" presStyleLbl="sibTrans2D1" presStyleIdx="1" presStyleCnt="6"/>
      <dgm:spPr/>
    </dgm:pt>
    <dgm:pt modelId="{C4F90C8D-7FC3-4945-96C9-178C1F0FD4E4}" type="pres">
      <dgm:prSet presAssocID="{4A855A2A-7261-4917-946A-05C58AE169D3}" presName="node" presStyleLbl="node1" presStyleIdx="2" presStyleCnt="6">
        <dgm:presLayoutVars>
          <dgm:bulletEnabled val="1"/>
        </dgm:presLayoutVars>
      </dgm:prSet>
      <dgm:spPr/>
    </dgm:pt>
    <dgm:pt modelId="{CE3296C5-4BA4-4F0A-AF7D-42FDB0C19D43}" type="pres">
      <dgm:prSet presAssocID="{4A855A2A-7261-4917-946A-05C58AE169D3}" presName="dummy" presStyleCnt="0"/>
      <dgm:spPr/>
    </dgm:pt>
    <dgm:pt modelId="{80FF99D6-0A98-41EB-9F01-00867CF207AD}" type="pres">
      <dgm:prSet presAssocID="{3D829A43-90B5-44A8-BEF0-59174FE9284C}" presName="sibTrans" presStyleLbl="sibTrans2D1" presStyleIdx="2" presStyleCnt="6"/>
      <dgm:spPr/>
    </dgm:pt>
    <dgm:pt modelId="{90A2C5F9-6B5D-4326-9198-7BB0CC7EE125}" type="pres">
      <dgm:prSet presAssocID="{87E7DF61-18EF-4BAC-A0EE-E7B58101087B}" presName="node" presStyleLbl="node1" presStyleIdx="3" presStyleCnt="6">
        <dgm:presLayoutVars>
          <dgm:bulletEnabled val="1"/>
        </dgm:presLayoutVars>
      </dgm:prSet>
      <dgm:spPr/>
    </dgm:pt>
    <dgm:pt modelId="{928C12D0-2C29-4A24-B3C5-1AD49DFADBCA}" type="pres">
      <dgm:prSet presAssocID="{87E7DF61-18EF-4BAC-A0EE-E7B58101087B}" presName="dummy" presStyleCnt="0"/>
      <dgm:spPr/>
    </dgm:pt>
    <dgm:pt modelId="{04E7BB34-AF3B-4329-BF7B-CAE26307E97A}" type="pres">
      <dgm:prSet presAssocID="{2DD472E6-17D9-490E-B09C-65013D2E5BBC}" presName="sibTrans" presStyleLbl="sibTrans2D1" presStyleIdx="3" presStyleCnt="6"/>
      <dgm:spPr/>
    </dgm:pt>
    <dgm:pt modelId="{9CEA2126-B322-431C-B9A0-FD3CD0F521A6}" type="pres">
      <dgm:prSet presAssocID="{A5DF958E-2EEA-4BDF-9B0D-E15CFC71822F}" presName="node" presStyleLbl="node1" presStyleIdx="4" presStyleCnt="6">
        <dgm:presLayoutVars>
          <dgm:bulletEnabled val="1"/>
        </dgm:presLayoutVars>
      </dgm:prSet>
      <dgm:spPr/>
    </dgm:pt>
    <dgm:pt modelId="{A9FE3DAE-445C-42AF-9F53-8EF1F9D585D4}" type="pres">
      <dgm:prSet presAssocID="{A5DF958E-2EEA-4BDF-9B0D-E15CFC71822F}" presName="dummy" presStyleCnt="0"/>
      <dgm:spPr/>
    </dgm:pt>
    <dgm:pt modelId="{B79E0D53-E88C-417E-82AB-62326009F5D0}" type="pres">
      <dgm:prSet presAssocID="{4F751B3B-2071-4D21-B1B5-6D1B21FDBB4F}" presName="sibTrans" presStyleLbl="sibTrans2D1" presStyleIdx="4" presStyleCnt="6"/>
      <dgm:spPr/>
    </dgm:pt>
    <dgm:pt modelId="{5DEA468F-65FC-489F-8B32-E0D28D28BB73}" type="pres">
      <dgm:prSet presAssocID="{5C8819AF-C4E6-475B-A5C1-40242A08FF6B}" presName="node" presStyleLbl="node1" presStyleIdx="5" presStyleCnt="6">
        <dgm:presLayoutVars>
          <dgm:bulletEnabled val="1"/>
        </dgm:presLayoutVars>
      </dgm:prSet>
      <dgm:spPr/>
    </dgm:pt>
    <dgm:pt modelId="{6BB2B2A2-4C8E-4238-867C-03DA2D90BA37}" type="pres">
      <dgm:prSet presAssocID="{5C8819AF-C4E6-475B-A5C1-40242A08FF6B}" presName="dummy" presStyleCnt="0"/>
      <dgm:spPr/>
    </dgm:pt>
    <dgm:pt modelId="{A4759460-D5C3-41EA-B1BC-C0E28E3A5D7E}" type="pres">
      <dgm:prSet presAssocID="{B1BD359F-E977-43AD-93AA-567E762D72F0}" presName="sibTrans" presStyleLbl="sibTrans2D1" presStyleIdx="5" presStyleCnt="6"/>
      <dgm:spPr/>
    </dgm:pt>
  </dgm:ptLst>
  <dgm:cxnLst>
    <dgm:cxn modelId="{0E436F04-F341-4D7D-ABFB-D8448414B651}" srcId="{D169D19E-A1AA-45AF-B369-B254D931B84C}" destId="{19CAFB79-2790-41A8-B06F-250620A943D7}" srcOrd="0" destOrd="0" parTransId="{2129347A-0277-4832-B23B-FAAE89807BE4}" sibTransId="{0E1DF305-C96E-479F-88C6-DFFEB0143FE2}"/>
    <dgm:cxn modelId="{4451C415-06A1-45F2-9875-0EBDFA1F188C}" type="presOf" srcId="{D169D19E-A1AA-45AF-B369-B254D931B84C}" destId="{83C727ED-7317-44C7-83E4-79EEE9B52382}" srcOrd="0" destOrd="0" presId="urn:microsoft.com/office/officeart/2005/8/layout/radial6"/>
    <dgm:cxn modelId="{D1A7A819-00D9-4EEA-B5EB-CB3B98D7C56E}" srcId="{D169D19E-A1AA-45AF-B369-B254D931B84C}" destId="{5C8819AF-C4E6-475B-A5C1-40242A08FF6B}" srcOrd="5" destOrd="0" parTransId="{2A154DFF-6ED4-418F-B7C7-2206089A7D21}" sibTransId="{B1BD359F-E977-43AD-93AA-567E762D72F0}"/>
    <dgm:cxn modelId="{5A1D7C1A-6FEE-4794-82D1-A20E42A323CC}" srcId="{37024A5D-255C-4563-86FC-758D52AA3089}" destId="{D169D19E-A1AA-45AF-B369-B254D931B84C}" srcOrd="0" destOrd="0" parTransId="{3D0F751D-112E-4D92-8E09-A8E8D4415F51}" sibTransId="{C74F4F66-8D46-41E6-9813-9315A9F923C3}"/>
    <dgm:cxn modelId="{F5C2841C-DE2C-4442-A893-9BE760531D96}" type="presOf" srcId="{F901AF7B-7495-40A0-A67B-BDD0BDF4554E}" destId="{36A12DA7-0432-4589-8CBA-D120F8CF54D4}" srcOrd="0" destOrd="0" presId="urn:microsoft.com/office/officeart/2005/8/layout/radial6"/>
    <dgm:cxn modelId="{92ED1E23-C049-4753-9966-7792A8B0A0AB}" srcId="{D169D19E-A1AA-45AF-B369-B254D931B84C}" destId="{87E7DF61-18EF-4BAC-A0EE-E7B58101087B}" srcOrd="3" destOrd="0" parTransId="{AB4130CF-0AC3-4C9D-899F-8D9B7AC48481}" sibTransId="{2DD472E6-17D9-490E-B09C-65013D2E5BBC}"/>
    <dgm:cxn modelId="{16EC922D-DC21-4C41-89FB-4A00F853B155}" type="presOf" srcId="{B1BD359F-E977-43AD-93AA-567E762D72F0}" destId="{A4759460-D5C3-41EA-B1BC-C0E28E3A5D7E}" srcOrd="0" destOrd="0" presId="urn:microsoft.com/office/officeart/2005/8/layout/radial6"/>
    <dgm:cxn modelId="{2F2CCF3B-7011-4D52-8653-2A51E073A3D9}" srcId="{D169D19E-A1AA-45AF-B369-B254D931B84C}" destId="{F901AF7B-7495-40A0-A67B-BDD0BDF4554E}" srcOrd="1" destOrd="0" parTransId="{B82FBE12-0AB5-4FEE-AA15-1B2C450B1736}" sibTransId="{7782F9EF-9490-48D8-B3C7-BD09AA279E0D}"/>
    <dgm:cxn modelId="{2435D240-B163-4F53-852F-023B2F533E8E}" type="presOf" srcId="{37024A5D-255C-4563-86FC-758D52AA3089}" destId="{ECEE9A94-5652-4555-AC59-49C3C17AF0E5}" srcOrd="0" destOrd="0" presId="urn:microsoft.com/office/officeart/2005/8/layout/radial6"/>
    <dgm:cxn modelId="{51894B6D-0163-4727-82B5-0575F34BE389}" type="presOf" srcId="{4F751B3B-2071-4D21-B1B5-6D1B21FDBB4F}" destId="{B79E0D53-E88C-417E-82AB-62326009F5D0}" srcOrd="0" destOrd="0" presId="urn:microsoft.com/office/officeart/2005/8/layout/radial6"/>
    <dgm:cxn modelId="{783FEE75-C9ED-403E-A5F8-521AA431C903}" type="presOf" srcId="{A5DF958E-2EEA-4BDF-9B0D-E15CFC71822F}" destId="{9CEA2126-B322-431C-B9A0-FD3CD0F521A6}" srcOrd="0" destOrd="0" presId="urn:microsoft.com/office/officeart/2005/8/layout/radial6"/>
    <dgm:cxn modelId="{3BA00C7B-0A11-4653-94BC-FBAEDEDE5178}" type="presOf" srcId="{3D829A43-90B5-44A8-BEF0-59174FE9284C}" destId="{80FF99D6-0A98-41EB-9F01-00867CF207AD}" srcOrd="0" destOrd="0" presId="urn:microsoft.com/office/officeart/2005/8/layout/radial6"/>
    <dgm:cxn modelId="{B0D6CC7F-5C82-4E59-9474-B1E3D0291AD1}" type="presOf" srcId="{19CAFB79-2790-41A8-B06F-250620A943D7}" destId="{F5232959-EB2B-408E-92EB-BC314B167030}" srcOrd="0" destOrd="0" presId="urn:microsoft.com/office/officeart/2005/8/layout/radial6"/>
    <dgm:cxn modelId="{2C7A9288-EE11-441B-A926-78E22A694E2C}" type="presOf" srcId="{4A855A2A-7261-4917-946A-05C58AE169D3}" destId="{C4F90C8D-7FC3-4945-96C9-178C1F0FD4E4}" srcOrd="0" destOrd="0" presId="urn:microsoft.com/office/officeart/2005/8/layout/radial6"/>
    <dgm:cxn modelId="{6EB175B2-6A2F-476B-868A-1B349B6B6AE8}" type="presOf" srcId="{7782F9EF-9490-48D8-B3C7-BD09AA279E0D}" destId="{7BFE1D26-8842-4B93-A0A1-7F17810B3A5A}" srcOrd="0" destOrd="0" presId="urn:microsoft.com/office/officeart/2005/8/layout/radial6"/>
    <dgm:cxn modelId="{EDFFBEBC-A9B3-49EA-9151-C548F3666837}" type="presOf" srcId="{5C8819AF-C4E6-475B-A5C1-40242A08FF6B}" destId="{5DEA468F-65FC-489F-8B32-E0D28D28BB73}" srcOrd="0" destOrd="0" presId="urn:microsoft.com/office/officeart/2005/8/layout/radial6"/>
    <dgm:cxn modelId="{C07A64C1-F420-4165-BE6B-849516A5236D}" srcId="{D169D19E-A1AA-45AF-B369-B254D931B84C}" destId="{4A855A2A-7261-4917-946A-05C58AE169D3}" srcOrd="2" destOrd="0" parTransId="{F35466BE-DB77-40E6-89C2-FA43DF3D4F77}" sibTransId="{3D829A43-90B5-44A8-BEF0-59174FE9284C}"/>
    <dgm:cxn modelId="{BE1810E7-0394-4F9F-8EE7-748A6B1C2E83}" type="presOf" srcId="{2DD472E6-17D9-490E-B09C-65013D2E5BBC}" destId="{04E7BB34-AF3B-4329-BF7B-CAE26307E97A}" srcOrd="0" destOrd="0" presId="urn:microsoft.com/office/officeart/2005/8/layout/radial6"/>
    <dgm:cxn modelId="{009E95E9-F79C-482F-99F2-3FD3BB93E8AA}" type="presOf" srcId="{0E1DF305-C96E-479F-88C6-DFFEB0143FE2}" destId="{A518F19A-2A6F-44A2-B570-80706CF2A87D}" srcOrd="0" destOrd="0" presId="urn:microsoft.com/office/officeart/2005/8/layout/radial6"/>
    <dgm:cxn modelId="{7EDFA0F2-1AEF-4EF8-B35B-8FFDA930D277}" srcId="{D169D19E-A1AA-45AF-B369-B254D931B84C}" destId="{A5DF958E-2EEA-4BDF-9B0D-E15CFC71822F}" srcOrd="4" destOrd="0" parTransId="{44927C3C-C1DE-4968-98A5-863A2347789E}" sibTransId="{4F751B3B-2071-4D21-B1B5-6D1B21FDBB4F}"/>
    <dgm:cxn modelId="{D662A1FB-66BB-4A3C-83DF-70B3F77AFFD8}" type="presOf" srcId="{87E7DF61-18EF-4BAC-A0EE-E7B58101087B}" destId="{90A2C5F9-6B5D-4326-9198-7BB0CC7EE125}" srcOrd="0" destOrd="0" presId="urn:microsoft.com/office/officeart/2005/8/layout/radial6"/>
    <dgm:cxn modelId="{025B96BC-84CA-4F2A-81A1-709174407D46}" type="presParOf" srcId="{ECEE9A94-5652-4555-AC59-49C3C17AF0E5}" destId="{83C727ED-7317-44C7-83E4-79EEE9B52382}" srcOrd="0" destOrd="0" presId="urn:microsoft.com/office/officeart/2005/8/layout/radial6"/>
    <dgm:cxn modelId="{CA6C3E44-FD91-408E-8814-5E01D283D1B9}" type="presParOf" srcId="{ECEE9A94-5652-4555-AC59-49C3C17AF0E5}" destId="{F5232959-EB2B-408E-92EB-BC314B167030}" srcOrd="1" destOrd="0" presId="urn:microsoft.com/office/officeart/2005/8/layout/radial6"/>
    <dgm:cxn modelId="{F13B8F30-B36E-4E95-AEA7-0A5174A6A649}" type="presParOf" srcId="{ECEE9A94-5652-4555-AC59-49C3C17AF0E5}" destId="{23C0DE21-B3E3-4996-B619-90162F3D1052}" srcOrd="2" destOrd="0" presId="urn:microsoft.com/office/officeart/2005/8/layout/radial6"/>
    <dgm:cxn modelId="{D54590D7-618D-4418-9A55-5397B47AE3DF}" type="presParOf" srcId="{ECEE9A94-5652-4555-AC59-49C3C17AF0E5}" destId="{A518F19A-2A6F-44A2-B570-80706CF2A87D}" srcOrd="3" destOrd="0" presId="urn:microsoft.com/office/officeart/2005/8/layout/radial6"/>
    <dgm:cxn modelId="{ECFDDB10-AABD-4523-8E7D-A62D9BA7397B}" type="presParOf" srcId="{ECEE9A94-5652-4555-AC59-49C3C17AF0E5}" destId="{36A12DA7-0432-4589-8CBA-D120F8CF54D4}" srcOrd="4" destOrd="0" presId="urn:microsoft.com/office/officeart/2005/8/layout/radial6"/>
    <dgm:cxn modelId="{A4BF494D-06E4-4803-8B8C-01F1ED97703D}" type="presParOf" srcId="{ECEE9A94-5652-4555-AC59-49C3C17AF0E5}" destId="{BBCFD1B3-257E-4C6F-BDEA-8A203FB46808}" srcOrd="5" destOrd="0" presId="urn:microsoft.com/office/officeart/2005/8/layout/radial6"/>
    <dgm:cxn modelId="{EAFECF28-A0D9-4E89-A3E3-E564D8FCC9C7}" type="presParOf" srcId="{ECEE9A94-5652-4555-AC59-49C3C17AF0E5}" destId="{7BFE1D26-8842-4B93-A0A1-7F17810B3A5A}" srcOrd="6" destOrd="0" presId="urn:microsoft.com/office/officeart/2005/8/layout/radial6"/>
    <dgm:cxn modelId="{441C71D1-5910-4DAC-B297-52DA3F1C7002}" type="presParOf" srcId="{ECEE9A94-5652-4555-AC59-49C3C17AF0E5}" destId="{C4F90C8D-7FC3-4945-96C9-178C1F0FD4E4}" srcOrd="7" destOrd="0" presId="urn:microsoft.com/office/officeart/2005/8/layout/radial6"/>
    <dgm:cxn modelId="{2E330305-2489-4DB8-852B-96A46884EA70}" type="presParOf" srcId="{ECEE9A94-5652-4555-AC59-49C3C17AF0E5}" destId="{CE3296C5-4BA4-4F0A-AF7D-42FDB0C19D43}" srcOrd="8" destOrd="0" presId="urn:microsoft.com/office/officeart/2005/8/layout/radial6"/>
    <dgm:cxn modelId="{C1B966A4-4B5E-4FFF-AD0D-17C3802FA9C7}" type="presParOf" srcId="{ECEE9A94-5652-4555-AC59-49C3C17AF0E5}" destId="{80FF99D6-0A98-41EB-9F01-00867CF207AD}" srcOrd="9" destOrd="0" presId="urn:microsoft.com/office/officeart/2005/8/layout/radial6"/>
    <dgm:cxn modelId="{41FFB7BF-CC5D-4B28-BCD9-D297EB00832B}" type="presParOf" srcId="{ECEE9A94-5652-4555-AC59-49C3C17AF0E5}" destId="{90A2C5F9-6B5D-4326-9198-7BB0CC7EE125}" srcOrd="10" destOrd="0" presId="urn:microsoft.com/office/officeart/2005/8/layout/radial6"/>
    <dgm:cxn modelId="{31D096D8-01B8-4798-ADCC-11A62C2069FA}" type="presParOf" srcId="{ECEE9A94-5652-4555-AC59-49C3C17AF0E5}" destId="{928C12D0-2C29-4A24-B3C5-1AD49DFADBCA}" srcOrd="11" destOrd="0" presId="urn:microsoft.com/office/officeart/2005/8/layout/radial6"/>
    <dgm:cxn modelId="{FA0B21C8-BED3-48BF-90C6-73EDFEED1FBB}" type="presParOf" srcId="{ECEE9A94-5652-4555-AC59-49C3C17AF0E5}" destId="{04E7BB34-AF3B-4329-BF7B-CAE26307E97A}" srcOrd="12" destOrd="0" presId="urn:microsoft.com/office/officeart/2005/8/layout/radial6"/>
    <dgm:cxn modelId="{6C3FD010-FE9E-4725-BAB7-D5F3E30C9BA1}" type="presParOf" srcId="{ECEE9A94-5652-4555-AC59-49C3C17AF0E5}" destId="{9CEA2126-B322-431C-B9A0-FD3CD0F521A6}" srcOrd="13" destOrd="0" presId="urn:microsoft.com/office/officeart/2005/8/layout/radial6"/>
    <dgm:cxn modelId="{C24681F6-1A99-4BEA-A12F-7AEF842171B1}" type="presParOf" srcId="{ECEE9A94-5652-4555-AC59-49C3C17AF0E5}" destId="{A9FE3DAE-445C-42AF-9F53-8EF1F9D585D4}" srcOrd="14" destOrd="0" presId="urn:microsoft.com/office/officeart/2005/8/layout/radial6"/>
    <dgm:cxn modelId="{CF431A3C-9FDA-470F-95ED-0295B0C9AE6D}" type="presParOf" srcId="{ECEE9A94-5652-4555-AC59-49C3C17AF0E5}" destId="{B79E0D53-E88C-417E-82AB-62326009F5D0}" srcOrd="15" destOrd="0" presId="urn:microsoft.com/office/officeart/2005/8/layout/radial6"/>
    <dgm:cxn modelId="{95489E8E-C55D-4F87-89C4-C205D7B72BDD}" type="presParOf" srcId="{ECEE9A94-5652-4555-AC59-49C3C17AF0E5}" destId="{5DEA468F-65FC-489F-8B32-E0D28D28BB73}" srcOrd="16" destOrd="0" presId="urn:microsoft.com/office/officeart/2005/8/layout/radial6"/>
    <dgm:cxn modelId="{65DE5161-79D1-4341-B7A9-E1DDEC1B6097}" type="presParOf" srcId="{ECEE9A94-5652-4555-AC59-49C3C17AF0E5}" destId="{6BB2B2A2-4C8E-4238-867C-03DA2D90BA37}" srcOrd="17" destOrd="0" presId="urn:microsoft.com/office/officeart/2005/8/layout/radial6"/>
    <dgm:cxn modelId="{CDBD47C9-32E9-4339-BECC-16C2A4E9F945}" type="presParOf" srcId="{ECEE9A94-5652-4555-AC59-49C3C17AF0E5}" destId="{A4759460-D5C3-41EA-B1BC-C0E28E3A5D7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07764-A237-4E52-AA63-C85213EC410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TW" altLang="en-US"/>
        </a:p>
      </dgm:t>
    </dgm:pt>
    <dgm:pt modelId="{A73B2B1D-BC6F-46D4-98DB-C909BD9035DA}">
      <dgm:prSet phldrT="[文字]"/>
      <dgm:spPr>
        <a:solidFill>
          <a:srgbClr val="FFFF00"/>
        </a:solidFill>
      </dgm:spPr>
      <dgm:t>
        <a:bodyPr/>
        <a:lstStyle/>
        <a:p>
          <a:r>
            <a:rPr lang="zh-TW" altLang="en-US" dirty="0">
              <a:solidFill>
                <a:srgbClr val="FF0000"/>
              </a:solidFill>
            </a:rPr>
            <a:t>商品責任</a:t>
          </a:r>
        </a:p>
      </dgm:t>
    </dgm:pt>
    <dgm:pt modelId="{3A73E12E-2375-4B4B-AB81-BDEFD52C31DE}" type="parTrans" cxnId="{0DB6AEE7-ABEF-4BDA-B545-EA25875662BE}">
      <dgm:prSet/>
      <dgm:spPr/>
      <dgm:t>
        <a:bodyPr/>
        <a:lstStyle/>
        <a:p>
          <a:endParaRPr lang="zh-TW" altLang="en-US"/>
        </a:p>
      </dgm:t>
    </dgm:pt>
    <dgm:pt modelId="{6CD1DFD7-BB3D-4D21-8C51-2D71515BE0F9}" type="sibTrans" cxnId="{0DB6AEE7-ABEF-4BDA-B545-EA25875662BE}">
      <dgm:prSet/>
      <dgm:spPr/>
      <dgm:t>
        <a:bodyPr/>
        <a:lstStyle/>
        <a:p>
          <a:endParaRPr lang="zh-TW" altLang="en-US"/>
        </a:p>
      </dgm:t>
    </dgm:pt>
    <dgm:pt modelId="{05365C33-E251-4C1A-97D1-FAAE3DE07A3C}">
      <dgm:prSet phldrT="[文字]"/>
      <dgm:spPr>
        <a:solidFill>
          <a:srgbClr val="00B0F0"/>
        </a:solidFill>
      </dgm:spPr>
      <dgm:t>
        <a:bodyPr/>
        <a:lstStyle/>
        <a:p>
          <a:r>
            <a:rPr lang="zh-TW" altLang="en-US" dirty="0">
              <a:solidFill>
                <a:srgbClr val="CF5640"/>
              </a:solidFill>
            </a:rPr>
            <a:t>服務責任</a:t>
          </a:r>
        </a:p>
      </dgm:t>
    </dgm:pt>
    <dgm:pt modelId="{4FBDA533-4C23-4F16-BFAD-3E65B1749D79}" type="parTrans" cxnId="{FBB8B05A-D719-40EC-B7CE-C473291A027B}">
      <dgm:prSet/>
      <dgm:spPr/>
      <dgm:t>
        <a:bodyPr/>
        <a:lstStyle/>
        <a:p>
          <a:endParaRPr lang="zh-TW" altLang="en-US"/>
        </a:p>
      </dgm:t>
    </dgm:pt>
    <dgm:pt modelId="{627F039E-3A81-4C9F-8F2E-EB3849E77CF7}" type="sibTrans" cxnId="{FBB8B05A-D719-40EC-B7CE-C473291A027B}">
      <dgm:prSet/>
      <dgm:spPr/>
      <dgm:t>
        <a:bodyPr/>
        <a:lstStyle/>
        <a:p>
          <a:endParaRPr lang="zh-TW" altLang="en-US"/>
        </a:p>
      </dgm:t>
    </dgm:pt>
    <dgm:pt modelId="{3E15B7F6-FDB9-4213-903D-0B2F6863EFF0}">
      <dgm:prSet phldrT="[文字]"/>
      <dgm:spPr>
        <a:solidFill>
          <a:srgbClr val="4AECAE"/>
        </a:solidFill>
      </dgm:spPr>
      <dgm:t>
        <a:bodyPr/>
        <a:lstStyle/>
        <a:p>
          <a:r>
            <a:rPr lang="zh-TW" altLang="en-US" dirty="0">
              <a:solidFill>
                <a:srgbClr val="C00000"/>
              </a:solidFill>
            </a:rPr>
            <a:t>防危義務</a:t>
          </a:r>
        </a:p>
      </dgm:t>
    </dgm:pt>
    <dgm:pt modelId="{B08B5497-DD65-4FC7-B1D0-C3E60046AF98}" type="parTrans" cxnId="{943C4B41-D8E9-4FF4-9883-A9CA1B2612AA}">
      <dgm:prSet/>
      <dgm:spPr/>
      <dgm:t>
        <a:bodyPr/>
        <a:lstStyle/>
        <a:p>
          <a:endParaRPr lang="zh-TW" altLang="en-US"/>
        </a:p>
      </dgm:t>
    </dgm:pt>
    <dgm:pt modelId="{86B638B6-5709-4202-B7CB-18302A9C23B0}" type="sibTrans" cxnId="{943C4B41-D8E9-4FF4-9883-A9CA1B2612AA}">
      <dgm:prSet/>
      <dgm:spPr/>
      <dgm:t>
        <a:bodyPr/>
        <a:lstStyle/>
        <a:p>
          <a:endParaRPr lang="zh-TW" altLang="en-US"/>
        </a:p>
      </dgm:t>
    </dgm:pt>
    <dgm:pt modelId="{DD015E85-B52E-4724-B072-6883F895965C}">
      <dgm:prSet phldrT="[文字]"/>
      <dgm:spPr>
        <a:solidFill>
          <a:srgbClr val="92D050"/>
        </a:solidFill>
      </dgm:spPr>
      <dgm:t>
        <a:bodyPr/>
        <a:lstStyle/>
        <a:p>
          <a:r>
            <a:rPr lang="zh-TW" altLang="en-US" dirty="0">
              <a:solidFill>
                <a:srgbClr val="002060"/>
              </a:solidFill>
            </a:rPr>
            <a:t>強制責任</a:t>
          </a:r>
        </a:p>
      </dgm:t>
    </dgm:pt>
    <dgm:pt modelId="{413E9B81-E250-480E-A632-9370EFCF3695}" type="parTrans" cxnId="{113AE321-46CD-433D-87EE-3444D1453EB5}">
      <dgm:prSet/>
      <dgm:spPr/>
      <dgm:t>
        <a:bodyPr/>
        <a:lstStyle/>
        <a:p>
          <a:endParaRPr lang="zh-TW" altLang="en-US"/>
        </a:p>
      </dgm:t>
    </dgm:pt>
    <dgm:pt modelId="{34A3CD65-6917-4437-B521-6B470167A02A}" type="sibTrans" cxnId="{113AE321-46CD-433D-87EE-3444D1453EB5}">
      <dgm:prSet/>
      <dgm:spPr/>
      <dgm:t>
        <a:bodyPr/>
        <a:lstStyle/>
        <a:p>
          <a:endParaRPr lang="zh-TW" altLang="en-US"/>
        </a:p>
      </dgm:t>
    </dgm:pt>
    <dgm:pt modelId="{127044D5-EBDE-4B64-B0B6-E85F34E8AC15}">
      <dgm:prSet phldrT="[文字]"/>
      <dgm:spPr>
        <a:solidFill>
          <a:srgbClr val="FFC000"/>
        </a:solidFill>
      </dgm:spPr>
      <dgm:t>
        <a:bodyPr/>
        <a:lstStyle/>
        <a:p>
          <a:r>
            <a:rPr lang="zh-TW" altLang="en-US" dirty="0">
              <a:solidFill>
                <a:srgbClr val="0070C0"/>
              </a:solidFill>
            </a:rPr>
            <a:t>經銷責任</a:t>
          </a:r>
        </a:p>
      </dgm:t>
    </dgm:pt>
    <dgm:pt modelId="{39AB1A33-B331-4802-9E7E-A4DC7211BF5B}" type="parTrans" cxnId="{01D491D4-D937-412A-ADCF-0B0C2BF5FFA6}">
      <dgm:prSet/>
      <dgm:spPr/>
      <dgm:t>
        <a:bodyPr/>
        <a:lstStyle/>
        <a:p>
          <a:endParaRPr lang="zh-TW" altLang="en-US"/>
        </a:p>
      </dgm:t>
    </dgm:pt>
    <dgm:pt modelId="{34903864-3FDE-4204-A785-A53853BB1611}" type="sibTrans" cxnId="{01D491D4-D937-412A-ADCF-0B0C2BF5FFA6}">
      <dgm:prSet/>
      <dgm:spPr/>
      <dgm:t>
        <a:bodyPr/>
        <a:lstStyle/>
        <a:p>
          <a:endParaRPr lang="zh-TW" altLang="en-US"/>
        </a:p>
      </dgm:t>
    </dgm:pt>
    <dgm:pt modelId="{87C5B41F-EDD3-4864-AB06-BB88CE42D01D}" type="pres">
      <dgm:prSet presAssocID="{CBB07764-A237-4E52-AA63-C85213EC4106}" presName="cycle" presStyleCnt="0">
        <dgm:presLayoutVars>
          <dgm:dir/>
          <dgm:resizeHandles val="exact"/>
        </dgm:presLayoutVars>
      </dgm:prSet>
      <dgm:spPr/>
    </dgm:pt>
    <dgm:pt modelId="{5EAE763D-D817-4290-A7D1-66D5E262BF53}" type="pres">
      <dgm:prSet presAssocID="{A73B2B1D-BC6F-46D4-98DB-C909BD9035DA}" presName="node" presStyleLbl="node1" presStyleIdx="0" presStyleCnt="5">
        <dgm:presLayoutVars>
          <dgm:bulletEnabled val="1"/>
        </dgm:presLayoutVars>
      </dgm:prSet>
      <dgm:spPr/>
    </dgm:pt>
    <dgm:pt modelId="{2A98AD7C-A5ED-4F36-95CF-2DDAF2A75A6E}" type="pres">
      <dgm:prSet presAssocID="{A73B2B1D-BC6F-46D4-98DB-C909BD9035DA}" presName="spNode" presStyleCnt="0"/>
      <dgm:spPr/>
    </dgm:pt>
    <dgm:pt modelId="{3946E1D3-10E4-4488-93EB-04164458270E}" type="pres">
      <dgm:prSet presAssocID="{6CD1DFD7-BB3D-4D21-8C51-2D71515BE0F9}" presName="sibTrans" presStyleLbl="sibTrans1D1" presStyleIdx="0" presStyleCnt="5"/>
      <dgm:spPr/>
    </dgm:pt>
    <dgm:pt modelId="{9638B5EB-7FD2-4268-984C-006C2C9A4223}" type="pres">
      <dgm:prSet presAssocID="{05365C33-E251-4C1A-97D1-FAAE3DE07A3C}" presName="node" presStyleLbl="node1" presStyleIdx="1" presStyleCnt="5">
        <dgm:presLayoutVars>
          <dgm:bulletEnabled val="1"/>
        </dgm:presLayoutVars>
      </dgm:prSet>
      <dgm:spPr/>
    </dgm:pt>
    <dgm:pt modelId="{F00F1DD7-85D4-451B-A445-EF7BAB3C8439}" type="pres">
      <dgm:prSet presAssocID="{05365C33-E251-4C1A-97D1-FAAE3DE07A3C}" presName="spNode" presStyleCnt="0"/>
      <dgm:spPr/>
    </dgm:pt>
    <dgm:pt modelId="{C6D37083-635E-4626-BF8A-E4AD64EFB13C}" type="pres">
      <dgm:prSet presAssocID="{627F039E-3A81-4C9F-8F2E-EB3849E77CF7}" presName="sibTrans" presStyleLbl="sibTrans1D1" presStyleIdx="1" presStyleCnt="5"/>
      <dgm:spPr/>
    </dgm:pt>
    <dgm:pt modelId="{04AF3AE5-FA83-45F9-9378-2555DD3B2613}" type="pres">
      <dgm:prSet presAssocID="{3E15B7F6-FDB9-4213-903D-0B2F6863EFF0}" presName="node" presStyleLbl="node1" presStyleIdx="2" presStyleCnt="5">
        <dgm:presLayoutVars>
          <dgm:bulletEnabled val="1"/>
        </dgm:presLayoutVars>
      </dgm:prSet>
      <dgm:spPr/>
    </dgm:pt>
    <dgm:pt modelId="{0825A4F3-EFD8-4C90-8FC6-6BF806BC34CB}" type="pres">
      <dgm:prSet presAssocID="{3E15B7F6-FDB9-4213-903D-0B2F6863EFF0}" presName="spNode" presStyleCnt="0"/>
      <dgm:spPr/>
    </dgm:pt>
    <dgm:pt modelId="{3905C50D-9AB6-460B-B2B2-C587612F9A79}" type="pres">
      <dgm:prSet presAssocID="{86B638B6-5709-4202-B7CB-18302A9C23B0}" presName="sibTrans" presStyleLbl="sibTrans1D1" presStyleIdx="2" presStyleCnt="5"/>
      <dgm:spPr/>
    </dgm:pt>
    <dgm:pt modelId="{6A20782C-04D4-4CFA-9A98-41A52ED1E3DD}" type="pres">
      <dgm:prSet presAssocID="{DD015E85-B52E-4724-B072-6883F895965C}" presName="node" presStyleLbl="node1" presStyleIdx="3" presStyleCnt="5">
        <dgm:presLayoutVars>
          <dgm:bulletEnabled val="1"/>
        </dgm:presLayoutVars>
      </dgm:prSet>
      <dgm:spPr/>
    </dgm:pt>
    <dgm:pt modelId="{A78F5E40-6534-43FA-9923-D86EEF79DC93}" type="pres">
      <dgm:prSet presAssocID="{DD015E85-B52E-4724-B072-6883F895965C}" presName="spNode" presStyleCnt="0"/>
      <dgm:spPr/>
    </dgm:pt>
    <dgm:pt modelId="{844916B7-BDE0-472E-B945-74F22DB449EC}" type="pres">
      <dgm:prSet presAssocID="{34A3CD65-6917-4437-B521-6B470167A02A}" presName="sibTrans" presStyleLbl="sibTrans1D1" presStyleIdx="3" presStyleCnt="5"/>
      <dgm:spPr/>
    </dgm:pt>
    <dgm:pt modelId="{58B7C96D-D48C-4D30-8E92-6F8C506EDC29}" type="pres">
      <dgm:prSet presAssocID="{127044D5-EBDE-4B64-B0B6-E85F34E8AC15}" presName="node" presStyleLbl="node1" presStyleIdx="4" presStyleCnt="5">
        <dgm:presLayoutVars>
          <dgm:bulletEnabled val="1"/>
        </dgm:presLayoutVars>
      </dgm:prSet>
      <dgm:spPr/>
    </dgm:pt>
    <dgm:pt modelId="{0DFC8E0A-FF1E-4542-B07B-BD569B557DB5}" type="pres">
      <dgm:prSet presAssocID="{127044D5-EBDE-4B64-B0B6-E85F34E8AC15}" presName="spNode" presStyleCnt="0"/>
      <dgm:spPr/>
    </dgm:pt>
    <dgm:pt modelId="{2AD3DD34-B719-4EFC-B5AA-91033E72D769}" type="pres">
      <dgm:prSet presAssocID="{34903864-3FDE-4204-A785-A53853BB1611}" presName="sibTrans" presStyleLbl="sibTrans1D1" presStyleIdx="4" presStyleCnt="5"/>
      <dgm:spPr/>
    </dgm:pt>
  </dgm:ptLst>
  <dgm:cxnLst>
    <dgm:cxn modelId="{53932413-F500-4BAA-9C34-9CF6EABD5451}" type="presOf" srcId="{A73B2B1D-BC6F-46D4-98DB-C909BD9035DA}" destId="{5EAE763D-D817-4290-A7D1-66D5E262BF53}" srcOrd="0" destOrd="0" presId="urn:microsoft.com/office/officeart/2005/8/layout/cycle5"/>
    <dgm:cxn modelId="{3C5FA618-FB14-47E5-AB20-F5E86F9BA5E3}" type="presOf" srcId="{6CD1DFD7-BB3D-4D21-8C51-2D71515BE0F9}" destId="{3946E1D3-10E4-4488-93EB-04164458270E}" srcOrd="0" destOrd="0" presId="urn:microsoft.com/office/officeart/2005/8/layout/cycle5"/>
    <dgm:cxn modelId="{113AE321-46CD-433D-87EE-3444D1453EB5}" srcId="{CBB07764-A237-4E52-AA63-C85213EC4106}" destId="{DD015E85-B52E-4724-B072-6883F895965C}" srcOrd="3" destOrd="0" parTransId="{413E9B81-E250-480E-A632-9370EFCF3695}" sibTransId="{34A3CD65-6917-4437-B521-6B470167A02A}"/>
    <dgm:cxn modelId="{0636FC25-B52F-4EF1-9D68-DBA3A9647681}" type="presOf" srcId="{DD015E85-B52E-4724-B072-6883F895965C}" destId="{6A20782C-04D4-4CFA-9A98-41A52ED1E3DD}" srcOrd="0" destOrd="0" presId="urn:microsoft.com/office/officeart/2005/8/layout/cycle5"/>
    <dgm:cxn modelId="{8B1A2E26-80A5-48CB-A41F-5658FF4942DA}" type="presOf" srcId="{CBB07764-A237-4E52-AA63-C85213EC4106}" destId="{87C5B41F-EDD3-4864-AB06-BB88CE42D01D}" srcOrd="0" destOrd="0" presId="urn:microsoft.com/office/officeart/2005/8/layout/cycle5"/>
    <dgm:cxn modelId="{76F7972D-FA7B-4870-A91A-1B4E286F2A59}" type="presOf" srcId="{3E15B7F6-FDB9-4213-903D-0B2F6863EFF0}" destId="{04AF3AE5-FA83-45F9-9378-2555DD3B2613}" srcOrd="0" destOrd="0" presId="urn:microsoft.com/office/officeart/2005/8/layout/cycle5"/>
    <dgm:cxn modelId="{943C4B41-D8E9-4FF4-9883-A9CA1B2612AA}" srcId="{CBB07764-A237-4E52-AA63-C85213EC4106}" destId="{3E15B7F6-FDB9-4213-903D-0B2F6863EFF0}" srcOrd="2" destOrd="0" parTransId="{B08B5497-DD65-4FC7-B1D0-C3E60046AF98}" sibTransId="{86B638B6-5709-4202-B7CB-18302A9C23B0}"/>
    <dgm:cxn modelId="{A8149651-918C-47CE-9EF1-855C24B3C39E}" type="presOf" srcId="{127044D5-EBDE-4B64-B0B6-E85F34E8AC15}" destId="{58B7C96D-D48C-4D30-8E92-6F8C506EDC29}" srcOrd="0" destOrd="0" presId="urn:microsoft.com/office/officeart/2005/8/layout/cycle5"/>
    <dgm:cxn modelId="{FBB8B05A-D719-40EC-B7CE-C473291A027B}" srcId="{CBB07764-A237-4E52-AA63-C85213EC4106}" destId="{05365C33-E251-4C1A-97D1-FAAE3DE07A3C}" srcOrd="1" destOrd="0" parTransId="{4FBDA533-4C23-4F16-BFAD-3E65B1749D79}" sibTransId="{627F039E-3A81-4C9F-8F2E-EB3849E77CF7}"/>
    <dgm:cxn modelId="{C6BF9F88-0A37-4293-9126-FAD1B9EBD314}" type="presOf" srcId="{86B638B6-5709-4202-B7CB-18302A9C23B0}" destId="{3905C50D-9AB6-460B-B2B2-C587612F9A79}" srcOrd="0" destOrd="0" presId="urn:microsoft.com/office/officeart/2005/8/layout/cycle5"/>
    <dgm:cxn modelId="{B553CA9A-DFAB-4E59-A332-7DB25B7FD734}" type="presOf" srcId="{627F039E-3A81-4C9F-8F2E-EB3849E77CF7}" destId="{C6D37083-635E-4626-BF8A-E4AD64EFB13C}" srcOrd="0" destOrd="0" presId="urn:microsoft.com/office/officeart/2005/8/layout/cycle5"/>
    <dgm:cxn modelId="{704671B6-5ED9-4F88-A040-3A20CFA7BFEA}" type="presOf" srcId="{34903864-3FDE-4204-A785-A53853BB1611}" destId="{2AD3DD34-B719-4EFC-B5AA-91033E72D769}" srcOrd="0" destOrd="0" presId="urn:microsoft.com/office/officeart/2005/8/layout/cycle5"/>
    <dgm:cxn modelId="{01D491D4-D937-412A-ADCF-0B0C2BF5FFA6}" srcId="{CBB07764-A237-4E52-AA63-C85213EC4106}" destId="{127044D5-EBDE-4B64-B0B6-E85F34E8AC15}" srcOrd="4" destOrd="0" parTransId="{39AB1A33-B331-4802-9E7E-A4DC7211BF5B}" sibTransId="{34903864-3FDE-4204-A785-A53853BB1611}"/>
    <dgm:cxn modelId="{0DB6AEE7-ABEF-4BDA-B545-EA25875662BE}" srcId="{CBB07764-A237-4E52-AA63-C85213EC4106}" destId="{A73B2B1D-BC6F-46D4-98DB-C909BD9035DA}" srcOrd="0" destOrd="0" parTransId="{3A73E12E-2375-4B4B-AB81-BDEFD52C31DE}" sibTransId="{6CD1DFD7-BB3D-4D21-8C51-2D71515BE0F9}"/>
    <dgm:cxn modelId="{097151FF-EE1F-4046-8A99-DBD832E14AB9}" type="presOf" srcId="{34A3CD65-6917-4437-B521-6B470167A02A}" destId="{844916B7-BDE0-472E-B945-74F22DB449EC}" srcOrd="0" destOrd="0" presId="urn:microsoft.com/office/officeart/2005/8/layout/cycle5"/>
    <dgm:cxn modelId="{B46059FF-33C9-46F5-A2DC-E593BCF9E6BD}" type="presOf" srcId="{05365C33-E251-4C1A-97D1-FAAE3DE07A3C}" destId="{9638B5EB-7FD2-4268-984C-006C2C9A4223}" srcOrd="0" destOrd="0" presId="urn:microsoft.com/office/officeart/2005/8/layout/cycle5"/>
    <dgm:cxn modelId="{2194EB4A-7CCD-4F66-9D60-B7A57C7F05CF}" type="presParOf" srcId="{87C5B41F-EDD3-4864-AB06-BB88CE42D01D}" destId="{5EAE763D-D817-4290-A7D1-66D5E262BF53}" srcOrd="0" destOrd="0" presId="urn:microsoft.com/office/officeart/2005/8/layout/cycle5"/>
    <dgm:cxn modelId="{60A1A849-6048-4FA7-8616-BEE84AB4BC23}" type="presParOf" srcId="{87C5B41F-EDD3-4864-AB06-BB88CE42D01D}" destId="{2A98AD7C-A5ED-4F36-95CF-2DDAF2A75A6E}" srcOrd="1" destOrd="0" presId="urn:microsoft.com/office/officeart/2005/8/layout/cycle5"/>
    <dgm:cxn modelId="{1B75A240-588A-4E3F-9EE1-C2EC7E9C6B1B}" type="presParOf" srcId="{87C5B41F-EDD3-4864-AB06-BB88CE42D01D}" destId="{3946E1D3-10E4-4488-93EB-04164458270E}" srcOrd="2" destOrd="0" presId="urn:microsoft.com/office/officeart/2005/8/layout/cycle5"/>
    <dgm:cxn modelId="{ABCA276D-CBB9-417B-97EF-9636B997F368}" type="presParOf" srcId="{87C5B41F-EDD3-4864-AB06-BB88CE42D01D}" destId="{9638B5EB-7FD2-4268-984C-006C2C9A4223}" srcOrd="3" destOrd="0" presId="urn:microsoft.com/office/officeart/2005/8/layout/cycle5"/>
    <dgm:cxn modelId="{88E08951-6322-4EE5-9790-B531BECC7251}" type="presParOf" srcId="{87C5B41F-EDD3-4864-AB06-BB88CE42D01D}" destId="{F00F1DD7-85D4-451B-A445-EF7BAB3C8439}" srcOrd="4" destOrd="0" presId="urn:microsoft.com/office/officeart/2005/8/layout/cycle5"/>
    <dgm:cxn modelId="{744C5ECE-D677-4671-B182-BA82E997FDF1}" type="presParOf" srcId="{87C5B41F-EDD3-4864-AB06-BB88CE42D01D}" destId="{C6D37083-635E-4626-BF8A-E4AD64EFB13C}" srcOrd="5" destOrd="0" presId="urn:microsoft.com/office/officeart/2005/8/layout/cycle5"/>
    <dgm:cxn modelId="{151E7049-2ECF-4774-A121-63E3C5D6783B}" type="presParOf" srcId="{87C5B41F-EDD3-4864-AB06-BB88CE42D01D}" destId="{04AF3AE5-FA83-45F9-9378-2555DD3B2613}" srcOrd="6" destOrd="0" presId="urn:microsoft.com/office/officeart/2005/8/layout/cycle5"/>
    <dgm:cxn modelId="{85518314-5005-4643-A2CD-037059323C3B}" type="presParOf" srcId="{87C5B41F-EDD3-4864-AB06-BB88CE42D01D}" destId="{0825A4F3-EFD8-4C90-8FC6-6BF806BC34CB}" srcOrd="7" destOrd="0" presId="urn:microsoft.com/office/officeart/2005/8/layout/cycle5"/>
    <dgm:cxn modelId="{AA07F050-84A4-4CC4-A00B-C9A1CB076853}" type="presParOf" srcId="{87C5B41F-EDD3-4864-AB06-BB88CE42D01D}" destId="{3905C50D-9AB6-460B-B2B2-C587612F9A79}" srcOrd="8" destOrd="0" presId="urn:microsoft.com/office/officeart/2005/8/layout/cycle5"/>
    <dgm:cxn modelId="{766CC125-C89D-45F9-A74A-29DA701CF602}" type="presParOf" srcId="{87C5B41F-EDD3-4864-AB06-BB88CE42D01D}" destId="{6A20782C-04D4-4CFA-9A98-41A52ED1E3DD}" srcOrd="9" destOrd="0" presId="urn:microsoft.com/office/officeart/2005/8/layout/cycle5"/>
    <dgm:cxn modelId="{ED8C8F3E-FE6A-4A28-9B23-640E783650CF}" type="presParOf" srcId="{87C5B41F-EDD3-4864-AB06-BB88CE42D01D}" destId="{A78F5E40-6534-43FA-9923-D86EEF79DC93}" srcOrd="10" destOrd="0" presId="urn:microsoft.com/office/officeart/2005/8/layout/cycle5"/>
    <dgm:cxn modelId="{246AFBF8-DD11-4797-80F2-5ABD953341F1}" type="presParOf" srcId="{87C5B41F-EDD3-4864-AB06-BB88CE42D01D}" destId="{844916B7-BDE0-472E-B945-74F22DB449EC}" srcOrd="11" destOrd="0" presId="urn:microsoft.com/office/officeart/2005/8/layout/cycle5"/>
    <dgm:cxn modelId="{8FD48495-70F8-43B9-8EFC-6EFEC6AF275C}" type="presParOf" srcId="{87C5B41F-EDD3-4864-AB06-BB88CE42D01D}" destId="{58B7C96D-D48C-4D30-8E92-6F8C506EDC29}" srcOrd="12" destOrd="0" presId="urn:microsoft.com/office/officeart/2005/8/layout/cycle5"/>
    <dgm:cxn modelId="{8EB4B138-3D78-49E2-B4BC-5EA663E4178B}" type="presParOf" srcId="{87C5B41F-EDD3-4864-AB06-BB88CE42D01D}" destId="{0DFC8E0A-FF1E-4542-B07B-BD569B557DB5}" srcOrd="13" destOrd="0" presId="urn:microsoft.com/office/officeart/2005/8/layout/cycle5"/>
    <dgm:cxn modelId="{074B9E6A-E64A-4D31-92FF-249884F3B7BA}" type="presParOf" srcId="{87C5B41F-EDD3-4864-AB06-BB88CE42D01D}" destId="{2AD3DD34-B719-4EFC-B5AA-91033E72D76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59460-D5C3-41EA-B1BC-C0E28E3A5D7E}">
      <dsp:nvSpPr>
        <dsp:cNvPr id="0" name=""/>
        <dsp:cNvSpPr/>
      </dsp:nvSpPr>
      <dsp:spPr>
        <a:xfrm>
          <a:off x="465692" y="551858"/>
          <a:ext cx="3681618" cy="3681618"/>
        </a:xfrm>
        <a:prstGeom prst="blockArc">
          <a:avLst>
            <a:gd name="adj1" fmla="val 12636300"/>
            <a:gd name="adj2" fmla="val 16217793"/>
            <a:gd name="adj3" fmla="val 4508"/>
          </a:avLst>
        </a:prstGeom>
        <a:solidFill>
          <a:schemeClr val="dk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79E0D53-E88C-417E-82AB-62326009F5D0}">
      <dsp:nvSpPr>
        <dsp:cNvPr id="0" name=""/>
        <dsp:cNvSpPr/>
      </dsp:nvSpPr>
      <dsp:spPr>
        <a:xfrm>
          <a:off x="475278" y="535454"/>
          <a:ext cx="3681618" cy="3681618"/>
        </a:xfrm>
        <a:prstGeom prst="blockArc">
          <a:avLst>
            <a:gd name="adj1" fmla="val 9000000"/>
            <a:gd name="adj2" fmla="val 12600000"/>
            <a:gd name="adj3" fmla="val 4508"/>
          </a:avLst>
        </a:prstGeom>
        <a:solidFill>
          <a:schemeClr val="dk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E7BB34-AF3B-4329-BF7B-CAE26307E97A}">
      <dsp:nvSpPr>
        <dsp:cNvPr id="0" name=""/>
        <dsp:cNvSpPr/>
      </dsp:nvSpPr>
      <dsp:spPr>
        <a:xfrm>
          <a:off x="475278" y="535454"/>
          <a:ext cx="3681618" cy="3681618"/>
        </a:xfrm>
        <a:prstGeom prst="blockArc">
          <a:avLst>
            <a:gd name="adj1" fmla="val 5400000"/>
            <a:gd name="adj2" fmla="val 9000000"/>
            <a:gd name="adj3" fmla="val 4508"/>
          </a:avLst>
        </a:prstGeom>
        <a:solidFill>
          <a:schemeClr val="dk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0FF99D6-0A98-41EB-9F01-00867CF207AD}">
      <dsp:nvSpPr>
        <dsp:cNvPr id="0" name=""/>
        <dsp:cNvSpPr/>
      </dsp:nvSpPr>
      <dsp:spPr>
        <a:xfrm>
          <a:off x="475278" y="535454"/>
          <a:ext cx="3681618" cy="3681618"/>
        </a:xfrm>
        <a:prstGeom prst="blockArc">
          <a:avLst>
            <a:gd name="adj1" fmla="val 1800000"/>
            <a:gd name="adj2" fmla="val 5400000"/>
            <a:gd name="adj3" fmla="val 4508"/>
          </a:avLst>
        </a:prstGeom>
        <a:solidFill>
          <a:schemeClr val="dk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FE1D26-8842-4B93-A0A1-7F17810B3A5A}">
      <dsp:nvSpPr>
        <dsp:cNvPr id="0" name=""/>
        <dsp:cNvSpPr/>
      </dsp:nvSpPr>
      <dsp:spPr>
        <a:xfrm>
          <a:off x="475278" y="535454"/>
          <a:ext cx="3681618" cy="3681618"/>
        </a:xfrm>
        <a:prstGeom prst="blockArc">
          <a:avLst>
            <a:gd name="adj1" fmla="val 19800000"/>
            <a:gd name="adj2" fmla="val 1800000"/>
            <a:gd name="adj3" fmla="val 4508"/>
          </a:avLst>
        </a:prstGeom>
        <a:solidFill>
          <a:schemeClr val="dk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518F19A-2A6F-44A2-B570-80706CF2A87D}">
      <dsp:nvSpPr>
        <dsp:cNvPr id="0" name=""/>
        <dsp:cNvSpPr/>
      </dsp:nvSpPr>
      <dsp:spPr>
        <a:xfrm>
          <a:off x="484863" y="551855"/>
          <a:ext cx="3681618" cy="3681618"/>
        </a:xfrm>
        <a:prstGeom prst="blockArc">
          <a:avLst>
            <a:gd name="adj1" fmla="val 16181164"/>
            <a:gd name="adj2" fmla="val 19763706"/>
            <a:gd name="adj3" fmla="val 4508"/>
          </a:avLst>
        </a:prstGeom>
        <a:solidFill>
          <a:schemeClr val="dk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C727ED-7317-44C7-83E4-79EEE9B52382}">
      <dsp:nvSpPr>
        <dsp:cNvPr id="0" name=""/>
        <dsp:cNvSpPr/>
      </dsp:nvSpPr>
      <dsp:spPr>
        <a:xfrm>
          <a:off x="1492791" y="1552967"/>
          <a:ext cx="1646593" cy="1646593"/>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zh-TW" altLang="en-US" sz="4100" kern="1200" dirty="0"/>
            <a:t>消費</a:t>
          </a:r>
        </a:p>
      </dsp:txBody>
      <dsp:txXfrm>
        <a:off x="1733929" y="1794105"/>
        <a:ext cx="1164317" cy="1164317"/>
      </dsp:txXfrm>
    </dsp:sp>
    <dsp:sp modelId="{F5232959-EB2B-408E-92EB-BC314B167030}">
      <dsp:nvSpPr>
        <dsp:cNvPr id="0" name=""/>
        <dsp:cNvSpPr/>
      </dsp:nvSpPr>
      <dsp:spPr>
        <a:xfrm>
          <a:off x="1739506" y="17068"/>
          <a:ext cx="1152615" cy="1152615"/>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食</a:t>
          </a:r>
        </a:p>
      </dsp:txBody>
      <dsp:txXfrm>
        <a:off x="1908303" y="185865"/>
        <a:ext cx="815021" cy="815021"/>
      </dsp:txXfrm>
    </dsp:sp>
    <dsp:sp modelId="{36A12DA7-0432-4589-8CBA-D120F8CF54D4}">
      <dsp:nvSpPr>
        <dsp:cNvPr id="0" name=""/>
        <dsp:cNvSpPr/>
      </dsp:nvSpPr>
      <dsp:spPr>
        <a:xfrm>
          <a:off x="3298032" y="900298"/>
          <a:ext cx="1152615" cy="1152615"/>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衣</a:t>
          </a:r>
        </a:p>
      </dsp:txBody>
      <dsp:txXfrm>
        <a:off x="3466829" y="1069095"/>
        <a:ext cx="815021" cy="815021"/>
      </dsp:txXfrm>
    </dsp:sp>
    <dsp:sp modelId="{C4F90C8D-7FC3-4945-96C9-178C1F0FD4E4}">
      <dsp:nvSpPr>
        <dsp:cNvPr id="0" name=""/>
        <dsp:cNvSpPr/>
      </dsp:nvSpPr>
      <dsp:spPr>
        <a:xfrm>
          <a:off x="3298032" y="2699613"/>
          <a:ext cx="1152615" cy="1152615"/>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住</a:t>
          </a:r>
        </a:p>
      </dsp:txBody>
      <dsp:txXfrm>
        <a:off x="3466829" y="2868410"/>
        <a:ext cx="815021" cy="815021"/>
      </dsp:txXfrm>
    </dsp:sp>
    <dsp:sp modelId="{90A2C5F9-6B5D-4326-9198-7BB0CC7EE125}">
      <dsp:nvSpPr>
        <dsp:cNvPr id="0" name=""/>
        <dsp:cNvSpPr/>
      </dsp:nvSpPr>
      <dsp:spPr>
        <a:xfrm>
          <a:off x="1739780" y="3599271"/>
          <a:ext cx="1152615" cy="1152615"/>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行</a:t>
          </a:r>
        </a:p>
      </dsp:txBody>
      <dsp:txXfrm>
        <a:off x="1908577" y="3768068"/>
        <a:ext cx="815021" cy="815021"/>
      </dsp:txXfrm>
    </dsp:sp>
    <dsp:sp modelId="{9CEA2126-B322-431C-B9A0-FD3CD0F521A6}">
      <dsp:nvSpPr>
        <dsp:cNvPr id="0" name=""/>
        <dsp:cNvSpPr/>
      </dsp:nvSpPr>
      <dsp:spPr>
        <a:xfrm>
          <a:off x="181527" y="2699613"/>
          <a:ext cx="1152615" cy="1152615"/>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育</a:t>
          </a:r>
        </a:p>
      </dsp:txBody>
      <dsp:txXfrm>
        <a:off x="350324" y="2868410"/>
        <a:ext cx="815021" cy="815021"/>
      </dsp:txXfrm>
    </dsp:sp>
    <dsp:sp modelId="{5DEA468F-65FC-489F-8B32-E0D28D28BB73}">
      <dsp:nvSpPr>
        <dsp:cNvPr id="0" name=""/>
        <dsp:cNvSpPr/>
      </dsp:nvSpPr>
      <dsp:spPr>
        <a:xfrm>
          <a:off x="181527" y="900298"/>
          <a:ext cx="1152615" cy="1152615"/>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樂</a:t>
          </a:r>
        </a:p>
      </dsp:txBody>
      <dsp:txXfrm>
        <a:off x="350324" y="1069095"/>
        <a:ext cx="815021" cy="81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E763D-D817-4290-A7D1-66D5E262BF53}">
      <dsp:nvSpPr>
        <dsp:cNvPr id="0" name=""/>
        <dsp:cNvSpPr/>
      </dsp:nvSpPr>
      <dsp:spPr>
        <a:xfrm>
          <a:off x="2380505" y="2370"/>
          <a:ext cx="1334988" cy="867742"/>
        </a:xfrm>
        <a:prstGeom prst="roundRect">
          <a:avLst/>
        </a:prstGeom>
        <a:solidFill>
          <a:srgbClr val="FFFF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rgbClr val="FF0000"/>
              </a:solidFill>
            </a:rPr>
            <a:t>商品責任</a:t>
          </a:r>
        </a:p>
      </dsp:txBody>
      <dsp:txXfrm>
        <a:off x="2422865" y="44730"/>
        <a:ext cx="1250268" cy="783022"/>
      </dsp:txXfrm>
    </dsp:sp>
    <dsp:sp modelId="{3946E1D3-10E4-4488-93EB-04164458270E}">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38B5EB-7FD2-4268-984C-006C2C9A4223}">
      <dsp:nvSpPr>
        <dsp:cNvPr id="0" name=""/>
        <dsp:cNvSpPr/>
      </dsp:nvSpPr>
      <dsp:spPr>
        <a:xfrm>
          <a:off x="4028301" y="1199563"/>
          <a:ext cx="1334988" cy="867742"/>
        </a:xfrm>
        <a:prstGeom prst="roundRect">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rgbClr val="CF5640"/>
              </a:solidFill>
            </a:rPr>
            <a:t>服務責任</a:t>
          </a:r>
        </a:p>
      </dsp:txBody>
      <dsp:txXfrm>
        <a:off x="4070661" y="1241923"/>
        <a:ext cx="1250268" cy="783022"/>
      </dsp:txXfrm>
    </dsp:sp>
    <dsp:sp modelId="{C6D37083-635E-4626-BF8A-E4AD64EFB13C}">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4AF3AE5-FA83-45F9-9378-2555DD3B2613}">
      <dsp:nvSpPr>
        <dsp:cNvPr id="0" name=""/>
        <dsp:cNvSpPr/>
      </dsp:nvSpPr>
      <dsp:spPr>
        <a:xfrm>
          <a:off x="3398899" y="3136663"/>
          <a:ext cx="1334988" cy="867742"/>
        </a:xfrm>
        <a:prstGeom prst="roundRect">
          <a:avLst/>
        </a:prstGeom>
        <a:solidFill>
          <a:srgbClr val="4AECAE"/>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rgbClr val="C00000"/>
              </a:solidFill>
            </a:rPr>
            <a:t>防危義務</a:t>
          </a:r>
        </a:p>
      </dsp:txBody>
      <dsp:txXfrm>
        <a:off x="3441259" y="3179023"/>
        <a:ext cx="1250268" cy="783022"/>
      </dsp:txXfrm>
    </dsp:sp>
    <dsp:sp modelId="{3905C50D-9AB6-460B-B2B2-C587612F9A79}">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20782C-04D4-4CFA-9A98-41A52ED1E3DD}">
      <dsp:nvSpPr>
        <dsp:cNvPr id="0" name=""/>
        <dsp:cNvSpPr/>
      </dsp:nvSpPr>
      <dsp:spPr>
        <a:xfrm>
          <a:off x="1362112" y="3136663"/>
          <a:ext cx="1334988" cy="867742"/>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rgbClr val="002060"/>
              </a:solidFill>
            </a:rPr>
            <a:t>強制責任</a:t>
          </a:r>
        </a:p>
      </dsp:txBody>
      <dsp:txXfrm>
        <a:off x="1404472" y="3179023"/>
        <a:ext cx="1250268" cy="783022"/>
      </dsp:txXfrm>
    </dsp:sp>
    <dsp:sp modelId="{844916B7-BDE0-472E-B945-74F22DB449EC}">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8B7C96D-D48C-4D30-8E92-6F8C506EDC29}">
      <dsp:nvSpPr>
        <dsp:cNvPr id="0" name=""/>
        <dsp:cNvSpPr/>
      </dsp:nvSpPr>
      <dsp:spPr>
        <a:xfrm>
          <a:off x="732710" y="1199563"/>
          <a:ext cx="1334988" cy="867742"/>
        </a:xfrm>
        <a:prstGeom prst="roundRect">
          <a:avLst/>
        </a:prstGeom>
        <a:solidFill>
          <a:srgbClr val="FFC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solidFill>
                <a:srgbClr val="0070C0"/>
              </a:solidFill>
            </a:rPr>
            <a:t>經銷責任</a:t>
          </a:r>
        </a:p>
      </dsp:txBody>
      <dsp:txXfrm>
        <a:off x="775070" y="1241923"/>
        <a:ext cx="1250268" cy="783022"/>
      </dsp:txXfrm>
    </dsp:sp>
    <dsp:sp modelId="{2AD3DD34-B719-4EFC-B5AA-91033E72D769}">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14763" y="0"/>
            <a:ext cx="29194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9372600"/>
            <a:ext cx="29194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14763" y="9372600"/>
            <a:ext cx="29194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AD5D515-9899-4AC9-BC1F-203FEB17A8EF}" type="slidenum">
              <a:rPr lang="en-US" altLang="zh-TW"/>
              <a:pPr>
                <a:defRPr/>
              </a:pPr>
              <a:t>‹#›</a:t>
            </a:fld>
            <a:endParaRPr lang="en-US" altLang="zh-TW"/>
          </a:p>
        </p:txBody>
      </p:sp>
    </p:spTree>
    <p:extLst>
      <p:ext uri="{BB962C8B-B14F-4D97-AF65-F5344CB8AC3E}">
        <p14:creationId xmlns:p14="http://schemas.microsoft.com/office/powerpoint/2010/main" val="267501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94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新細明體" pitchFamily="18" charset="-120"/>
              </a:defRPr>
            </a:lvl1pPr>
          </a:lstStyle>
          <a:p>
            <a:pPr>
              <a:defRPr/>
            </a:pPr>
            <a:endParaRPr lang="en-US" altLang="zh-TW"/>
          </a:p>
        </p:txBody>
      </p:sp>
      <p:sp>
        <p:nvSpPr>
          <p:cNvPr id="9219" name="Rectangle 3"/>
          <p:cNvSpPr>
            <a:spLocks noGrp="1" noChangeArrowheads="1"/>
          </p:cNvSpPr>
          <p:nvPr>
            <p:ph type="dt" idx="1"/>
          </p:nvPr>
        </p:nvSpPr>
        <p:spPr bwMode="auto">
          <a:xfrm>
            <a:off x="3814763" y="0"/>
            <a:ext cx="29194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新細明體" pitchFamily="18" charset="-120"/>
              </a:defRPr>
            </a:lvl1pPr>
          </a:lstStyle>
          <a:p>
            <a:pPr>
              <a:defRPr/>
            </a:pPr>
            <a:endParaRPr lang="en-US" altLang="zh-TW"/>
          </a:p>
        </p:txBody>
      </p:sp>
      <p:sp>
        <p:nvSpPr>
          <p:cNvPr id="152580" name="Rectangle 4"/>
          <p:cNvSpPr>
            <a:spLocks noGrp="1" noRot="1" noChangeAspect="1" noChangeArrowheads="1" noTextEdit="1"/>
          </p:cNvSpPr>
          <p:nvPr>
            <p:ph type="sldImg" idx="2"/>
          </p:nvPr>
        </p:nvSpPr>
        <p:spPr bwMode="auto">
          <a:xfrm>
            <a:off x="903288" y="741363"/>
            <a:ext cx="4929187" cy="3698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3100" y="4686300"/>
            <a:ext cx="538956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222" name="Rectangle 6"/>
          <p:cNvSpPr>
            <a:spLocks noGrp="1" noChangeArrowheads="1"/>
          </p:cNvSpPr>
          <p:nvPr>
            <p:ph type="ftr" sz="quarter" idx="4"/>
          </p:nvPr>
        </p:nvSpPr>
        <p:spPr bwMode="auto">
          <a:xfrm>
            <a:off x="0" y="9372600"/>
            <a:ext cx="29194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新細明體" pitchFamily="18" charset="-120"/>
              </a:defRPr>
            </a:lvl1pPr>
          </a:lstStyle>
          <a:p>
            <a:pPr>
              <a:defRPr/>
            </a:pPr>
            <a:endParaRPr lang="en-US" altLang="zh-TW"/>
          </a:p>
        </p:txBody>
      </p:sp>
      <p:sp>
        <p:nvSpPr>
          <p:cNvPr id="9223" name="Rectangle 7"/>
          <p:cNvSpPr>
            <a:spLocks noGrp="1" noChangeArrowheads="1"/>
          </p:cNvSpPr>
          <p:nvPr>
            <p:ph type="sldNum" sz="quarter" idx="5"/>
          </p:nvPr>
        </p:nvSpPr>
        <p:spPr bwMode="auto">
          <a:xfrm>
            <a:off x="3814763" y="9372600"/>
            <a:ext cx="29194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479B0D05-A58C-42FB-834E-7BCA0C3B039A}" type="slidenum">
              <a:rPr lang="en-US" altLang="zh-TW"/>
              <a:pPr>
                <a:defRPr/>
              </a:pPr>
              <a:t>‹#›</a:t>
            </a:fld>
            <a:endParaRPr lang="en-US" altLang="zh-TW"/>
          </a:p>
        </p:txBody>
      </p:sp>
    </p:spTree>
    <p:extLst>
      <p:ext uri="{BB962C8B-B14F-4D97-AF65-F5344CB8AC3E}">
        <p14:creationId xmlns:p14="http://schemas.microsoft.com/office/powerpoint/2010/main" val="1979382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defTabSz="966788">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1pPr>
            <a:lvl2pPr marL="742950" indent="-285750" defTabSz="966788">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2pPr>
            <a:lvl3pPr marL="1143000" indent="-228600" defTabSz="966788">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3pPr>
            <a:lvl4pPr marL="1600200" indent="-228600" defTabSz="966788">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4pPr>
            <a:lvl5pPr marL="2057400" indent="-228600" defTabSz="966788">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5pPr>
            <a:lvl6pPr marL="2514600" indent="-228600" defTabSz="966788"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6pPr>
            <a:lvl7pPr marL="2971800" indent="-228600" defTabSz="966788"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7pPr>
            <a:lvl8pPr marL="3429000" indent="-228600" defTabSz="966788"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8pPr>
            <a:lvl9pPr marL="3886200" indent="-228600" defTabSz="966788"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4400">
                <a:solidFill>
                  <a:schemeClr val="tx1"/>
                </a:solidFill>
                <a:latin typeface="Arial" pitchFamily="34" charset="0"/>
                <a:ea typeface="新細明體" pitchFamily="18" charset="-120"/>
              </a:defRPr>
            </a:lvl9pPr>
          </a:lstStyle>
          <a:p>
            <a:fld id="{890A8478-0AC4-4096-A78A-0514E4422FAA}" type="slidenum">
              <a:rPr lang="en-US" altLang="zh-TW" sz="1300" smtClean="0">
                <a:solidFill>
                  <a:srgbClr val="000000"/>
                </a:solidFill>
              </a:rPr>
              <a:pPr/>
              <a:t>1</a:t>
            </a:fld>
            <a:endParaRPr lang="en-US" altLang="zh-TW" sz="130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pPr eaLnBrk="1" hangingPunct="1"/>
            <a:endParaRPr lang="zh-TW" altLang="zh-TW"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51</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84731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52</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79454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53</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42004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54</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27229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55</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01659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56</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261969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57</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189643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9B0D05-A58C-42FB-834E-7BCA0C3B039A}" type="slidenum">
              <a:rPr lang="en-US" altLang="zh-TW" smtClean="0"/>
              <a:pPr>
                <a:defRPr/>
              </a:pPr>
              <a:t>3</a:t>
            </a:fld>
            <a:endParaRPr lang="en-US" altLang="zh-TW"/>
          </a:p>
        </p:txBody>
      </p:sp>
    </p:spTree>
    <p:extLst>
      <p:ext uri="{BB962C8B-B14F-4D97-AF65-F5344CB8AC3E}">
        <p14:creationId xmlns:p14="http://schemas.microsoft.com/office/powerpoint/2010/main" val="99998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8702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66207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12263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45779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29976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44694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9B0D05-A58C-42FB-834E-7BCA0C3B039A}" type="slidenum">
              <a:rPr kumimoji="1" lang="en-US" altLang="zh-TW" sz="13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1" lang="en-US" altLang="zh-TW" sz="13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485501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dirty="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r>
              <a:rPr lang="en-US" altLang="zh-TW"/>
              <a:t>2012/8/9</a:t>
            </a:r>
          </a:p>
        </p:txBody>
      </p:sp>
      <p:sp>
        <p:nvSpPr>
          <p:cNvPr id="5" name="Footer Placeholder 4"/>
          <p:cNvSpPr>
            <a:spLocks noGrp="1"/>
          </p:cNvSpPr>
          <p:nvPr>
            <p:ph type="ftr" sz="quarter" idx="11"/>
          </p:nvPr>
        </p:nvSpPr>
        <p:spPr>
          <a:xfrm>
            <a:off x="3387083" y="51816"/>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98FF0ED3-4C10-405E-82D6-A2D1A5A90775}" type="slidenum">
              <a:rPr lang="en-US" altLang="zh-TW" smtClean="0"/>
              <a:pPr>
                <a:defRPr/>
              </a:pPr>
              <a:t>‹#›</a:t>
            </a:fld>
            <a:endParaRPr lang="en-US" altLang="zh-TW"/>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C:\Users\auaa-10357\OneDrive\文件\@專案\109年\參考\圖片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04664"/>
            <a:ext cx="3603625" cy="98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ea"/>
                <a:ea typeface="+mj-ea"/>
              </a:defRPr>
            </a:lvl1p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pPr>
              <a:defRPr/>
            </a:pPr>
            <a:r>
              <a:rPr lang="en-US" altLang="zh-TW"/>
              <a:t>2012/8/9</a:t>
            </a:r>
          </a:p>
        </p:txBody>
      </p:sp>
      <p:sp>
        <p:nvSpPr>
          <p:cNvPr id="6" name="Slide Number Placeholder 5"/>
          <p:cNvSpPr>
            <a:spLocks noGrp="1"/>
          </p:cNvSpPr>
          <p:nvPr>
            <p:ph type="sldNum" sz="quarter" idx="12"/>
          </p:nvPr>
        </p:nvSpPr>
        <p:spPr>
          <a:xfrm>
            <a:off x="8820472" y="6528816"/>
            <a:ext cx="1066800" cy="329184"/>
          </a:xfrm>
        </p:spPr>
        <p:txBody>
          <a:bodyPr/>
          <a:lstStyle>
            <a:lvl1pPr>
              <a:defRPr sz="1200" b="0">
                <a:solidFill>
                  <a:schemeClr val="tx1">
                    <a:lumMod val="90000"/>
                    <a:lumOff val="10000"/>
                  </a:schemeClr>
                </a:solidFill>
                <a:latin typeface="+mn-lt"/>
              </a:defRPr>
            </a:lvl1pPr>
          </a:lstStyle>
          <a:p>
            <a:pPr>
              <a:defRPr/>
            </a:pPr>
            <a:fld id="{6352D944-9F43-4B1A-B67A-52620D5D709B}" type="slidenum">
              <a:rPr lang="en-US" altLang="zh-TW" smtClean="0"/>
              <a:pPr>
                <a:defRPr/>
              </a:pPr>
              <a:t>‹#›</a:t>
            </a:fld>
            <a:endParaRPr lang="en-US" altLang="zh-TW"/>
          </a:p>
        </p:txBody>
      </p:sp>
      <p:cxnSp>
        <p:nvCxnSpPr>
          <p:cNvPr id="7" name="Straight Connector 7"/>
          <p:cNvCxnSpPr/>
          <p:nvPr userDrawn="1"/>
        </p:nvCxnSpPr>
        <p:spPr>
          <a:xfrm>
            <a:off x="467544" y="1412776"/>
            <a:ext cx="82089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descr="C:\Users\auaa-10357\OneDrive\文件\@專案\109年\參考\logojpg檔.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1863" y="443940"/>
            <a:ext cx="882625" cy="896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r>
              <a:rPr lang="en-US" altLang="zh-TW"/>
              <a:t>2012/8/9</a:t>
            </a:r>
          </a:p>
        </p:txBody>
      </p:sp>
      <p:sp>
        <p:nvSpPr>
          <p:cNvPr id="6" name="Footer Placeholder 5"/>
          <p:cNvSpPr>
            <a:spLocks noGrp="1"/>
          </p:cNvSpPr>
          <p:nvPr>
            <p:ph type="ftr" sz="quarter" idx="11"/>
          </p:nvPr>
        </p:nvSpPr>
        <p:spPr>
          <a:xfrm>
            <a:off x="3387083" y="51816"/>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pPr>
              <a:defRPr/>
            </a:pPr>
            <a:fld id="{066FED91-1538-44CE-AE14-0D4312B31C0D}" type="slidenum">
              <a:rPr lang="en-US" altLang="zh-TW" smtClean="0"/>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r>
              <a:rPr lang="en-US" altLang="zh-TW"/>
              <a:t>2012/8/9</a:t>
            </a:r>
            <a:endParaRPr lang="en-US"/>
          </a:p>
        </p:txBody>
      </p:sp>
      <p:sp>
        <p:nvSpPr>
          <p:cNvPr id="8" name="Footer Placeholder 7"/>
          <p:cNvSpPr>
            <a:spLocks noGrp="1"/>
          </p:cNvSpPr>
          <p:nvPr>
            <p:ph type="ftr" sz="quarter" idx="11"/>
          </p:nvPr>
        </p:nvSpPr>
        <p:spPr>
          <a:xfrm>
            <a:off x="3387083" y="51816"/>
            <a:ext cx="4114800" cy="329184"/>
          </a:xfrm>
          <a:prstGeom prst="rect">
            <a:avLst/>
          </a:prstGeom>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r>
              <a:rPr lang="en-US" altLang="zh-TW"/>
              <a:t>2012/8/9</a:t>
            </a:r>
            <a:endParaRPr lang="en-US"/>
          </a:p>
        </p:txBody>
      </p:sp>
      <p:sp>
        <p:nvSpPr>
          <p:cNvPr id="4" name="Footer Placeholder 3"/>
          <p:cNvSpPr>
            <a:spLocks noGrp="1"/>
          </p:cNvSpPr>
          <p:nvPr>
            <p:ph type="ftr" sz="quarter" idx="11"/>
          </p:nvPr>
        </p:nvSpPr>
        <p:spPr>
          <a:xfrm>
            <a:off x="3387083" y="51816"/>
            <a:ext cx="4114800" cy="329184"/>
          </a:xfrm>
          <a:prstGeom prst="rect">
            <a:avLst/>
          </a:prstGeom>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zh-TW"/>
              <a:t>2012/8/9</a:t>
            </a:r>
          </a:p>
        </p:txBody>
      </p:sp>
      <p:sp>
        <p:nvSpPr>
          <p:cNvPr id="3" name="Footer Placeholder 2"/>
          <p:cNvSpPr>
            <a:spLocks noGrp="1"/>
          </p:cNvSpPr>
          <p:nvPr>
            <p:ph type="ftr" sz="quarter" idx="11"/>
          </p:nvPr>
        </p:nvSpPr>
        <p:spPr>
          <a:xfrm>
            <a:off x="3387083" y="51816"/>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pPr>
              <a:defRPr/>
            </a:pPr>
            <a:fld id="{13DCDCEA-0588-4A87-8E96-34856AB1616A}" type="slidenum">
              <a:rPr lang="en-US" altLang="zh-TW" smtClean="0"/>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r>
              <a:rPr lang="en-US" altLang="zh-TW"/>
              <a:t>2012/8/9</a:t>
            </a:r>
            <a:endParaRPr lang="en-US"/>
          </a:p>
        </p:txBody>
      </p:sp>
      <p:sp>
        <p:nvSpPr>
          <p:cNvPr id="6" name="Footer Placeholder 5"/>
          <p:cNvSpPr>
            <a:spLocks noGrp="1"/>
          </p:cNvSpPr>
          <p:nvPr>
            <p:ph type="ftr" sz="quarter" idx="11"/>
          </p:nvPr>
        </p:nvSpPr>
        <p:spPr>
          <a:xfrm>
            <a:off x="3387083" y="51816"/>
            <a:ext cx="4114800" cy="329184"/>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r>
              <a:rPr lang="en-US" altLang="zh-TW"/>
              <a:t>2012/8/9</a:t>
            </a:r>
            <a:endParaRPr lang="en-US"/>
          </a:p>
        </p:txBody>
      </p:sp>
      <p:sp>
        <p:nvSpPr>
          <p:cNvPr id="6" name="Footer Placeholder 5"/>
          <p:cNvSpPr>
            <a:spLocks noGrp="1"/>
          </p:cNvSpPr>
          <p:nvPr>
            <p:ph type="ftr" sz="quarter" idx="11"/>
          </p:nvPr>
        </p:nvSpPr>
        <p:spPr>
          <a:xfrm>
            <a:off x="3387083" y="51816"/>
            <a:ext cx="4114800" cy="329184"/>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altLang="zh-TW"/>
              <a:t>2012/8/9</a:t>
            </a:r>
            <a:endParaRPr lang="en-US" dirty="0"/>
          </a:p>
        </p:txBody>
      </p:sp>
      <p:sp>
        <p:nvSpPr>
          <p:cNvPr id="6" name="Slide Number Placeholder 5"/>
          <p:cNvSpPr>
            <a:spLocks noGrp="1"/>
          </p:cNvSpPr>
          <p:nvPr>
            <p:ph type="sldNum" sz="quarter" idx="4"/>
          </p:nvPr>
        </p:nvSpPr>
        <p:spPr>
          <a:xfrm>
            <a:off x="8833792" y="6525344"/>
            <a:ext cx="1066800" cy="405384"/>
          </a:xfrm>
          <a:prstGeom prst="rect">
            <a:avLst/>
          </a:prstGeom>
        </p:spPr>
        <p:txBody>
          <a:bodyPr vert="horz" lIns="91440" tIns="45720" rIns="91440" bIns="45720" rtlCol="0" anchor="ctr"/>
          <a:lstStyle>
            <a:lvl1pPr algn="l">
              <a:defRPr sz="1400" b="1">
                <a:solidFill>
                  <a:schemeClr val="tx1">
                    <a:lumMod val="90000"/>
                    <a:lumOff val="10000"/>
                  </a:schemeClr>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92048" r:id="rId1"/>
    <p:sldLayoutId id="2147492049" r:id="rId2"/>
    <p:sldLayoutId id="2147492051" r:id="rId3"/>
    <p:sldLayoutId id="2147492052" r:id="rId4"/>
    <p:sldLayoutId id="2147492053" r:id="rId5"/>
    <p:sldLayoutId id="2147492054" r:id="rId6"/>
    <p:sldLayoutId id="2147492055" r:id="rId7"/>
    <p:sldLayoutId id="2147492056" r:id="rId8"/>
  </p:sldLayoutIdLst>
  <p:transition spd="slow">
    <p:wedge/>
  </p:transition>
  <p:hf hdr="0" ftr="0" dt="0"/>
  <p:txStyles>
    <p:titleStyle>
      <a:lvl1pPr algn="l" defTabSz="914400" rtl="0" eaLnBrk="1" latinLnBrk="0" hangingPunct="1">
        <a:spcBef>
          <a:spcPct val="0"/>
        </a:spcBef>
        <a:buNone/>
        <a:defRPr sz="4000" kern="1200" spc="-100" baseline="0">
          <a:solidFill>
            <a:schemeClr val="tx2"/>
          </a:solidFill>
          <a:latin typeface="標楷體" panose="03000509000000000000" pitchFamily="65" charset="-120"/>
          <a:ea typeface="標楷體" panose="03000509000000000000" pitchFamily="65" charset="-120"/>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lacp.gov.taipei/News_Content.aspx?n=DB910FA9B105CA2A&amp;sms=651225FA4E7E9159&amp;s=6582E4F516F711E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lacp.gov.taipei/News_Content.aspx?n=DB910FA9B105CA2A&amp;sms=651225FA4E7E9159&amp;s=6582E4F516F711E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lacp.gov.taipei/News_Content.aspx?n=DB910FA9B105CA2A&amp;sms=651225FA4E7E9159&amp;s=6582E4F516F711E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lacp.gov.taipei/News_Content.aspx?n=DB910FA9B105CA2A&amp;sms=651225FA4E7E9159&amp;s=643804E234A6F1A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lacp.gov.taipei/News_Content.aspx?n=DB910FA9B105CA2A&amp;sms=651225FA4E7E9159&amp;s=643804E234A6F1A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dlacp.gov.taipei/News_Content.aspx?n=DB910FA9B105CA2A&amp;sms=651225FA4E7E9159&amp;s=8EE416842211DAD1#lg=1&amp;slide=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23478;&#29992;&#22825;&#28982;&#27683;&#20379;&#27683;&#23450;&#22411;&#21270;&#22865;&#32004;&#31684;&#26412;%20(1).pdf"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23478;&#29992;&#22825;&#28982;&#27683;&#20379;&#27683;&#23450;&#22411;&#21270;&#22865;&#32004;&#31684;&#26412;%20(1).pdf"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hyperlink" Target="&#23478;&#29992;&#22825;&#28982;&#27683;&#20379;&#27683;&#23450;&#22411;&#21270;&#22865;&#32004;&#31684;&#26412;%20(1).pd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hyperlink" Target="&#23478;&#29992;&#22825;&#28982;&#27683;&#20379;&#27683;&#23450;&#22411;&#21270;&#22865;&#32004;&#25033;&#35352;&#36617;&#19981;&#24471;&#35352;&#36617;&#20107;&#38917;&#32317;&#35498;&#26126;&#21450;&#36880;&#40670;&#35498;&#26126;(&#38928;&#21578;&#29256;).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23478;&#29992;&#22825;&#28982;&#27683;&#20379;&#27683;&#23450;&#22411;&#21270;&#22865;&#32004;&#25033;&#35352;&#36617;&#19981;&#24471;&#35352;&#36617;&#20107;&#38917;&#32317;&#35498;&#26126;&#21450;&#36880;&#40670;&#35498;&#26126;(&#38928;&#21578;&#29256;).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23478;&#29992;&#22825;&#28982;&#27683;&#20379;&#27683;&#23450;&#22411;&#21270;&#22865;&#32004;&#25033;&#35352;&#36617;&#19981;&#24471;&#35352;&#36617;&#20107;&#38917;&#32317;&#35498;&#26126;&#21450;&#36880;&#40670;&#35498;&#26126;(&#38928;&#21578;&#2925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23478;&#29992;&#22825;&#28982;&#27683;&#20379;&#27683;&#23450;&#22411;&#21270;&#22865;&#32004;&#25033;&#35352;&#36617;&#19981;&#24471;&#35352;&#36617;&#20107;&#38917;&#32317;&#35498;&#26126;&#21450;&#36880;&#40670;&#35498;&#26126;(&#38928;&#21578;&#29256;).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lacp.gov.taipei/News.aspx?n=DB910FA9B105CA2A&amp;sms=651225FA4E7E9159"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dlacp.gov.taipei/News_Content.aspx?n=DB910FA9B105CA2A&amp;sms=651225FA4E7E9159&amp;s=6582E4F516F711E6#lg=1&amp;slide=0" TargetMode="External"/><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s://dlacp.gov.taipei/News_Content.aspx?n=DB910FA9B105CA2A&amp;sms=651225FA4E7E9159&amp;s=AF02CC03F861B5B2#lg=1&amp;slide=0" TargetMode="External"/><Relationship Id="rId2" Type="http://schemas.openxmlformats.org/officeDocument/2006/relationships/hyperlink" Target="https://dlacp.gov.taipei/News_Content.aspx?n=DB910FA9B105CA2A&amp;sms=651225FA4E7E9159&amp;s=456DF3E5344AF955#lg=1&amp;slide=0" TargetMode="External"/><Relationship Id="rId1" Type="http://schemas.openxmlformats.org/officeDocument/2006/relationships/slideLayout" Target="../slideLayouts/slideLayout2.xml"/><Relationship Id="rId6" Type="http://schemas.openxmlformats.org/officeDocument/2006/relationships/hyperlink" Target="https://dlacp.gov.taipei/News_Content.aspx?n=DB910FA9B105CA2A&amp;sms=651225FA4E7E9159&amp;s=8EE416842211DAD1#lg=1&amp;slide=0"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dlacp.gov.taipei/News_Content.aspx?n=DB910FA9B105CA2A&amp;sms=651225FA4E7E9159&amp;s=257C36DF4E2A7A5C#lg=1&amp;slide=0" TargetMode="External"/><Relationship Id="rId4" Type="http://schemas.openxmlformats.org/officeDocument/2006/relationships/hyperlink" Target="https://dlacp.gov.taipei/News_Content.aspx?n=DB910FA9B105CA2A&amp;sms=651225FA4E7E9159&amp;s=643804E234A6F1A0#lg=1&amp;slide=0" TargetMode="External"/><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953409"/>
            <a:ext cx="9720758" cy="2232247"/>
          </a:xfrm>
        </p:spPr>
        <p:txBody>
          <a:bodyPr>
            <a:noAutofit/>
          </a:bodyPr>
          <a:lstStyle/>
          <a:p>
            <a:pPr>
              <a:defRPr/>
            </a:pPr>
            <a:r>
              <a:rPr lang="zh-TW" altLang="en-US" sz="4800" spc="600" dirty="0">
                <a:effectLst>
                  <a:outerShdw blurRad="38100" dist="38100" dir="2700000" algn="tl">
                    <a:srgbClr val="000000">
                      <a:alpha val="43137"/>
                    </a:srgbClr>
                  </a:outerShdw>
                </a:effectLst>
                <a:latin typeface="+mj-ea"/>
                <a:ea typeface="+mj-ea"/>
              </a:rPr>
              <a:t>消費者保護法概念簡介</a:t>
            </a:r>
            <a:br>
              <a:rPr lang="en-US" altLang="zh-TW" sz="3600" spc="600" dirty="0">
                <a:effectLst>
                  <a:outerShdw blurRad="38100" dist="38100" dir="2700000" algn="tl">
                    <a:srgbClr val="000000">
                      <a:alpha val="43137"/>
                    </a:srgbClr>
                  </a:outerShdw>
                </a:effectLst>
                <a:latin typeface="+mj-ea"/>
                <a:ea typeface="+mj-ea"/>
              </a:rPr>
            </a:br>
            <a:r>
              <a:rPr lang="zh-TW" altLang="en-US" sz="3200" spc="600" dirty="0">
                <a:solidFill>
                  <a:srgbClr val="FF0000"/>
                </a:solidFill>
                <a:effectLst>
                  <a:outerShdw blurRad="38100" dist="38100" dir="2700000" algn="tl">
                    <a:srgbClr val="000000">
                      <a:alpha val="43137"/>
                    </a:srgbClr>
                  </a:outerShdw>
                </a:effectLst>
                <a:latin typeface="+mj-ea"/>
                <a:ea typeface="+mj-ea"/>
              </a:rPr>
              <a:t>〜兼論天然氣用戶糾紛案例與處理技巧</a:t>
            </a:r>
          </a:p>
        </p:txBody>
      </p:sp>
      <p:sp>
        <p:nvSpPr>
          <p:cNvPr id="106499" name="Rectangle 5"/>
          <p:cNvSpPr>
            <a:spLocks noChangeArrowheads="1"/>
          </p:cNvSpPr>
          <p:nvPr/>
        </p:nvSpPr>
        <p:spPr bwMode="auto">
          <a:xfrm>
            <a:off x="6516216" y="5157206"/>
            <a:ext cx="2231776"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kumimoji="1" sz="4400">
                <a:solidFill>
                  <a:schemeClr val="tx1"/>
                </a:solidFill>
                <a:latin typeface="Arial" pitchFamily="34" charset="0"/>
                <a:ea typeface="新細明體" pitchFamily="18" charset="-120"/>
              </a:defRPr>
            </a:lvl1pPr>
            <a:lvl2pPr marL="742950" indent="-285750" defTabSz="449263">
              <a:defRPr kumimoji="1" sz="4400">
                <a:solidFill>
                  <a:schemeClr val="tx1"/>
                </a:solidFill>
                <a:latin typeface="Arial" pitchFamily="34" charset="0"/>
                <a:ea typeface="新細明體" pitchFamily="18" charset="-120"/>
              </a:defRPr>
            </a:lvl2pPr>
            <a:lvl3pPr marL="1143000" indent="-228600" defTabSz="449263">
              <a:defRPr kumimoji="1" sz="4400">
                <a:solidFill>
                  <a:schemeClr val="tx1"/>
                </a:solidFill>
                <a:latin typeface="Arial" pitchFamily="34" charset="0"/>
                <a:ea typeface="新細明體" pitchFamily="18" charset="-120"/>
              </a:defRPr>
            </a:lvl3pPr>
            <a:lvl4pPr marL="1600200" indent="-228600" defTabSz="449263">
              <a:defRPr kumimoji="1" sz="4400">
                <a:solidFill>
                  <a:schemeClr val="tx1"/>
                </a:solidFill>
                <a:latin typeface="Arial" pitchFamily="34" charset="0"/>
                <a:ea typeface="新細明體" pitchFamily="18" charset="-120"/>
              </a:defRPr>
            </a:lvl4pPr>
            <a:lvl5pPr marL="2057400" indent="-228600" defTabSz="449263">
              <a:defRPr kumimoji="1" sz="4400">
                <a:solidFill>
                  <a:schemeClr val="tx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lnSpc>
                <a:spcPts val="3600"/>
              </a:lnSpc>
              <a:buClr>
                <a:srgbClr val="000000"/>
              </a:buClr>
              <a:buSzPct val="100000"/>
            </a:pPr>
            <a:r>
              <a:rPr lang="zh-TW" altLang="en-US" sz="2600" b="1" dirty="0">
                <a:solidFill>
                  <a:srgbClr val="292934"/>
                </a:solidFill>
                <a:latin typeface="微軟正黑體"/>
                <a:ea typeface="微軟正黑體"/>
              </a:rPr>
              <a:t>邱家梁消保官陳盈全消保官</a:t>
            </a:r>
            <a:endParaRPr lang="en-US" altLang="zh-TW" sz="2600" b="1" dirty="0">
              <a:solidFill>
                <a:srgbClr val="292934"/>
              </a:solidFill>
              <a:latin typeface="微軟正黑體"/>
              <a:ea typeface="微軟正黑體"/>
            </a:endParaRPr>
          </a:p>
          <a:p>
            <a:pPr algn="ctr" eaLnBrk="1" hangingPunct="1">
              <a:lnSpc>
                <a:spcPts val="3600"/>
              </a:lnSpc>
              <a:spcBef>
                <a:spcPts val="600"/>
              </a:spcBef>
              <a:buClr>
                <a:srgbClr val="000000"/>
              </a:buClr>
              <a:buSzPct val="100000"/>
            </a:pPr>
            <a:endParaRPr lang="zh-TW" altLang="en-US" sz="2600" b="1" dirty="0">
              <a:solidFill>
                <a:srgbClr val="292934"/>
              </a:solidFill>
              <a:latin typeface="Century Gothic" panose="020B0502020202020204" pitchFamily="34" charset="0"/>
            </a:endParaRPr>
          </a:p>
          <a:p>
            <a:pPr algn="ctr" eaLnBrk="1" hangingPunct="1">
              <a:lnSpc>
                <a:spcPts val="2500"/>
              </a:lnSpc>
              <a:spcBef>
                <a:spcPts val="600"/>
              </a:spcBef>
              <a:buClr>
                <a:srgbClr val="000000"/>
              </a:buClr>
              <a:buSzPct val="100000"/>
            </a:pPr>
            <a:endParaRPr lang="zh-TW" altLang="en-US" sz="2600" b="1" dirty="0">
              <a:solidFill>
                <a:srgbClr val="292934"/>
              </a:solidFill>
              <a:latin typeface="Century Gothic" panose="020B0502020202020204" pitchFamily="34" charset="0"/>
              <a:ea typeface="微軟正黑體"/>
            </a:endParaRPr>
          </a:p>
        </p:txBody>
      </p:sp>
      <p:sp>
        <p:nvSpPr>
          <p:cNvPr id="106500" name="Picture 20"/>
          <p:cNvSpPr>
            <a:spLocks noChangeAspect="1" noChangeArrowheads="1"/>
          </p:cNvSpPr>
          <p:nvPr/>
        </p:nvSpPr>
        <p:spPr bwMode="auto">
          <a:xfrm>
            <a:off x="7092950" y="404813"/>
            <a:ext cx="17272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kumimoji="1" sz="4400">
                <a:solidFill>
                  <a:schemeClr val="tx1"/>
                </a:solidFill>
                <a:latin typeface="Arial" pitchFamily="34" charset="0"/>
                <a:ea typeface="新細明體" pitchFamily="18" charset="-120"/>
              </a:defRPr>
            </a:lvl1pPr>
            <a:lvl2pPr marL="742950" indent="-285750" defTabSz="449263">
              <a:defRPr kumimoji="1" sz="4400">
                <a:solidFill>
                  <a:schemeClr val="tx1"/>
                </a:solidFill>
                <a:latin typeface="Arial" pitchFamily="34" charset="0"/>
                <a:ea typeface="新細明體" pitchFamily="18" charset="-120"/>
              </a:defRPr>
            </a:lvl2pPr>
            <a:lvl3pPr marL="1143000" indent="-228600" defTabSz="449263">
              <a:defRPr kumimoji="1" sz="4400">
                <a:solidFill>
                  <a:schemeClr val="tx1"/>
                </a:solidFill>
                <a:latin typeface="Arial" pitchFamily="34" charset="0"/>
                <a:ea typeface="新細明體" pitchFamily="18" charset="-120"/>
              </a:defRPr>
            </a:lvl3pPr>
            <a:lvl4pPr marL="1600200" indent="-228600" defTabSz="449263">
              <a:defRPr kumimoji="1" sz="4400">
                <a:solidFill>
                  <a:schemeClr val="tx1"/>
                </a:solidFill>
                <a:latin typeface="Arial" pitchFamily="34" charset="0"/>
                <a:ea typeface="新細明體" pitchFamily="18" charset="-120"/>
              </a:defRPr>
            </a:lvl4pPr>
            <a:lvl5pPr marL="2057400" indent="-228600" defTabSz="449263">
              <a:defRPr kumimoji="1" sz="4400">
                <a:solidFill>
                  <a:schemeClr val="tx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eaLnBrk="1" hangingPunct="1">
              <a:buClr>
                <a:srgbClr val="000000"/>
              </a:buClr>
              <a:buSzPct val="100000"/>
            </a:pPr>
            <a:endParaRPr lang="zh-TW" altLang="en-US">
              <a:solidFill>
                <a:srgbClr val="000000"/>
              </a:solidFill>
            </a:endParaRPr>
          </a:p>
        </p:txBody>
      </p:sp>
      <p:sp>
        <p:nvSpPr>
          <p:cNvPr id="106501" name="Picture 21"/>
          <p:cNvSpPr>
            <a:spLocks noChangeAspect="1" noChangeArrowheads="1"/>
          </p:cNvSpPr>
          <p:nvPr/>
        </p:nvSpPr>
        <p:spPr bwMode="auto">
          <a:xfrm>
            <a:off x="7235825" y="4941888"/>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kumimoji="1" sz="4400">
                <a:solidFill>
                  <a:schemeClr val="tx1"/>
                </a:solidFill>
                <a:latin typeface="Arial" pitchFamily="34" charset="0"/>
                <a:ea typeface="新細明體" pitchFamily="18" charset="-120"/>
              </a:defRPr>
            </a:lvl1pPr>
            <a:lvl2pPr marL="742950" indent="-285750" defTabSz="449263">
              <a:defRPr kumimoji="1" sz="4400">
                <a:solidFill>
                  <a:schemeClr val="tx1"/>
                </a:solidFill>
                <a:latin typeface="Arial" pitchFamily="34" charset="0"/>
                <a:ea typeface="新細明體" pitchFamily="18" charset="-120"/>
              </a:defRPr>
            </a:lvl2pPr>
            <a:lvl3pPr marL="1143000" indent="-228600" defTabSz="449263">
              <a:defRPr kumimoji="1" sz="4400">
                <a:solidFill>
                  <a:schemeClr val="tx1"/>
                </a:solidFill>
                <a:latin typeface="Arial" pitchFamily="34" charset="0"/>
                <a:ea typeface="新細明體" pitchFamily="18" charset="-120"/>
              </a:defRPr>
            </a:lvl3pPr>
            <a:lvl4pPr marL="1600200" indent="-228600" defTabSz="449263">
              <a:defRPr kumimoji="1" sz="4400">
                <a:solidFill>
                  <a:schemeClr val="tx1"/>
                </a:solidFill>
                <a:latin typeface="Arial" pitchFamily="34" charset="0"/>
                <a:ea typeface="新細明體" pitchFamily="18" charset="-120"/>
              </a:defRPr>
            </a:lvl4pPr>
            <a:lvl5pPr marL="2057400" indent="-228600" defTabSz="449263">
              <a:defRPr kumimoji="1" sz="4400">
                <a:solidFill>
                  <a:schemeClr val="tx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sz="4400">
                <a:solidFill>
                  <a:schemeClr val="tx1"/>
                </a:solidFill>
                <a:latin typeface="Arial" pitchFamily="34" charset="0"/>
                <a:ea typeface="新細明體" pitchFamily="18" charset="-120"/>
              </a:defRPr>
            </a:lvl9pPr>
          </a:lstStyle>
          <a:p>
            <a:pPr eaLnBrk="1" hangingPunct="1">
              <a:buClr>
                <a:srgbClr val="000000"/>
              </a:buClr>
              <a:buSzPct val="100000"/>
            </a:pPr>
            <a:endParaRPr lang="zh-TW" altLang="en-US">
              <a:solidFill>
                <a:srgbClr val="000000"/>
              </a:solidFill>
            </a:endParaRPr>
          </a:p>
        </p:txBody>
      </p:sp>
      <p:pic>
        <p:nvPicPr>
          <p:cNvPr id="3" name="圖片 2">
            <a:extLst>
              <a:ext uri="{FF2B5EF4-FFF2-40B4-BE49-F238E27FC236}">
                <a16:creationId xmlns:a16="http://schemas.microsoft.com/office/drawing/2014/main" id="{C919F09A-AE0C-42CC-BCF1-B74F8E09B06C}"/>
              </a:ext>
            </a:extLst>
          </p:cNvPr>
          <p:cNvPicPr>
            <a:picLocks noChangeAspect="1"/>
          </p:cNvPicPr>
          <p:nvPr/>
        </p:nvPicPr>
        <p:blipFill>
          <a:blip r:embed="rId3"/>
          <a:stretch>
            <a:fillRect/>
          </a:stretch>
        </p:blipFill>
        <p:spPr>
          <a:xfrm>
            <a:off x="3635896" y="3429000"/>
            <a:ext cx="2595044" cy="3290335"/>
          </a:xfrm>
          <a:prstGeom prst="rect">
            <a:avLst/>
          </a:prstGeom>
        </p:spPr>
      </p:pic>
      <p:pic>
        <p:nvPicPr>
          <p:cNvPr id="4" name="圖片 3">
            <a:extLst>
              <a:ext uri="{FF2B5EF4-FFF2-40B4-BE49-F238E27FC236}">
                <a16:creationId xmlns:a16="http://schemas.microsoft.com/office/drawing/2014/main" id="{3C146EAE-54A6-463C-A690-C4B6B09BF799}"/>
              </a:ext>
            </a:extLst>
          </p:cNvPr>
          <p:cNvPicPr>
            <a:picLocks noChangeAspect="1"/>
          </p:cNvPicPr>
          <p:nvPr/>
        </p:nvPicPr>
        <p:blipFill>
          <a:blip r:embed="rId4"/>
          <a:stretch>
            <a:fillRect/>
          </a:stretch>
        </p:blipFill>
        <p:spPr>
          <a:xfrm>
            <a:off x="592998" y="3540351"/>
            <a:ext cx="2825723" cy="3096344"/>
          </a:xfrm>
          <a:prstGeom prst="rect">
            <a:avLst/>
          </a:prstGeom>
        </p:spPr>
      </p:pic>
    </p:spTree>
    <p:extLst>
      <p:ext uri="{BB962C8B-B14F-4D97-AF65-F5344CB8AC3E}">
        <p14:creationId xmlns:p14="http://schemas.microsoft.com/office/powerpoint/2010/main" val="1672767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indent="0">
              <a:lnSpc>
                <a:spcPts val="4300"/>
              </a:lnSpc>
              <a:buClr>
                <a:srgbClr val="FF0000"/>
              </a:buClr>
              <a:buNone/>
            </a:pPr>
            <a:r>
              <a:rPr lang="zh-TW" altLang="en-US" sz="2800" b="1" dirty="0">
                <a:latin typeface="+mj-ea"/>
                <a:ea typeface="+mj-ea"/>
              </a:rPr>
              <a:t>從事</a:t>
            </a:r>
            <a:r>
              <a:rPr lang="zh-TW" altLang="en-US" sz="2800" b="1" dirty="0">
                <a:solidFill>
                  <a:srgbClr val="FF0000"/>
                </a:solidFill>
                <a:latin typeface="+mj-ea"/>
                <a:ea typeface="+mj-ea"/>
              </a:rPr>
              <a:t>經銷</a:t>
            </a:r>
            <a:r>
              <a:rPr lang="zh-TW" altLang="en-US" sz="2800" b="1" dirty="0">
                <a:latin typeface="+mj-ea"/>
                <a:ea typeface="+mj-ea"/>
              </a:rPr>
              <a:t>之企業經營者，就商品或服務所生之損害，與設計、生產、製造商品或提供服務之企業經營者</a:t>
            </a:r>
            <a:r>
              <a:rPr lang="zh-TW" altLang="en-US" sz="2800" b="1" dirty="0">
                <a:solidFill>
                  <a:srgbClr val="FF0000"/>
                </a:solidFill>
                <a:latin typeface="+mj-ea"/>
                <a:ea typeface="+mj-ea"/>
              </a:rPr>
              <a:t>連帶負賠償責任</a:t>
            </a:r>
            <a:r>
              <a:rPr lang="zh-TW" altLang="en-US" sz="2800" b="1" dirty="0">
                <a:latin typeface="+mj-ea"/>
                <a:ea typeface="+mj-ea"/>
              </a:rPr>
              <a:t>。</a:t>
            </a: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r>
              <a:rPr lang="zh-TW" altLang="en-US" sz="2800" b="1" dirty="0">
                <a:latin typeface="+mj-ea"/>
                <a:ea typeface="+mj-ea"/>
              </a:rPr>
              <a:t>但其對於損害之防免</a:t>
            </a:r>
            <a:r>
              <a:rPr lang="zh-TW" altLang="en-US" sz="2800" b="1" dirty="0">
                <a:solidFill>
                  <a:srgbClr val="FF0000"/>
                </a:solidFill>
                <a:latin typeface="+mj-ea"/>
                <a:ea typeface="+mj-ea"/>
              </a:rPr>
              <a:t>已盡相當之注意</a:t>
            </a:r>
            <a:r>
              <a:rPr lang="zh-TW" altLang="en-US" sz="2800" b="1" dirty="0">
                <a:latin typeface="+mj-ea"/>
                <a:ea typeface="+mj-ea"/>
              </a:rPr>
              <a:t>，或</a:t>
            </a:r>
            <a:r>
              <a:rPr lang="zh-TW" altLang="en-US" sz="2800" b="1" dirty="0">
                <a:solidFill>
                  <a:srgbClr val="FF0000"/>
                </a:solidFill>
                <a:latin typeface="+mj-ea"/>
                <a:ea typeface="+mj-ea"/>
              </a:rPr>
              <a:t>縱加以相當之注意而仍不免發生損害者</a:t>
            </a:r>
            <a:r>
              <a:rPr lang="zh-TW" altLang="en-US" sz="2800" b="1" dirty="0">
                <a:latin typeface="+mj-ea"/>
                <a:ea typeface="+mj-ea"/>
              </a:rPr>
              <a:t>，不在此限。</a:t>
            </a: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dirty="0">
              <a:latin typeface="+mj-ea"/>
              <a:ea typeface="+mj-ea"/>
            </a:endParaRPr>
          </a:p>
          <a:p>
            <a:pPr>
              <a:lnSpc>
                <a:spcPts val="43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5915000" cy="990600"/>
          </a:xfrm>
        </p:spPr>
        <p:txBody>
          <a:bodyPr>
            <a:normAutofit/>
          </a:bodyPr>
          <a:lstStyle/>
          <a:p>
            <a:r>
              <a:rPr lang="zh-TW" altLang="en-US" dirty="0">
                <a:effectLst>
                  <a:outerShdw blurRad="38100" dist="38100" dir="2700000" algn="tl">
                    <a:srgbClr val="000000">
                      <a:alpha val="43137"/>
                    </a:srgbClr>
                  </a:outerShdw>
                </a:effectLst>
              </a:rPr>
              <a:t>經銷責任</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消保法</a:t>
            </a:r>
            <a:r>
              <a:rPr lang="en-US" altLang="zh-TW" dirty="0">
                <a:effectLst>
                  <a:outerShdw blurRad="38100" dist="38100" dir="2700000" algn="tl">
                    <a:srgbClr val="000000">
                      <a:alpha val="43137"/>
                    </a:srgbClr>
                  </a:outerShdw>
                </a:effectLst>
              </a:rPr>
              <a:t>§8</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AD9E54C-2A20-4CE0-95BF-7B38E5B6396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336243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indent="0">
              <a:lnSpc>
                <a:spcPts val="4300"/>
              </a:lnSpc>
              <a:buClr>
                <a:srgbClr val="FF0000"/>
              </a:buClr>
              <a:buNone/>
            </a:pPr>
            <a:r>
              <a:rPr lang="zh-TW" altLang="en-US" sz="3600" b="1" dirty="0">
                <a:solidFill>
                  <a:srgbClr val="FF0000"/>
                </a:solidFill>
                <a:latin typeface="+mj-ea"/>
                <a:ea typeface="+mj-ea"/>
              </a:rPr>
              <a:t>輸入商品或服務</a:t>
            </a:r>
            <a:r>
              <a:rPr lang="zh-TW" altLang="en-US" sz="3600" b="1" dirty="0">
                <a:latin typeface="+mj-ea"/>
                <a:ea typeface="+mj-ea"/>
              </a:rPr>
              <a:t>之企業經營者，</a:t>
            </a:r>
            <a:r>
              <a:rPr lang="zh-TW" altLang="en-US" sz="3600" b="1" dirty="0">
                <a:solidFill>
                  <a:srgbClr val="FF0000"/>
                </a:solidFill>
                <a:latin typeface="+mj-ea"/>
                <a:ea typeface="+mj-ea"/>
              </a:rPr>
              <a:t>視為</a:t>
            </a:r>
            <a:r>
              <a:rPr lang="zh-TW" altLang="en-US" sz="3600" b="1" dirty="0">
                <a:latin typeface="+mj-ea"/>
                <a:ea typeface="+mj-ea"/>
              </a:rPr>
              <a:t>該商品之設計、生產、製造者或服務之提供者，負本法第七條之製造者責任。</a:t>
            </a:r>
            <a:endParaRPr lang="en-US" altLang="zh-TW" sz="36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dirty="0">
              <a:latin typeface="+mj-ea"/>
              <a:ea typeface="+mj-ea"/>
            </a:endParaRPr>
          </a:p>
          <a:p>
            <a:pPr>
              <a:lnSpc>
                <a:spcPts val="43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5915000" cy="990600"/>
          </a:xfrm>
        </p:spPr>
        <p:txBody>
          <a:bodyPr>
            <a:normAutofit/>
          </a:bodyPr>
          <a:lstStyle/>
          <a:p>
            <a:r>
              <a:rPr lang="zh-TW" altLang="en-US" dirty="0">
                <a:effectLst>
                  <a:outerShdw blurRad="38100" dist="38100" dir="2700000" algn="tl">
                    <a:srgbClr val="000000">
                      <a:alpha val="43137"/>
                    </a:srgbClr>
                  </a:outerShdw>
                </a:effectLst>
              </a:rPr>
              <a:t>服務責任</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消保法</a:t>
            </a:r>
            <a:r>
              <a:rPr lang="en-US" altLang="zh-TW" dirty="0">
                <a:effectLst>
                  <a:outerShdw blurRad="38100" dist="38100" dir="2700000" algn="tl">
                    <a:srgbClr val="000000">
                      <a:alpha val="43137"/>
                    </a:srgbClr>
                  </a:outerShdw>
                </a:effectLst>
              </a:rPr>
              <a:t>§9</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AD9E54C-2A20-4CE0-95BF-7B38E5B6396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矩形 3">
            <a:extLst>
              <a:ext uri="{FF2B5EF4-FFF2-40B4-BE49-F238E27FC236}">
                <a16:creationId xmlns:a16="http://schemas.microsoft.com/office/drawing/2014/main" id="{2F509F69-A877-4580-AF0E-1A2B8CD38845}"/>
              </a:ext>
            </a:extLst>
          </p:cNvPr>
          <p:cNvSpPr/>
          <p:nvPr/>
        </p:nvSpPr>
        <p:spPr>
          <a:xfrm>
            <a:off x="2286000" y="-5758130"/>
            <a:ext cx="4572000" cy="313932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從事設計、生產、製造商品或提供服務之企業經營者，於提供商品流通進入市場，或提供服務時，應確保該商品或服務，符合當時科技或專業水準可合理期待之安全性。</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商品或服務具有危害消費者生命、身體、健康、財產之可能者，應於明顯處為警告標示及緊急處理危險之方法。</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企業經營者違反前二項規定，致生損害於消費者或第三人時，應負連帶賠償責任。但企業經營者能證明其無過失者，法院得減輕其賠償責任。</a:t>
            </a:r>
          </a:p>
        </p:txBody>
      </p:sp>
    </p:spTree>
    <p:extLst>
      <p:ext uri="{BB962C8B-B14F-4D97-AF65-F5344CB8AC3E}">
        <p14:creationId xmlns:p14="http://schemas.microsoft.com/office/powerpoint/2010/main" val="368300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indent="0">
              <a:lnSpc>
                <a:spcPts val="4300"/>
              </a:lnSpc>
              <a:buClr>
                <a:srgbClr val="FF0000"/>
              </a:buClr>
              <a:buNone/>
            </a:pPr>
            <a:r>
              <a:rPr lang="zh-TW" altLang="en-US" sz="2800" b="1" dirty="0">
                <a:latin typeface="+mj-ea"/>
                <a:ea typeface="+mj-ea"/>
              </a:rPr>
              <a:t>企業經營者於</a:t>
            </a:r>
            <a:r>
              <a:rPr lang="zh-TW" altLang="en-US" sz="2800" b="1" dirty="0">
                <a:solidFill>
                  <a:srgbClr val="FF0000"/>
                </a:solidFill>
                <a:latin typeface="+mj-ea"/>
                <a:ea typeface="+mj-ea"/>
              </a:rPr>
              <a:t>有事實足認其提供之商品或服務有危害消費者安全與健康之虞</a:t>
            </a:r>
            <a:r>
              <a:rPr lang="zh-TW" altLang="en-US" sz="2800" b="1" dirty="0">
                <a:latin typeface="+mj-ea"/>
                <a:ea typeface="+mj-ea"/>
              </a:rPr>
              <a:t>時，應即回收該批商品或停止其服務。但企業經營者所為必要之處理，足以除去其危害者，不在此限。</a:t>
            </a:r>
          </a:p>
          <a:p>
            <a:pPr marL="0" indent="0">
              <a:lnSpc>
                <a:spcPts val="4300"/>
              </a:lnSpc>
              <a:buClr>
                <a:srgbClr val="FF0000"/>
              </a:buClr>
              <a:buNone/>
            </a:pPr>
            <a:r>
              <a:rPr lang="zh-TW" altLang="en-US" sz="2800" b="1" dirty="0">
                <a:latin typeface="+mj-ea"/>
                <a:ea typeface="+mj-ea"/>
              </a:rPr>
              <a:t>商品或服務有危害消費者</a:t>
            </a:r>
            <a:r>
              <a:rPr lang="zh-TW" altLang="en-US" sz="2800" b="1" dirty="0">
                <a:solidFill>
                  <a:srgbClr val="FF0000"/>
                </a:solidFill>
                <a:latin typeface="+mj-ea"/>
                <a:ea typeface="+mj-ea"/>
              </a:rPr>
              <a:t>生命、身體、健康或財產</a:t>
            </a:r>
            <a:r>
              <a:rPr lang="zh-TW" altLang="en-US" sz="2800" b="1" dirty="0">
                <a:latin typeface="+mj-ea"/>
                <a:ea typeface="+mj-ea"/>
              </a:rPr>
              <a:t>之虞，而未於明顯處為警告標示，並附載危險之緊急處理方法者，準用前項規定。</a:t>
            </a: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dirty="0">
              <a:latin typeface="+mj-ea"/>
              <a:ea typeface="+mj-ea"/>
            </a:endParaRPr>
          </a:p>
          <a:p>
            <a:pPr>
              <a:lnSpc>
                <a:spcPts val="43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5915000" cy="990600"/>
          </a:xfrm>
        </p:spPr>
        <p:txBody>
          <a:bodyPr>
            <a:normAutofit/>
          </a:bodyPr>
          <a:lstStyle/>
          <a:p>
            <a:r>
              <a:rPr lang="zh-TW" altLang="en-US" dirty="0">
                <a:effectLst>
                  <a:outerShdw blurRad="38100" dist="38100" dir="2700000" algn="tl">
                    <a:srgbClr val="000000">
                      <a:alpha val="43137"/>
                    </a:srgbClr>
                  </a:outerShdw>
                </a:effectLst>
              </a:rPr>
              <a:t>防危義務</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消保法</a:t>
            </a:r>
            <a:r>
              <a:rPr lang="en-US" altLang="zh-TW" dirty="0">
                <a:effectLst>
                  <a:outerShdw blurRad="38100" dist="38100" dir="2700000" algn="tl">
                    <a:srgbClr val="000000">
                      <a:alpha val="43137"/>
                    </a:srgbClr>
                  </a:outerShdw>
                </a:effectLst>
              </a:rPr>
              <a:t>§10</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AD9E54C-2A20-4CE0-95BF-7B38E5B6396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矩形 3">
            <a:extLst>
              <a:ext uri="{FF2B5EF4-FFF2-40B4-BE49-F238E27FC236}">
                <a16:creationId xmlns:a16="http://schemas.microsoft.com/office/drawing/2014/main" id="{2F509F69-A877-4580-AF0E-1A2B8CD38845}"/>
              </a:ext>
            </a:extLst>
          </p:cNvPr>
          <p:cNvSpPr/>
          <p:nvPr/>
        </p:nvSpPr>
        <p:spPr>
          <a:xfrm>
            <a:off x="2286000" y="-5758130"/>
            <a:ext cx="4572000" cy="313932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從事設計、生產、製造商品或提供服務之企業經營者，於提供商品流通進入市場，或提供服務時，應確保該商品或服務，符合當時科技或專業水準可合理期待之安全性。</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商品或服務具有危害消費者生命、身體、健康、財產之可能者，應於明顯處為警告標示及緊急處理危險之方法。</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企業經營者違反前二項規定，致生損害於消費者或第三人時，應負連帶賠償責任。但企業經營者能證明其無過失者，法院得減輕其賠償責任。</a:t>
            </a:r>
          </a:p>
        </p:txBody>
      </p:sp>
    </p:spTree>
    <p:extLst>
      <p:ext uri="{BB962C8B-B14F-4D97-AF65-F5344CB8AC3E}">
        <p14:creationId xmlns:p14="http://schemas.microsoft.com/office/powerpoint/2010/main" val="170328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indent="0">
              <a:lnSpc>
                <a:spcPts val="4300"/>
              </a:lnSpc>
              <a:buClr>
                <a:srgbClr val="FF0000"/>
              </a:buClr>
              <a:buNone/>
            </a:pPr>
            <a:r>
              <a:rPr lang="zh-TW" altLang="en-US" sz="3600" b="1" dirty="0">
                <a:latin typeface="+mj-ea"/>
                <a:ea typeface="+mj-ea"/>
              </a:rPr>
              <a:t>企業經營者對消費者或第三人之損害賠償責任，</a:t>
            </a:r>
            <a:r>
              <a:rPr lang="zh-TW" altLang="en-US" sz="3600" b="1" dirty="0">
                <a:solidFill>
                  <a:srgbClr val="FF0000"/>
                </a:solidFill>
                <a:latin typeface="+mj-ea"/>
                <a:ea typeface="+mj-ea"/>
              </a:rPr>
              <a:t>不得預先約定限制或免除</a:t>
            </a:r>
            <a:r>
              <a:rPr lang="zh-TW" altLang="en-US" sz="3600" b="1" dirty="0">
                <a:latin typeface="+mj-ea"/>
                <a:ea typeface="+mj-ea"/>
              </a:rPr>
              <a:t>。</a:t>
            </a:r>
            <a:endParaRPr lang="en-US" altLang="zh-TW" sz="36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dirty="0">
              <a:latin typeface="+mj-ea"/>
              <a:ea typeface="+mj-ea"/>
            </a:endParaRPr>
          </a:p>
          <a:p>
            <a:pPr>
              <a:lnSpc>
                <a:spcPts val="43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5915000" cy="990600"/>
          </a:xfrm>
        </p:spPr>
        <p:txBody>
          <a:bodyPr>
            <a:normAutofit/>
          </a:bodyPr>
          <a:lstStyle/>
          <a:p>
            <a:r>
              <a:rPr lang="zh-TW" altLang="en-US" dirty="0">
                <a:effectLst>
                  <a:outerShdw blurRad="38100" dist="38100" dir="2700000" algn="tl">
                    <a:srgbClr val="000000">
                      <a:alpha val="43137"/>
                    </a:srgbClr>
                  </a:outerShdw>
                </a:effectLst>
              </a:rPr>
              <a:t>強制責任</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消保法</a:t>
            </a:r>
            <a:r>
              <a:rPr lang="en-US" altLang="zh-TW" dirty="0">
                <a:effectLst>
                  <a:outerShdw blurRad="38100" dist="38100" dir="2700000" algn="tl">
                    <a:srgbClr val="000000">
                      <a:alpha val="43137"/>
                    </a:srgbClr>
                  </a:outerShdw>
                </a:effectLst>
              </a:rPr>
              <a:t>§10-1</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AD9E54C-2A20-4CE0-95BF-7B38E5B6396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矩形 3">
            <a:extLst>
              <a:ext uri="{FF2B5EF4-FFF2-40B4-BE49-F238E27FC236}">
                <a16:creationId xmlns:a16="http://schemas.microsoft.com/office/drawing/2014/main" id="{2F509F69-A877-4580-AF0E-1A2B8CD38845}"/>
              </a:ext>
            </a:extLst>
          </p:cNvPr>
          <p:cNvSpPr/>
          <p:nvPr/>
        </p:nvSpPr>
        <p:spPr>
          <a:xfrm>
            <a:off x="2286000" y="-5758130"/>
            <a:ext cx="4572000" cy="313932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從事設計、生產、製造商品或提供服務之企業經營者，於提供商品流通進入市場，或提供服務時，應確保該商品或服務，符合當時科技或專業水準可合理期待之安全性。</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商品或服務具有危害消費者生命、身體、健康、財產之可能者，應於明顯處為警告標示及緊急處理危險之方法。</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企業經營者違反前二項規定，致生損害於消費者或第三人時，應負連帶賠償責任。但企業經營者能證明其無過失者，法院得減輕其賠償責任。</a:t>
            </a:r>
          </a:p>
        </p:txBody>
      </p:sp>
    </p:spTree>
    <p:extLst>
      <p:ext uri="{BB962C8B-B14F-4D97-AF65-F5344CB8AC3E}">
        <p14:creationId xmlns:p14="http://schemas.microsoft.com/office/powerpoint/2010/main" val="41626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069160"/>
          </a:xfrm>
        </p:spPr>
        <p:txBody>
          <a:bodyPr>
            <a:normAutofit/>
          </a:bodyPr>
          <a:lstStyle/>
          <a:p>
            <a:pPr>
              <a:lnSpc>
                <a:spcPts val="4300"/>
              </a:lnSpc>
              <a:buClr>
                <a:srgbClr val="38872D"/>
              </a:buClr>
              <a:buFont typeface="Wingdings" panose="05000000000000000000" pitchFamily="2" charset="2"/>
              <a:buChar char="Ø"/>
            </a:pPr>
            <a:r>
              <a:rPr lang="zh-TW" altLang="en-US" sz="2800" b="1" dirty="0">
                <a:latin typeface="+mj-ea"/>
                <a:ea typeface="+mj-ea"/>
              </a:rPr>
              <a:t>定型化契約</a:t>
            </a:r>
            <a:r>
              <a:rPr lang="zh-TW" altLang="en-US" sz="2800" dirty="0">
                <a:latin typeface="+mj-ea"/>
                <a:ea typeface="+mj-ea"/>
              </a:rPr>
              <a:t>：</a:t>
            </a:r>
            <a:r>
              <a:rPr lang="zh-TW" altLang="en-US" sz="2800" dirty="0"/>
              <a:t>企業經營者為與多數消費者訂立同類契約之用，預先擬定之契約條款。</a:t>
            </a:r>
            <a:endParaRPr lang="en-US" altLang="zh-TW" sz="2800" dirty="0">
              <a:solidFill>
                <a:srgbClr val="00B0F0"/>
              </a:solidFill>
              <a:latin typeface="+mj-ea"/>
              <a:ea typeface="+mj-ea"/>
            </a:endParaRPr>
          </a:p>
          <a:p>
            <a:pPr>
              <a:lnSpc>
                <a:spcPts val="4300"/>
              </a:lnSpc>
              <a:buClr>
                <a:srgbClr val="38872D"/>
              </a:buClr>
              <a:buFont typeface="Wingdings" panose="05000000000000000000" pitchFamily="2" charset="2"/>
              <a:buChar char="Ø"/>
            </a:pPr>
            <a:r>
              <a:rPr lang="zh-TW" altLang="en-US" sz="2800" dirty="0"/>
              <a:t>定型化契約「</a:t>
            </a:r>
            <a:r>
              <a:rPr lang="zh-TW" altLang="en-US" sz="2800" b="1" dirty="0"/>
              <a:t>範本</a:t>
            </a:r>
            <a:r>
              <a:rPr lang="zh-TW" altLang="en-US" sz="2800" dirty="0"/>
              <a:t>」：</a:t>
            </a:r>
            <a:endParaRPr lang="en-US" altLang="zh-TW" sz="2800" dirty="0"/>
          </a:p>
          <a:p>
            <a:pPr lvl="1">
              <a:lnSpc>
                <a:spcPts val="4300"/>
              </a:lnSpc>
              <a:buClr>
                <a:srgbClr val="38872D"/>
              </a:buClr>
              <a:buFont typeface="Wingdings" panose="05000000000000000000" pitchFamily="2" charset="2"/>
              <a:buChar char="Ø"/>
            </a:pPr>
            <a:r>
              <a:rPr lang="en-US" altLang="zh-TW" sz="2400" dirty="0">
                <a:latin typeface="+mj-ea"/>
                <a:ea typeface="+mj-ea"/>
              </a:rPr>
              <a:t>EX</a:t>
            </a:r>
            <a:r>
              <a:rPr lang="zh-TW" altLang="en-US" sz="2400" dirty="0">
                <a:latin typeface="+mj-ea"/>
                <a:ea typeface="+mj-ea"/>
              </a:rPr>
              <a:t>：短期補習班補習服務契約書範本</a:t>
            </a:r>
            <a:endParaRPr lang="en-US" altLang="zh-TW" sz="2400" b="1" dirty="0">
              <a:latin typeface="+mj-ea"/>
              <a:ea typeface="+mj-ea"/>
            </a:endParaRPr>
          </a:p>
          <a:p>
            <a:pPr>
              <a:lnSpc>
                <a:spcPts val="4300"/>
              </a:lnSpc>
              <a:buClr>
                <a:srgbClr val="38872D"/>
              </a:buClr>
              <a:buFont typeface="Wingdings" panose="05000000000000000000" pitchFamily="2" charset="2"/>
              <a:buChar char="Ø"/>
            </a:pPr>
            <a:r>
              <a:rPr lang="zh-TW" altLang="en-US" sz="2800" dirty="0"/>
              <a:t>定型化契約</a:t>
            </a:r>
            <a:r>
              <a:rPr lang="zh-TW" altLang="en-US" sz="2800" dirty="0">
                <a:effectLst>
                  <a:outerShdw blurRad="38100" dist="38100" dir="2700000" algn="tl">
                    <a:srgbClr val="000000">
                      <a:alpha val="43137"/>
                    </a:srgbClr>
                  </a:outerShdw>
                </a:effectLst>
              </a:rPr>
              <a:t>「</a:t>
            </a:r>
            <a:r>
              <a:rPr lang="zh-TW" altLang="en-US" sz="2800" b="1" dirty="0">
                <a:solidFill>
                  <a:srgbClr val="FF0000"/>
                </a:solidFill>
                <a:effectLst>
                  <a:outerShdw blurRad="38100" dist="38100" dir="2700000" algn="tl">
                    <a:srgbClr val="000000">
                      <a:alpha val="43137"/>
                    </a:srgbClr>
                  </a:outerShdw>
                </a:effectLst>
              </a:rPr>
              <a:t>應記載及不得記載事項</a:t>
            </a:r>
            <a:r>
              <a:rPr lang="zh-TW" altLang="en-US" sz="2800" dirty="0">
                <a:effectLst>
                  <a:outerShdw blurRad="38100" dist="38100" dir="2700000" algn="tl">
                    <a:srgbClr val="000000">
                      <a:alpha val="43137"/>
                    </a:srgbClr>
                  </a:outerShdw>
                </a:effectLst>
              </a:rPr>
              <a:t>」 </a:t>
            </a:r>
            <a:r>
              <a:rPr lang="zh-TW" altLang="en-US" sz="2800" dirty="0"/>
              <a:t>：</a:t>
            </a:r>
            <a:endParaRPr lang="en-US" altLang="zh-TW" sz="2800" dirty="0"/>
          </a:p>
          <a:p>
            <a:pPr lvl="1">
              <a:lnSpc>
                <a:spcPts val="4300"/>
              </a:lnSpc>
              <a:buClr>
                <a:srgbClr val="38872D"/>
              </a:buClr>
              <a:buFont typeface="Wingdings" panose="05000000000000000000" pitchFamily="2" charset="2"/>
              <a:buChar char="Ø"/>
            </a:pPr>
            <a:r>
              <a:rPr lang="en-US" altLang="zh-TW" sz="2400" dirty="0">
                <a:latin typeface="+mj-ea"/>
                <a:ea typeface="+mj-ea"/>
              </a:rPr>
              <a:t>EX</a:t>
            </a:r>
            <a:r>
              <a:rPr lang="zh-TW" altLang="en-US" sz="2400" dirty="0">
                <a:latin typeface="+mj-ea"/>
                <a:ea typeface="+mj-ea"/>
              </a:rPr>
              <a:t>：短期補習班補習服務契約書應記載及不得記載事項</a:t>
            </a:r>
            <a:endParaRPr lang="en-US" altLang="zh-TW" sz="2400" b="1" dirty="0">
              <a:latin typeface="+mj-ea"/>
              <a:ea typeface="+mj-ea"/>
            </a:endParaRPr>
          </a:p>
        </p:txBody>
      </p:sp>
      <p:sp>
        <p:nvSpPr>
          <p:cNvPr id="5" name="標題 4"/>
          <p:cNvSpPr>
            <a:spLocks noGrp="1"/>
          </p:cNvSpPr>
          <p:nvPr>
            <p:ph type="title"/>
          </p:nvPr>
        </p:nvSpPr>
        <p:spPr>
          <a:xfrm>
            <a:off x="457200" y="533400"/>
            <a:ext cx="7211144" cy="990600"/>
          </a:xfrm>
        </p:spPr>
        <p:txBody>
          <a:bodyPr>
            <a:normAutofit/>
          </a:bodyPr>
          <a:lstStyle/>
          <a:p>
            <a:r>
              <a:rPr lang="zh-TW" altLang="en-US" dirty="0">
                <a:effectLst>
                  <a:outerShdw blurRad="38100" dist="38100" dir="2700000" algn="tl">
                    <a:srgbClr val="000000">
                      <a:alpha val="43137"/>
                    </a:srgbClr>
                  </a:outerShdw>
                </a:effectLst>
                <a:hlinkClick r:id="rId2"/>
              </a:rPr>
              <a:t>定型化契約</a:t>
            </a:r>
            <a:r>
              <a:rPr lang="en-US" altLang="zh-TW" dirty="0">
                <a:effectLst>
                  <a:outerShdw blurRad="38100" dist="38100" dir="2700000" algn="tl">
                    <a:srgbClr val="000000">
                      <a:alpha val="43137"/>
                    </a:srgbClr>
                  </a:outerShdw>
                </a:effectLst>
              </a:rPr>
              <a:t>(§11-§17</a:t>
            </a:r>
            <a:r>
              <a:rPr lang="zh-TW" altLang="en-US" dirty="0">
                <a:effectLst>
                  <a:outerShdw blurRad="38100" dist="38100" dir="2700000" algn="tl">
                    <a:srgbClr val="000000">
                      <a:alpha val="43137"/>
                    </a:srgbClr>
                  </a:outerShdw>
                </a:effectLst>
              </a:rPr>
              <a:t>之</a:t>
            </a:r>
            <a:r>
              <a:rPr lang="en-US" altLang="zh-TW" dirty="0">
                <a:effectLst>
                  <a:outerShdw blurRad="38100" dist="38100" dir="2700000" algn="tl">
                    <a:srgbClr val="000000">
                      <a:alpha val="43137"/>
                    </a:srgbClr>
                  </a:outerShdw>
                </a:effectLst>
              </a:rPr>
              <a:t>1)</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137DDF8-3835-40C3-9503-C186C3D37AD6}"/>
              </a:ext>
            </a:extLst>
          </p:cNvPr>
          <p:cNvSpPr>
            <a:spLocks noGrp="1"/>
          </p:cNvSpPr>
          <p:nvPr>
            <p:ph type="sldNum" sz="quarter" idx="12"/>
          </p:nvPr>
        </p:nvSpPr>
        <p:spPr/>
        <p:txBody>
          <a:bodyPr/>
          <a:lstStyle/>
          <a:p>
            <a:pPr>
              <a:defRPr/>
            </a:pPr>
            <a:fld id="{6352D944-9F43-4B1A-B67A-52620D5D709B}" type="slidenum">
              <a:rPr lang="en-US" altLang="zh-TW" smtClean="0"/>
              <a:pPr>
                <a:defRPr/>
              </a:pPr>
              <a:t>14</a:t>
            </a:fld>
            <a:endParaRPr lang="en-US" altLang="zh-TW"/>
          </a:p>
        </p:txBody>
      </p:sp>
    </p:spTree>
    <p:extLst>
      <p:ext uri="{BB962C8B-B14F-4D97-AF65-F5344CB8AC3E}">
        <p14:creationId xmlns:p14="http://schemas.microsoft.com/office/powerpoint/2010/main" val="1571201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069160"/>
          </a:xfrm>
        </p:spPr>
        <p:txBody>
          <a:bodyPr>
            <a:normAutofit/>
          </a:bodyPr>
          <a:lstStyle/>
          <a:p>
            <a:pPr>
              <a:lnSpc>
                <a:spcPts val="4300"/>
              </a:lnSpc>
              <a:buClr>
                <a:srgbClr val="38872D"/>
              </a:buClr>
              <a:buFont typeface="Wingdings" panose="05000000000000000000" pitchFamily="2" charset="2"/>
              <a:buChar char="Ø"/>
            </a:pPr>
            <a:r>
              <a:rPr lang="zh-TW" altLang="en-US" sz="3200" dirty="0">
                <a:latin typeface="+mj-ea"/>
                <a:ea typeface="+mj-ea"/>
              </a:rPr>
              <a:t>中央主管機關為預防消費糾紛，保護消費者權益，促進定型化契約之公平化，得</a:t>
            </a:r>
            <a:r>
              <a:rPr lang="zh-TW" altLang="en-US" sz="3200" dirty="0">
                <a:solidFill>
                  <a:srgbClr val="FF0000"/>
                </a:solidFill>
                <a:latin typeface="+mj-ea"/>
                <a:ea typeface="+mj-ea"/>
              </a:rPr>
              <a:t>選擇特定行業</a:t>
            </a:r>
            <a:r>
              <a:rPr lang="zh-TW" altLang="en-US" sz="3200" dirty="0">
                <a:latin typeface="+mj-ea"/>
                <a:ea typeface="+mj-ea"/>
              </a:rPr>
              <a:t>，擬訂其定型化契約應記載或不得記載事項，報請行政院核定後公告之。</a:t>
            </a:r>
            <a:endParaRPr lang="en-US" altLang="zh-TW" sz="3200" dirty="0">
              <a:latin typeface="+mj-ea"/>
              <a:ea typeface="+mj-ea"/>
            </a:endParaRPr>
          </a:p>
          <a:p>
            <a:pPr>
              <a:lnSpc>
                <a:spcPts val="4300"/>
              </a:lnSpc>
              <a:buClr>
                <a:srgbClr val="38872D"/>
              </a:buClr>
              <a:buFont typeface="Wingdings" panose="05000000000000000000" pitchFamily="2" charset="2"/>
              <a:buChar char="Ø"/>
            </a:pPr>
            <a:r>
              <a:rPr lang="zh-TW" altLang="en-US" sz="3200" dirty="0">
                <a:latin typeface="+mj-ea"/>
                <a:ea typeface="+mj-ea"/>
              </a:rPr>
              <a:t>企業經營者使用定型化契約者，</a:t>
            </a:r>
            <a:r>
              <a:rPr lang="zh-TW" altLang="en-US" sz="3200" dirty="0">
                <a:solidFill>
                  <a:srgbClr val="FF0000"/>
                </a:solidFill>
                <a:latin typeface="+mj-ea"/>
                <a:ea typeface="+mj-ea"/>
              </a:rPr>
              <a:t>主管機關得隨時派員查核</a:t>
            </a:r>
            <a:r>
              <a:rPr lang="zh-TW" altLang="en-US" sz="3200" dirty="0">
                <a:latin typeface="+mj-ea"/>
                <a:ea typeface="+mj-ea"/>
              </a:rPr>
              <a:t>。</a:t>
            </a:r>
            <a:endParaRPr lang="en-US" altLang="zh-TW" sz="3200" dirty="0">
              <a:latin typeface="+mj-ea"/>
              <a:ea typeface="+mj-ea"/>
            </a:endParaRPr>
          </a:p>
        </p:txBody>
      </p:sp>
      <p:sp>
        <p:nvSpPr>
          <p:cNvPr id="5" name="標題 4"/>
          <p:cNvSpPr>
            <a:spLocks noGrp="1"/>
          </p:cNvSpPr>
          <p:nvPr>
            <p:ph type="title"/>
          </p:nvPr>
        </p:nvSpPr>
        <p:spPr>
          <a:xfrm>
            <a:off x="457200" y="533400"/>
            <a:ext cx="7211144" cy="990600"/>
          </a:xfrm>
        </p:spPr>
        <p:txBody>
          <a:bodyPr>
            <a:normAutofit/>
          </a:bodyPr>
          <a:lstStyle/>
          <a:p>
            <a:r>
              <a:rPr lang="zh-TW" altLang="en-US" dirty="0">
                <a:effectLst>
                  <a:outerShdw blurRad="38100" dist="38100" dir="2700000" algn="tl">
                    <a:srgbClr val="000000">
                      <a:alpha val="43137"/>
                    </a:srgbClr>
                  </a:outerShdw>
                </a:effectLst>
                <a:hlinkClick r:id="rId2"/>
              </a:rPr>
              <a:t>定型化契約</a:t>
            </a:r>
            <a:r>
              <a:rPr lang="en-US" altLang="zh-TW" dirty="0">
                <a:effectLst>
                  <a:outerShdw blurRad="38100" dist="38100" dir="2700000" algn="tl">
                    <a:srgbClr val="000000">
                      <a:alpha val="43137"/>
                    </a:srgbClr>
                  </a:outerShdw>
                </a:effectLst>
              </a:rPr>
              <a:t>(§17)</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137DDF8-3835-40C3-9503-C186C3D37AD6}"/>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1910138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069160"/>
          </a:xfrm>
        </p:spPr>
        <p:txBody>
          <a:bodyPr>
            <a:normAutofit fontScale="85000" lnSpcReduction="10000"/>
          </a:bodyPr>
          <a:lstStyle/>
          <a:p>
            <a:pPr marL="0" indent="0">
              <a:lnSpc>
                <a:spcPts val="4300"/>
              </a:lnSpc>
              <a:buClr>
                <a:srgbClr val="38872D"/>
              </a:buClr>
              <a:buNone/>
            </a:pPr>
            <a:r>
              <a:rPr lang="zh-TW" altLang="en-US" sz="2800" b="1" dirty="0">
                <a:solidFill>
                  <a:srgbClr val="0070C0"/>
                </a:solidFill>
                <a:latin typeface="+mj-ea"/>
                <a:ea typeface="+mj-ea"/>
              </a:rPr>
              <a:t>臺灣士林地方法院民事判決 </a:t>
            </a:r>
            <a:r>
              <a:rPr lang="en-US" altLang="zh-TW" sz="2800" b="1" dirty="0">
                <a:solidFill>
                  <a:srgbClr val="0070C0"/>
                </a:solidFill>
                <a:latin typeface="+mj-ea"/>
                <a:ea typeface="+mj-ea"/>
              </a:rPr>
              <a:t>108</a:t>
            </a:r>
            <a:r>
              <a:rPr lang="zh-TW" altLang="en-US" sz="2800" b="1" dirty="0">
                <a:solidFill>
                  <a:srgbClr val="0070C0"/>
                </a:solidFill>
                <a:latin typeface="+mj-ea"/>
                <a:ea typeface="+mj-ea"/>
              </a:rPr>
              <a:t>年度訴字第</a:t>
            </a:r>
            <a:r>
              <a:rPr lang="en-US" altLang="zh-TW" sz="2800" b="1" dirty="0">
                <a:solidFill>
                  <a:srgbClr val="0070C0"/>
                </a:solidFill>
                <a:latin typeface="+mj-ea"/>
                <a:ea typeface="+mj-ea"/>
              </a:rPr>
              <a:t>642</a:t>
            </a:r>
            <a:r>
              <a:rPr lang="zh-TW" altLang="en-US" sz="2800" b="1" dirty="0">
                <a:solidFill>
                  <a:srgbClr val="0070C0"/>
                </a:solidFill>
                <a:latin typeface="+mj-ea"/>
                <a:ea typeface="+mj-ea"/>
              </a:rPr>
              <a:t>號</a:t>
            </a:r>
            <a:endParaRPr lang="en-US" altLang="zh-TW" sz="2800" b="1" dirty="0">
              <a:solidFill>
                <a:srgbClr val="0070C0"/>
              </a:solidFill>
              <a:latin typeface="+mj-ea"/>
              <a:ea typeface="+mj-ea"/>
            </a:endParaRPr>
          </a:p>
          <a:p>
            <a:pPr marL="0" indent="0">
              <a:lnSpc>
                <a:spcPts val="4300"/>
              </a:lnSpc>
              <a:buClr>
                <a:srgbClr val="38872D"/>
              </a:buClr>
              <a:buNone/>
            </a:pPr>
            <a:r>
              <a:rPr lang="zh-TW" altLang="en-US" dirty="0">
                <a:latin typeface="+mj-ea"/>
                <a:ea typeface="+mj-ea"/>
              </a:rPr>
              <a:t>中央主管機關依據消保法第</a:t>
            </a:r>
            <a:r>
              <a:rPr lang="en-US" altLang="zh-TW" dirty="0">
                <a:latin typeface="+mj-ea"/>
                <a:ea typeface="+mj-ea"/>
              </a:rPr>
              <a:t>17</a:t>
            </a:r>
            <a:r>
              <a:rPr lang="zh-TW" altLang="en-US" dirty="0">
                <a:latin typeface="+mj-ea"/>
                <a:ea typeface="+mj-ea"/>
              </a:rPr>
              <a:t>條第</a:t>
            </a:r>
            <a:r>
              <a:rPr lang="en-US" altLang="zh-TW" dirty="0">
                <a:latin typeface="+mj-ea"/>
                <a:ea typeface="+mj-ea"/>
              </a:rPr>
              <a:t>1</a:t>
            </a:r>
            <a:r>
              <a:rPr lang="zh-TW" altLang="en-US" dirty="0">
                <a:latin typeface="+mj-ea"/>
                <a:ea typeface="+mj-ea"/>
              </a:rPr>
              <a:t>項規定公告之</a:t>
            </a:r>
            <a:r>
              <a:rPr lang="zh-TW" altLang="en-US" dirty="0">
                <a:solidFill>
                  <a:srgbClr val="FF0000"/>
                </a:solidFill>
                <a:latin typeface="+mj-ea"/>
                <a:ea typeface="+mj-ea"/>
              </a:rPr>
              <a:t>應記載及不得記載事項，係屬於對消費者權益最低限度之保障</a:t>
            </a:r>
            <a:r>
              <a:rPr lang="zh-TW" altLang="en-US" dirty="0">
                <a:latin typeface="+mj-ea"/>
                <a:ea typeface="+mj-ea"/>
              </a:rPr>
              <a:t>，</a:t>
            </a:r>
            <a:r>
              <a:rPr lang="zh-TW" altLang="en-US" dirty="0">
                <a:solidFill>
                  <a:srgbClr val="FF0000"/>
                </a:solidFill>
                <a:latin typeface="+mj-ea"/>
                <a:ea typeface="+mj-ea"/>
              </a:rPr>
              <a:t>倘容許契約當事人以個別磋商方式訂定更不利消費者之契約條款，恐有使上開公告事項淪為具文之虞</a:t>
            </a:r>
            <a:r>
              <a:rPr lang="zh-TW" altLang="en-US" dirty="0">
                <a:latin typeface="+mj-ea"/>
                <a:ea typeface="+mj-ea"/>
              </a:rPr>
              <a:t>，則同法第</a:t>
            </a:r>
            <a:r>
              <a:rPr lang="en-US" altLang="zh-TW" dirty="0">
                <a:latin typeface="+mj-ea"/>
                <a:ea typeface="+mj-ea"/>
              </a:rPr>
              <a:t>15</a:t>
            </a:r>
            <a:r>
              <a:rPr lang="zh-TW" altLang="en-US" dirty="0">
                <a:latin typeface="+mj-ea"/>
                <a:ea typeface="+mj-ea"/>
              </a:rPr>
              <a:t>條規定宜作</a:t>
            </a:r>
            <a:r>
              <a:rPr lang="zh-TW" altLang="en-US" dirty="0">
                <a:solidFill>
                  <a:srgbClr val="FF0000"/>
                </a:solidFill>
                <a:latin typeface="+mj-ea"/>
                <a:ea typeface="+mj-ea"/>
              </a:rPr>
              <a:t>目的性限縮解釋</a:t>
            </a:r>
            <a:r>
              <a:rPr lang="zh-TW" altLang="en-US" dirty="0">
                <a:latin typeface="+mj-ea"/>
                <a:ea typeface="+mj-ea"/>
              </a:rPr>
              <a:t>，亦即倘公告定型化契約條款較諸個別磋商條款，更不利於消費者時，當然有該條之適用；反之，更有利於消費者時，倘為消費者於個別磋商時所知，則有該條之適用，倘為其不知，則仍應以公告定型化契約條款之內容，作為雙方權利義務關係之依據，以求衡平雙方之權義。</a:t>
            </a:r>
            <a:endParaRPr lang="en-US" altLang="zh-TW" dirty="0">
              <a:latin typeface="+mj-ea"/>
              <a:ea typeface="+mj-ea"/>
            </a:endParaRPr>
          </a:p>
        </p:txBody>
      </p:sp>
      <p:sp>
        <p:nvSpPr>
          <p:cNvPr id="5" name="標題 4"/>
          <p:cNvSpPr>
            <a:spLocks noGrp="1"/>
          </p:cNvSpPr>
          <p:nvPr>
            <p:ph type="title"/>
          </p:nvPr>
        </p:nvSpPr>
        <p:spPr>
          <a:xfrm>
            <a:off x="457200" y="533400"/>
            <a:ext cx="7211144" cy="990600"/>
          </a:xfrm>
        </p:spPr>
        <p:txBody>
          <a:bodyPr>
            <a:normAutofit/>
          </a:bodyPr>
          <a:lstStyle/>
          <a:p>
            <a:r>
              <a:rPr lang="zh-TW" altLang="en-US" dirty="0">
                <a:effectLst>
                  <a:outerShdw blurRad="38100" dist="38100" dir="2700000" algn="tl">
                    <a:srgbClr val="000000">
                      <a:alpha val="43137"/>
                    </a:srgbClr>
                  </a:outerShdw>
                </a:effectLst>
                <a:hlinkClick r:id="rId2"/>
              </a:rPr>
              <a:t>定型化契約</a:t>
            </a:r>
            <a:r>
              <a:rPr lang="en-US" altLang="zh-TW" dirty="0">
                <a:effectLst>
                  <a:outerShdw blurRad="38100" dist="38100" dir="2700000" algn="tl">
                    <a:srgbClr val="000000">
                      <a:alpha val="43137"/>
                    </a:srgbClr>
                  </a:outerShdw>
                </a:effectLst>
              </a:rPr>
              <a:t>(§17)</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137DDF8-3835-40C3-9503-C186C3D37AD6}"/>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12819924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717232"/>
          </a:xfrm>
        </p:spPr>
        <p:txBody>
          <a:bodyPr>
            <a:normAutofit/>
          </a:bodyPr>
          <a:lstStyle/>
          <a:p>
            <a:pPr>
              <a:lnSpc>
                <a:spcPts val="4300"/>
              </a:lnSpc>
              <a:buClr>
                <a:srgbClr val="38872D"/>
              </a:buClr>
              <a:buFont typeface="Wingdings" panose="05000000000000000000" pitchFamily="2" charset="2"/>
              <a:buChar char="Ø"/>
            </a:pPr>
            <a:r>
              <a:rPr lang="zh-TW" altLang="en-US" sz="2800" b="1" dirty="0">
                <a:latin typeface="+mj-ea"/>
                <a:ea typeface="+mj-ea"/>
              </a:rPr>
              <a:t>審閱期</a:t>
            </a:r>
            <a:r>
              <a:rPr lang="zh-TW" altLang="en-US" sz="2800" dirty="0">
                <a:latin typeface="+mj-ea"/>
                <a:ea typeface="+mj-ea"/>
              </a:rPr>
              <a:t>：</a:t>
            </a:r>
            <a:r>
              <a:rPr lang="zh-TW" altLang="en-US" sz="2800" dirty="0"/>
              <a:t>企業經營者與消費者訂立定型化契約前，應有</a:t>
            </a:r>
            <a:r>
              <a:rPr lang="zh-TW" altLang="en-US" sz="2800" dirty="0">
                <a:solidFill>
                  <a:srgbClr val="FF0000"/>
                </a:solidFill>
              </a:rPr>
              <a:t>三十日以內</a:t>
            </a:r>
            <a:r>
              <a:rPr lang="zh-TW" altLang="en-US" sz="2800" dirty="0"/>
              <a:t>之合理期間，供消費者審閱全部條款內容。</a:t>
            </a:r>
            <a:r>
              <a:rPr lang="en-US" altLang="zh-TW" sz="2800" dirty="0"/>
              <a:t>(§11</a:t>
            </a:r>
            <a:r>
              <a:rPr lang="zh-TW" altLang="en-US" sz="2800" dirty="0"/>
              <a:t>之</a:t>
            </a:r>
            <a:r>
              <a:rPr lang="en-US" altLang="zh-TW" sz="2800" dirty="0"/>
              <a:t>1)</a:t>
            </a:r>
            <a:endParaRPr lang="en-US" altLang="zh-TW" sz="2800" dirty="0">
              <a:latin typeface="+mj-ea"/>
              <a:ea typeface="+mj-ea"/>
            </a:endParaRPr>
          </a:p>
          <a:p>
            <a:pPr lvl="1">
              <a:lnSpc>
                <a:spcPts val="4300"/>
              </a:lnSpc>
              <a:buClr>
                <a:srgbClr val="38872D"/>
              </a:buClr>
              <a:buFont typeface="Wingdings" panose="05000000000000000000" pitchFamily="2" charset="2"/>
              <a:buChar char="Ø"/>
            </a:pPr>
            <a:r>
              <a:rPr lang="zh-TW" altLang="en-US" sz="2400" dirty="0"/>
              <a:t>以定型化契約條款約定消費者拋棄審閱期：拋棄</a:t>
            </a:r>
            <a:r>
              <a:rPr lang="zh-TW" altLang="en-US" sz="2400" dirty="0">
                <a:solidFill>
                  <a:srgbClr val="FF0000"/>
                </a:solidFill>
              </a:rPr>
              <a:t>無效</a:t>
            </a:r>
            <a:endParaRPr lang="en-US" altLang="zh-TW" sz="2400" dirty="0">
              <a:solidFill>
                <a:srgbClr val="FF0000"/>
              </a:solidFill>
            </a:endParaRPr>
          </a:p>
          <a:p>
            <a:pPr lvl="1">
              <a:lnSpc>
                <a:spcPts val="4300"/>
              </a:lnSpc>
              <a:buClr>
                <a:srgbClr val="38872D"/>
              </a:buClr>
              <a:buFont typeface="Wingdings" panose="05000000000000000000" pitchFamily="2" charset="2"/>
              <a:buChar char="Ø"/>
            </a:pPr>
            <a:r>
              <a:rPr lang="zh-TW" altLang="en-US" sz="2400" dirty="0"/>
              <a:t>未依規定給予審閱期：條款</a:t>
            </a:r>
            <a:r>
              <a:rPr lang="zh-TW" altLang="en-US" sz="2400" dirty="0">
                <a:solidFill>
                  <a:srgbClr val="FF0000"/>
                </a:solidFill>
              </a:rPr>
              <a:t>不構成契約之內容</a:t>
            </a:r>
            <a:r>
              <a:rPr lang="zh-TW" altLang="en-US" sz="2400" dirty="0"/>
              <a:t>，但消費者得主張仍構成契約之內容</a:t>
            </a:r>
            <a:endParaRPr lang="en-US" altLang="zh-TW" sz="2400" dirty="0"/>
          </a:p>
          <a:p>
            <a:pPr marL="274320" lvl="1" indent="0">
              <a:lnSpc>
                <a:spcPts val="4300"/>
              </a:lnSpc>
              <a:buClr>
                <a:srgbClr val="38872D"/>
              </a:buClr>
              <a:buNone/>
            </a:pPr>
            <a:r>
              <a:rPr lang="en-US" altLang="zh-TW" sz="2400" dirty="0"/>
              <a:t>	</a:t>
            </a:r>
            <a:r>
              <a:rPr lang="zh-TW" altLang="en-US" sz="2400" dirty="0"/>
              <a:t>違反時，契約效力：</a:t>
            </a:r>
            <a:endParaRPr lang="en-US" altLang="zh-TW" sz="2400" dirty="0">
              <a:solidFill>
                <a:srgbClr val="FF0000"/>
              </a:solidFill>
            </a:endParaRPr>
          </a:p>
          <a:p>
            <a:pPr marL="274320" lvl="1" indent="0">
              <a:lnSpc>
                <a:spcPts val="4300"/>
              </a:lnSpc>
              <a:spcBef>
                <a:spcPts val="0"/>
              </a:spcBef>
              <a:buClr>
                <a:srgbClr val="38872D"/>
              </a:buClr>
              <a:buNone/>
            </a:pPr>
            <a:r>
              <a:rPr lang="en-US" altLang="zh-TW" sz="2400" dirty="0">
                <a:solidFill>
                  <a:srgbClr val="FF0000"/>
                </a:solidFill>
              </a:rPr>
              <a:t>			</a:t>
            </a:r>
            <a:r>
              <a:rPr lang="zh-TW" altLang="en-US" sz="2400" dirty="0"/>
              <a:t>原則：一部無效，他部有效</a:t>
            </a:r>
            <a:endParaRPr lang="en-US" altLang="zh-TW" sz="2400" dirty="0"/>
          </a:p>
          <a:p>
            <a:pPr marL="274320" lvl="1" indent="0">
              <a:lnSpc>
                <a:spcPts val="4300"/>
              </a:lnSpc>
              <a:buClr>
                <a:srgbClr val="38872D"/>
              </a:buClr>
              <a:buNone/>
            </a:pPr>
            <a:r>
              <a:rPr lang="en-US" altLang="zh-TW" sz="2400" dirty="0"/>
              <a:t>			</a:t>
            </a:r>
            <a:r>
              <a:rPr lang="zh-TW" altLang="en-US" sz="2400" dirty="0"/>
              <a:t>例外：全部無效</a:t>
            </a:r>
            <a:endParaRPr lang="en-US" altLang="zh-TW" sz="2400" dirty="0"/>
          </a:p>
        </p:txBody>
      </p:sp>
      <p:sp>
        <p:nvSpPr>
          <p:cNvPr id="5" name="標題 4"/>
          <p:cNvSpPr>
            <a:spLocks noGrp="1"/>
          </p:cNvSpPr>
          <p:nvPr>
            <p:ph type="title"/>
          </p:nvPr>
        </p:nvSpPr>
        <p:spPr>
          <a:xfrm>
            <a:off x="457200" y="533400"/>
            <a:ext cx="7211144" cy="990600"/>
          </a:xfrm>
        </p:spPr>
        <p:txBody>
          <a:bodyPr>
            <a:normAutofit/>
          </a:bodyPr>
          <a:lstStyle/>
          <a:p>
            <a:r>
              <a:rPr lang="zh-TW" altLang="en-US" dirty="0">
                <a:solidFill>
                  <a:srgbClr val="FF0000"/>
                </a:solidFill>
                <a:effectLst>
                  <a:outerShdw blurRad="38100" dist="38100" dir="2700000" algn="tl">
                    <a:srgbClr val="000000">
                      <a:alpha val="43137"/>
                    </a:srgbClr>
                  </a:outerShdw>
                </a:effectLst>
                <a:hlinkClick r:id="rId2"/>
              </a:rPr>
              <a:t>審閱期</a:t>
            </a:r>
            <a:endParaRPr lang="zh-TW" altLang="en-US" dirty="0">
              <a:solidFill>
                <a:srgbClr val="FF0000"/>
              </a:solidFill>
              <a:effectLst>
                <a:outerShdw blurRad="38100" dist="38100" dir="2700000" algn="tl">
                  <a:srgbClr val="000000">
                    <a:alpha val="43137"/>
                  </a:srgbClr>
                </a:outerShdw>
              </a:effectLst>
            </a:endParaRPr>
          </a:p>
        </p:txBody>
      </p:sp>
      <p:sp>
        <p:nvSpPr>
          <p:cNvPr id="4" name="箭號: 向右 1">
            <a:extLst>
              <a:ext uri="{FF2B5EF4-FFF2-40B4-BE49-F238E27FC236}">
                <a16:creationId xmlns:a16="http://schemas.microsoft.com/office/drawing/2014/main" id="{9290FBEF-2BCC-4EDD-A3D1-1301FF8E00CE}"/>
              </a:ext>
            </a:extLst>
          </p:cNvPr>
          <p:cNvSpPr/>
          <p:nvPr/>
        </p:nvSpPr>
        <p:spPr>
          <a:xfrm>
            <a:off x="683568" y="5301208"/>
            <a:ext cx="576064" cy="360040"/>
          </a:xfrm>
          <a:prstGeom prst="rightArrow">
            <a:avLst/>
          </a:prstGeom>
          <a:solidFill>
            <a:srgbClr val="0767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
        <p:nvSpPr>
          <p:cNvPr id="7" name="投影片編號版面配置區 6">
            <a:extLst>
              <a:ext uri="{FF2B5EF4-FFF2-40B4-BE49-F238E27FC236}">
                <a16:creationId xmlns:a16="http://schemas.microsoft.com/office/drawing/2014/main" id="{0EE52D39-3E02-4757-AB44-60F281305D2C}"/>
              </a:ext>
            </a:extLst>
          </p:cNvPr>
          <p:cNvSpPr>
            <a:spLocks noGrp="1"/>
          </p:cNvSpPr>
          <p:nvPr>
            <p:ph type="sldNum" sz="quarter" idx="12"/>
          </p:nvPr>
        </p:nvSpPr>
        <p:spPr/>
        <p:txBody>
          <a:bodyPr/>
          <a:lstStyle/>
          <a:p>
            <a:pPr>
              <a:defRPr/>
            </a:pPr>
            <a:fld id="{6352D944-9F43-4B1A-B67A-52620D5D709B}" type="slidenum">
              <a:rPr lang="en-US" altLang="zh-TW" smtClean="0"/>
              <a:pPr>
                <a:defRPr/>
              </a:pPr>
              <a:t>17</a:t>
            </a:fld>
            <a:endParaRPr lang="en-US" altLang="zh-TW"/>
          </a:p>
        </p:txBody>
      </p:sp>
    </p:spTree>
    <p:extLst>
      <p:ext uri="{BB962C8B-B14F-4D97-AF65-F5344CB8AC3E}">
        <p14:creationId xmlns:p14="http://schemas.microsoft.com/office/powerpoint/2010/main" val="1035172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600200"/>
            <a:ext cx="8424936" cy="5717232"/>
          </a:xfrm>
        </p:spPr>
        <p:txBody>
          <a:bodyPr>
            <a:normAutofit/>
          </a:bodyPr>
          <a:lstStyle/>
          <a:p>
            <a:pPr marL="0" indent="0">
              <a:lnSpc>
                <a:spcPts val="4300"/>
              </a:lnSpc>
              <a:buClr>
                <a:srgbClr val="38872D"/>
              </a:buClr>
              <a:buNone/>
            </a:pPr>
            <a:r>
              <a:rPr lang="zh-TW" altLang="en-US" sz="2200" dirty="0">
                <a:solidFill>
                  <a:srgbClr val="0070C0"/>
                </a:solidFill>
              </a:rPr>
              <a:t>臺灣彰化地方法院彰化簡易庭民事簡易判決</a:t>
            </a:r>
            <a:r>
              <a:rPr lang="en-US" altLang="zh-TW" sz="2200" dirty="0">
                <a:solidFill>
                  <a:srgbClr val="0070C0"/>
                </a:solidFill>
              </a:rPr>
              <a:t>108</a:t>
            </a:r>
            <a:r>
              <a:rPr lang="zh-TW" altLang="en-US" sz="2200" dirty="0">
                <a:solidFill>
                  <a:srgbClr val="0070C0"/>
                </a:solidFill>
              </a:rPr>
              <a:t>年度彰簡字第</a:t>
            </a:r>
            <a:r>
              <a:rPr lang="en-US" altLang="zh-TW" sz="2200" dirty="0">
                <a:solidFill>
                  <a:srgbClr val="0070C0"/>
                </a:solidFill>
              </a:rPr>
              <a:t>492</a:t>
            </a:r>
            <a:r>
              <a:rPr lang="zh-TW" altLang="en-US" sz="2200" dirty="0">
                <a:solidFill>
                  <a:srgbClr val="0070C0"/>
                </a:solidFill>
              </a:rPr>
              <a:t>號</a:t>
            </a:r>
            <a:endParaRPr lang="en-US" altLang="zh-TW" sz="2200" dirty="0">
              <a:solidFill>
                <a:srgbClr val="0070C0"/>
              </a:solidFill>
            </a:endParaRPr>
          </a:p>
          <a:p>
            <a:pPr marL="0" indent="0">
              <a:lnSpc>
                <a:spcPts val="4300"/>
              </a:lnSpc>
              <a:buClr>
                <a:srgbClr val="38872D"/>
              </a:buClr>
              <a:buNone/>
            </a:pPr>
            <a:r>
              <a:rPr lang="zh-TW" altLang="en-US" sz="2000" dirty="0"/>
              <a:t>消費者於簽約審閱契約條款內容之期間，雖未達規定期間，然企業經營者</a:t>
            </a:r>
            <a:r>
              <a:rPr lang="zh-TW" altLang="en-US" sz="2000" dirty="0">
                <a:solidFill>
                  <a:srgbClr val="FF0000"/>
                </a:solidFill>
              </a:rPr>
              <a:t>未有妨礙</a:t>
            </a:r>
            <a:r>
              <a:rPr lang="zh-TW" altLang="en-US" sz="2000" dirty="0"/>
              <a:t>消費者事先審閱契約之行為，消費者有</a:t>
            </a:r>
            <a:r>
              <a:rPr lang="zh-TW" altLang="en-US" sz="2000" dirty="0">
                <a:solidFill>
                  <a:srgbClr val="FF0000"/>
                </a:solidFill>
              </a:rPr>
              <a:t>充分了解</a:t>
            </a:r>
            <a:r>
              <a:rPr lang="zh-TW" altLang="en-US" sz="2000" dirty="0"/>
              <a:t>契約條款之機會，於充分了解後同意與企業經營者成立契約關係，</a:t>
            </a:r>
            <a:r>
              <a:rPr lang="zh-TW" altLang="en-US" sz="2000" dirty="0">
                <a:solidFill>
                  <a:srgbClr val="FF0000"/>
                </a:solidFill>
              </a:rPr>
              <a:t>基於其他考量而選擇放棄審閱期間者，法律並無禁止消費者拋棄權利之限制</a:t>
            </a:r>
            <a:r>
              <a:rPr lang="zh-TW" altLang="en-US" sz="2000" dirty="0"/>
              <a:t>，基於私法自治及契約自由原則，尚無不可。至企業經營者以迂迴且不正當方式，變相使消費者拋棄其審閱契約之權利，例如消費者衡量其不願訂約之結果，較諸訂約更為不利者，除非消費者有進一步消費之行為，否則應認該條款對於消費者顯失公平而無效。</a:t>
            </a:r>
            <a:endParaRPr lang="en-US" altLang="zh-TW" sz="2000" dirty="0"/>
          </a:p>
        </p:txBody>
      </p:sp>
      <p:sp>
        <p:nvSpPr>
          <p:cNvPr id="5" name="標題 4"/>
          <p:cNvSpPr>
            <a:spLocks noGrp="1"/>
          </p:cNvSpPr>
          <p:nvPr>
            <p:ph type="title"/>
          </p:nvPr>
        </p:nvSpPr>
        <p:spPr>
          <a:xfrm>
            <a:off x="457200" y="533400"/>
            <a:ext cx="7211144" cy="990600"/>
          </a:xfrm>
        </p:spPr>
        <p:txBody>
          <a:bodyPr>
            <a:normAutofit/>
          </a:bodyPr>
          <a:lstStyle/>
          <a:p>
            <a:r>
              <a:rPr lang="zh-TW" altLang="en-US" dirty="0">
                <a:solidFill>
                  <a:srgbClr val="FF0000"/>
                </a:solidFill>
                <a:effectLst>
                  <a:outerShdw blurRad="38100" dist="38100" dir="2700000" algn="tl">
                    <a:srgbClr val="000000">
                      <a:alpha val="43137"/>
                    </a:srgbClr>
                  </a:outerShdw>
                </a:effectLst>
                <a:hlinkClick r:id="rId2"/>
              </a:rPr>
              <a:t>審閱期</a:t>
            </a:r>
            <a:endParaRPr lang="zh-TW" altLang="en-US" dirty="0">
              <a:solidFill>
                <a:srgbClr val="FF0000"/>
              </a:solidFill>
              <a:effectLst>
                <a:outerShdw blurRad="38100" dist="38100" dir="2700000" algn="tl">
                  <a:srgbClr val="000000">
                    <a:alpha val="43137"/>
                  </a:srgbClr>
                </a:outerShdw>
              </a:effectLst>
            </a:endParaRPr>
          </a:p>
        </p:txBody>
      </p:sp>
      <p:sp>
        <p:nvSpPr>
          <p:cNvPr id="7" name="投影片編號版面配置區 6">
            <a:extLst>
              <a:ext uri="{FF2B5EF4-FFF2-40B4-BE49-F238E27FC236}">
                <a16:creationId xmlns:a16="http://schemas.microsoft.com/office/drawing/2014/main" id="{0EE52D39-3E02-4757-AB44-60F281305D2C}"/>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2197957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70C0"/>
                </a:solidFill>
                <a:effectLst>
                  <a:outerShdw blurRad="38100" dist="38100" dir="2700000" algn="tl">
                    <a:srgbClr val="000000">
                      <a:alpha val="43137"/>
                    </a:srgbClr>
                  </a:outerShdw>
                </a:effectLst>
              </a:rPr>
              <a:t>通訊交易</a:t>
            </a:r>
          </a:p>
        </p:txBody>
      </p:sp>
      <p:sp>
        <p:nvSpPr>
          <p:cNvPr id="3" name="內容版面配置區 2"/>
          <p:cNvSpPr>
            <a:spLocks noGrp="1"/>
          </p:cNvSpPr>
          <p:nvPr>
            <p:ph idx="1"/>
          </p:nvPr>
        </p:nvSpPr>
        <p:spPr>
          <a:xfrm>
            <a:off x="457200" y="1600200"/>
            <a:ext cx="8363272" cy="5141168"/>
          </a:xfrm>
        </p:spPr>
        <p:txBody>
          <a:bodyPr>
            <a:normAutofit/>
          </a:bodyPr>
          <a:lstStyle/>
          <a:p>
            <a:pPr>
              <a:lnSpc>
                <a:spcPts val="4200"/>
              </a:lnSpc>
              <a:buClr>
                <a:srgbClr val="38872D"/>
              </a:buClr>
              <a:buFont typeface="Wingdings" panose="05000000000000000000" pitchFamily="2" charset="2"/>
              <a:buChar char="Ø"/>
            </a:pPr>
            <a:r>
              <a:rPr lang="zh-TW" altLang="en-US" sz="2800" dirty="0">
                <a:effectLst>
                  <a:outerShdw blurRad="38100" dist="38100" dir="2700000" algn="tl">
                    <a:srgbClr val="000000">
                      <a:alpha val="43137"/>
                    </a:srgbClr>
                  </a:outerShdw>
                </a:effectLst>
              </a:rPr>
              <a:t>通訊交易</a:t>
            </a:r>
            <a:r>
              <a:rPr lang="en-US" altLang="zh-TW" sz="2800" dirty="0">
                <a:effectLst>
                  <a:outerShdw blurRad="38100" dist="38100" dir="2700000" algn="tl">
                    <a:srgbClr val="000000">
                      <a:alpha val="43137"/>
                    </a:srgbClr>
                  </a:outerShdw>
                </a:effectLst>
              </a:rPr>
              <a:t>(§2&amp;§19&amp;§19-2)</a:t>
            </a:r>
            <a:r>
              <a:rPr lang="zh-TW" altLang="en-US" sz="2800" dirty="0">
                <a:effectLst>
                  <a:outerShdw blurRad="38100" dist="38100" dir="2700000" algn="tl">
                    <a:srgbClr val="000000">
                      <a:alpha val="43137"/>
                    </a:srgbClr>
                  </a:outerShdw>
                </a:effectLst>
              </a:rPr>
              <a:t>：</a:t>
            </a:r>
            <a:endParaRPr lang="en-US" altLang="zh-TW" sz="2800" dirty="0">
              <a:effectLst>
                <a:outerShdw blurRad="38100" dist="38100" dir="2700000" algn="tl">
                  <a:srgbClr val="000000">
                    <a:alpha val="43137"/>
                  </a:srgbClr>
                </a:outerShdw>
              </a:effectLst>
            </a:endParaRPr>
          </a:p>
          <a:p>
            <a:pPr marL="261938" indent="0">
              <a:lnSpc>
                <a:spcPts val="4000"/>
              </a:lnSpc>
              <a:buClr>
                <a:srgbClr val="FF0000"/>
              </a:buClr>
              <a:buNone/>
            </a:pPr>
            <a:r>
              <a:rPr lang="zh-TW" altLang="en-US" b="1" dirty="0">
                <a:solidFill>
                  <a:srgbClr val="00B0F0"/>
                </a:solidFill>
              </a:rPr>
              <a:t>指企業經營者以廣播、電視、電話、傳真、型錄、報紙、雜誌、網際網路、傳單或其他類似之方法，消費者於未能檢視商品或服務下而與企業經營者所訂立之契約。</a:t>
            </a:r>
            <a:endParaRPr lang="en-US" altLang="zh-TW" b="1" dirty="0">
              <a:solidFill>
                <a:srgbClr val="00B0F0"/>
              </a:solidFill>
              <a:effectLst>
                <a:outerShdw blurRad="38100" dist="38100" dir="2700000" algn="tl">
                  <a:srgbClr val="000000">
                    <a:alpha val="43137"/>
                  </a:srgbClr>
                </a:outerShdw>
              </a:effectLst>
            </a:endParaRPr>
          </a:p>
          <a:p>
            <a:pPr marL="604838" indent="-342900">
              <a:lnSpc>
                <a:spcPts val="3800"/>
              </a:lnSpc>
              <a:buClr>
                <a:srgbClr val="38872D"/>
              </a:buClr>
              <a:buFont typeface="Wingdings" panose="05000000000000000000" pitchFamily="2" charset="2"/>
              <a:buChar char="Ø"/>
            </a:pPr>
            <a:r>
              <a:rPr lang="zh-TW" altLang="en-US" dirty="0"/>
              <a:t>收受商品或接受服務後</a:t>
            </a:r>
            <a:r>
              <a:rPr lang="zh-TW" altLang="en-US" dirty="0">
                <a:solidFill>
                  <a:srgbClr val="FF0000"/>
                </a:solidFill>
              </a:rPr>
              <a:t>七日內</a:t>
            </a:r>
            <a:r>
              <a:rPr lang="zh-TW" altLang="en-US" dirty="0"/>
              <a:t>，以退回商品或書面解約</a:t>
            </a:r>
            <a:endParaRPr lang="en-US" altLang="zh-TW" dirty="0"/>
          </a:p>
          <a:p>
            <a:pPr marL="604838" indent="-342900">
              <a:lnSpc>
                <a:spcPts val="3800"/>
              </a:lnSpc>
              <a:buClr>
                <a:srgbClr val="38872D"/>
              </a:buClr>
              <a:buFont typeface="Wingdings" panose="05000000000000000000" pitchFamily="2" charset="2"/>
              <a:buChar char="Ø"/>
            </a:pPr>
            <a:r>
              <a:rPr lang="zh-TW" altLang="en-US" dirty="0">
                <a:solidFill>
                  <a:srgbClr val="FF0000"/>
                </a:solidFill>
              </a:rPr>
              <a:t>無須</a:t>
            </a:r>
            <a:r>
              <a:rPr lang="zh-TW" altLang="en-US" dirty="0"/>
              <a:t>說明理由及</a:t>
            </a:r>
            <a:r>
              <a:rPr lang="zh-TW" altLang="en-US" dirty="0">
                <a:solidFill>
                  <a:srgbClr val="FF0000"/>
                </a:solidFill>
              </a:rPr>
              <a:t>負擔任何費用或對價</a:t>
            </a:r>
            <a:endParaRPr lang="en-US" altLang="zh-TW" dirty="0">
              <a:solidFill>
                <a:srgbClr val="FF0000"/>
              </a:solidFill>
            </a:endParaRPr>
          </a:p>
          <a:p>
            <a:pPr marL="604838" indent="-342900">
              <a:lnSpc>
                <a:spcPts val="3800"/>
              </a:lnSpc>
              <a:buClr>
                <a:srgbClr val="38872D"/>
              </a:buClr>
              <a:buFont typeface="Wingdings" panose="05000000000000000000" pitchFamily="2" charset="2"/>
              <a:buChar char="Ø"/>
            </a:pPr>
            <a:r>
              <a:rPr lang="zh-TW" altLang="en-US" b="1" dirty="0">
                <a:solidFill>
                  <a:srgbClr val="00B050"/>
                </a:solidFill>
              </a:rPr>
              <a:t>交運商品或發出書面者，契約視為解除</a:t>
            </a:r>
            <a:endParaRPr lang="en-US" altLang="zh-TW" b="1" dirty="0">
              <a:solidFill>
                <a:srgbClr val="00B050"/>
              </a:solidFill>
            </a:endParaRPr>
          </a:p>
          <a:p>
            <a:pPr marL="604838" indent="-342900">
              <a:lnSpc>
                <a:spcPts val="3800"/>
              </a:lnSpc>
              <a:buClr>
                <a:srgbClr val="38872D"/>
              </a:buClr>
              <a:buFont typeface="Wingdings" panose="05000000000000000000" pitchFamily="2" charset="2"/>
              <a:buChar char="Ø"/>
            </a:pPr>
            <a:r>
              <a:rPr lang="zh-TW" altLang="en-US" dirty="0"/>
              <a:t>業者於收到通知之次日起</a:t>
            </a:r>
            <a:r>
              <a:rPr lang="zh-TW" altLang="en-US" dirty="0">
                <a:solidFill>
                  <a:srgbClr val="FF0000"/>
                </a:solidFill>
              </a:rPr>
              <a:t>十五日內</a:t>
            </a:r>
            <a:r>
              <a:rPr lang="zh-TW" altLang="en-US" dirty="0"/>
              <a:t>取回商品</a:t>
            </a:r>
            <a:endParaRPr lang="en-US" altLang="zh-TW" dirty="0"/>
          </a:p>
          <a:p>
            <a:pPr marL="604838" indent="-342900">
              <a:lnSpc>
                <a:spcPts val="3800"/>
              </a:lnSpc>
              <a:buClr>
                <a:srgbClr val="38872D"/>
              </a:buClr>
              <a:buFont typeface="Wingdings" panose="05000000000000000000" pitchFamily="2" charset="2"/>
              <a:buChar char="Ø"/>
            </a:pPr>
            <a:r>
              <a:rPr lang="zh-TW" altLang="en-US" dirty="0"/>
              <a:t>業者</a:t>
            </a:r>
            <a:r>
              <a:rPr lang="zh-TW" altLang="en-US" dirty="0">
                <a:solidFill>
                  <a:srgbClr val="FF0000"/>
                </a:solidFill>
              </a:rPr>
              <a:t>收到</a:t>
            </a:r>
            <a:r>
              <a:rPr lang="zh-TW" altLang="en-US" dirty="0"/>
              <a:t>消費者退回</a:t>
            </a:r>
            <a:r>
              <a:rPr lang="zh-TW" altLang="en-US" dirty="0">
                <a:solidFill>
                  <a:srgbClr val="FF0000"/>
                </a:solidFill>
              </a:rPr>
              <a:t>商品十五日內</a:t>
            </a:r>
            <a:r>
              <a:rPr lang="zh-TW" altLang="en-US" dirty="0"/>
              <a:t>，返還已支付之價金</a:t>
            </a:r>
            <a:endParaRPr lang="en-US" altLang="zh-TW" dirty="0"/>
          </a:p>
          <a:p>
            <a:pPr marL="604838" indent="-342900">
              <a:lnSpc>
                <a:spcPts val="4200"/>
              </a:lnSpc>
              <a:buClr>
                <a:srgbClr val="FF0000"/>
              </a:buClr>
              <a:buFont typeface="Wingdings" panose="05000000000000000000" pitchFamily="2" charset="2"/>
              <a:buChar char="Ø"/>
            </a:pPr>
            <a:endParaRPr lang="en-US" altLang="zh-TW" dirty="0"/>
          </a:p>
        </p:txBody>
      </p:sp>
      <p:sp>
        <p:nvSpPr>
          <p:cNvPr id="6" name="投影片編號版面配置區 5">
            <a:extLst>
              <a:ext uri="{FF2B5EF4-FFF2-40B4-BE49-F238E27FC236}">
                <a16:creationId xmlns:a16="http://schemas.microsoft.com/office/drawing/2014/main" id="{55DEAFB2-DD1C-4A41-AC3F-9BDE7A97BE48}"/>
              </a:ext>
            </a:extLst>
          </p:cNvPr>
          <p:cNvSpPr>
            <a:spLocks noGrp="1"/>
          </p:cNvSpPr>
          <p:nvPr>
            <p:ph type="sldNum" sz="quarter" idx="12"/>
          </p:nvPr>
        </p:nvSpPr>
        <p:spPr/>
        <p:txBody>
          <a:bodyPr/>
          <a:lstStyle/>
          <a:p>
            <a:pPr>
              <a:defRPr/>
            </a:pPr>
            <a:fld id="{6352D944-9F43-4B1A-B67A-52620D5D709B}" type="slidenum">
              <a:rPr lang="en-US" altLang="zh-TW" smtClean="0"/>
              <a:pPr>
                <a:defRPr/>
              </a:pPr>
              <a:t>19</a:t>
            </a:fld>
            <a:endParaRPr lang="en-US" altLang="zh-TW"/>
          </a:p>
        </p:txBody>
      </p:sp>
    </p:spTree>
    <p:extLst>
      <p:ext uri="{BB962C8B-B14F-4D97-AF65-F5344CB8AC3E}">
        <p14:creationId xmlns:p14="http://schemas.microsoft.com/office/powerpoint/2010/main" val="98746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lstStyle/>
          <a:p>
            <a:pPr marL="0" lvl="0" indent="0">
              <a:lnSpc>
                <a:spcPts val="4300"/>
              </a:lnSpc>
              <a:buClr>
                <a:srgbClr val="FF0000"/>
              </a:buClr>
              <a:buNone/>
            </a:pPr>
            <a:r>
              <a:rPr lang="zh-TW" altLang="en-US" sz="3200" b="1" dirty="0">
                <a:solidFill>
                  <a:srgbClr val="FF0000"/>
                </a:solidFill>
                <a:latin typeface="微軟正黑體"/>
              </a:rPr>
              <a:t>何謂「消保法」？</a:t>
            </a:r>
            <a:endParaRPr lang="en-US" altLang="zh-TW" sz="3200" b="1" dirty="0">
              <a:solidFill>
                <a:srgbClr val="FF0000"/>
              </a:solidFill>
              <a:latin typeface="微軟正黑體"/>
            </a:endParaRPr>
          </a:p>
          <a:p>
            <a:pPr marL="0" lvl="0" indent="0">
              <a:lnSpc>
                <a:spcPts val="4300"/>
              </a:lnSpc>
              <a:buClr>
                <a:srgbClr val="FF0000"/>
              </a:buClr>
              <a:buNone/>
            </a:pPr>
            <a:r>
              <a:rPr lang="zh-TW" altLang="en-US" sz="3200" b="1" dirty="0">
                <a:solidFill>
                  <a:srgbClr val="292934"/>
                </a:solidFill>
                <a:latin typeface="微軟正黑體"/>
              </a:rPr>
              <a:t>全名：「消費者保護法」</a:t>
            </a:r>
            <a:endParaRPr lang="en-US" altLang="zh-TW" sz="3200" b="1" dirty="0">
              <a:solidFill>
                <a:srgbClr val="292934"/>
              </a:solidFill>
              <a:latin typeface="微軟正黑體"/>
            </a:endParaRPr>
          </a:p>
          <a:p>
            <a:pPr marL="0" lvl="0" indent="0">
              <a:lnSpc>
                <a:spcPts val="4300"/>
              </a:lnSpc>
              <a:buClr>
                <a:srgbClr val="FF0000"/>
              </a:buClr>
              <a:buNone/>
            </a:pPr>
            <a:endParaRPr lang="en-US" altLang="zh-TW" sz="3200" b="1" dirty="0">
              <a:solidFill>
                <a:srgbClr val="292934"/>
              </a:solidFill>
              <a:latin typeface="微軟正黑體"/>
            </a:endParaRPr>
          </a:p>
          <a:p>
            <a:pPr marL="0" lvl="0" indent="0">
              <a:lnSpc>
                <a:spcPts val="4300"/>
              </a:lnSpc>
              <a:buClr>
                <a:srgbClr val="FF0000"/>
              </a:buClr>
              <a:buNone/>
            </a:pPr>
            <a:r>
              <a:rPr lang="zh-TW" altLang="en-US" sz="3200" b="1" dirty="0">
                <a:solidFill>
                  <a:srgbClr val="292934"/>
                </a:solidFill>
                <a:latin typeface="微軟正黑體"/>
              </a:rPr>
              <a:t>目的：保障消費者權益，促進國民消費生活</a:t>
            </a:r>
            <a:endParaRPr lang="en-US" altLang="zh-TW" sz="3200" b="1" dirty="0">
              <a:solidFill>
                <a:srgbClr val="292934"/>
              </a:solidFill>
              <a:latin typeface="微軟正黑體"/>
            </a:endParaRPr>
          </a:p>
          <a:p>
            <a:pPr marL="0" lvl="0" indent="0">
              <a:lnSpc>
                <a:spcPts val="4300"/>
              </a:lnSpc>
              <a:buClr>
                <a:srgbClr val="FF0000"/>
              </a:buClr>
              <a:buNone/>
            </a:pPr>
            <a:r>
              <a:rPr lang="zh-TW" altLang="en-US" sz="3200" b="1" dirty="0">
                <a:solidFill>
                  <a:srgbClr val="292934"/>
                </a:solidFill>
                <a:latin typeface="微軟正黑體"/>
              </a:rPr>
              <a:t>            安全，提昇國民消費生活品質</a:t>
            </a:r>
            <a:endParaRPr lang="en-US" altLang="zh-TW" sz="3200" b="1" dirty="0">
              <a:solidFill>
                <a:srgbClr val="292934"/>
              </a:solidFill>
              <a:latin typeface="微軟正黑體"/>
            </a:endParaRPr>
          </a:p>
        </p:txBody>
      </p:sp>
      <p:sp>
        <p:nvSpPr>
          <p:cNvPr id="5" name="標題 4"/>
          <p:cNvSpPr>
            <a:spLocks noGrp="1"/>
          </p:cNvSpPr>
          <p:nvPr>
            <p:ph type="title"/>
          </p:nvPr>
        </p:nvSpPr>
        <p:spPr>
          <a:xfrm>
            <a:off x="457200" y="533400"/>
            <a:ext cx="3970784" cy="990600"/>
          </a:xfrm>
        </p:spPr>
        <p:txBody>
          <a:bodyPr/>
          <a:lstStyle/>
          <a:p>
            <a:r>
              <a:rPr lang="zh-TW" altLang="en-US" dirty="0">
                <a:effectLst>
                  <a:outerShdw blurRad="38100" dist="38100" dir="2700000" algn="tl">
                    <a:srgbClr val="000000">
                      <a:alpha val="43137"/>
                    </a:srgbClr>
                  </a:outerShdw>
                </a:effectLst>
              </a:rPr>
              <a:t>消保概念</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a:defRPr/>
            </a:pPr>
            <a:fld id="{6352D944-9F43-4B1A-B67A-52620D5D709B}" type="slidenum">
              <a:rPr lang="en-US" altLang="zh-TW" smtClean="0"/>
              <a:pPr>
                <a:defRPr/>
              </a:pPr>
              <a:t>2</a:t>
            </a:fld>
            <a:endParaRPr lang="en-US" altLang="zh-TW"/>
          </a:p>
        </p:txBody>
      </p:sp>
    </p:spTree>
    <p:extLst>
      <p:ext uri="{BB962C8B-B14F-4D97-AF65-F5344CB8AC3E}">
        <p14:creationId xmlns:p14="http://schemas.microsoft.com/office/powerpoint/2010/main" val="7119576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2840" y="1600200"/>
            <a:ext cx="8229600" cy="5257800"/>
          </a:xfrm>
        </p:spPr>
        <p:txBody>
          <a:bodyPr>
            <a:normAutofit/>
          </a:bodyPr>
          <a:lstStyle/>
          <a:p>
            <a:pPr lvl="1">
              <a:lnSpc>
                <a:spcPts val="3600"/>
              </a:lnSpc>
              <a:buClr>
                <a:srgbClr val="FF0000"/>
              </a:buClr>
              <a:buFont typeface="Wingdings" panose="05000000000000000000" pitchFamily="2" charset="2"/>
              <a:buChar char="u"/>
            </a:pPr>
            <a:r>
              <a:rPr lang="zh-TW" altLang="en-US" dirty="0"/>
              <a:t>易於腐敗、保存期限較短或解約時即將逾期  </a:t>
            </a:r>
            <a:r>
              <a:rPr lang="en-US" altLang="zh-TW" dirty="0">
                <a:solidFill>
                  <a:srgbClr val="FF0000"/>
                </a:solidFill>
              </a:rPr>
              <a:t>ex</a:t>
            </a:r>
            <a:r>
              <a:rPr lang="zh-TW" altLang="en-US" dirty="0">
                <a:solidFill>
                  <a:srgbClr val="FF0000"/>
                </a:solidFill>
              </a:rPr>
              <a:t>：</a:t>
            </a:r>
            <a:r>
              <a:rPr lang="zh-TW" altLang="en-US" dirty="0">
                <a:solidFill>
                  <a:srgbClr val="FF0000"/>
                </a:solidFill>
                <a:latin typeface="+mj-ea"/>
              </a:rPr>
              <a:t>生鮮蔬果</a:t>
            </a:r>
            <a:endParaRPr lang="en-US" altLang="zh-TW" dirty="0">
              <a:solidFill>
                <a:srgbClr val="FF0000"/>
              </a:solidFill>
            </a:endParaRPr>
          </a:p>
          <a:p>
            <a:pPr lvl="1">
              <a:lnSpc>
                <a:spcPts val="3600"/>
              </a:lnSpc>
              <a:buClr>
                <a:srgbClr val="FF0000"/>
              </a:buClr>
              <a:buFont typeface="Wingdings" panose="05000000000000000000" pitchFamily="2" charset="2"/>
              <a:buChar char="u"/>
            </a:pPr>
            <a:r>
              <a:rPr lang="zh-TW" altLang="en-US" dirty="0"/>
              <a:t>依消費者要求所為之客製化給付 </a:t>
            </a:r>
            <a:r>
              <a:rPr lang="en-US" altLang="zh-TW" dirty="0">
                <a:solidFill>
                  <a:srgbClr val="FF0000"/>
                </a:solidFill>
              </a:rPr>
              <a:t>ex</a:t>
            </a:r>
            <a:r>
              <a:rPr lang="zh-TW" altLang="en-US" dirty="0">
                <a:solidFill>
                  <a:srgbClr val="FF0000"/>
                </a:solidFill>
              </a:rPr>
              <a:t>：</a:t>
            </a:r>
            <a:r>
              <a:rPr lang="zh-TW" altLang="en-US" sz="1800" dirty="0">
                <a:solidFill>
                  <a:srgbClr val="FF0000"/>
                </a:solidFill>
                <a:latin typeface="+mj-ea"/>
              </a:rPr>
              <a:t>印章</a:t>
            </a:r>
            <a:endParaRPr lang="en-US" altLang="zh-TW" dirty="0">
              <a:solidFill>
                <a:srgbClr val="FF0000"/>
              </a:solidFill>
            </a:endParaRPr>
          </a:p>
          <a:p>
            <a:pPr lvl="1">
              <a:lnSpc>
                <a:spcPts val="3600"/>
              </a:lnSpc>
              <a:buClr>
                <a:srgbClr val="FF0000"/>
              </a:buClr>
              <a:buFont typeface="Wingdings" panose="05000000000000000000" pitchFamily="2" charset="2"/>
              <a:buChar char="u"/>
            </a:pPr>
            <a:r>
              <a:rPr lang="zh-TW" altLang="en-US" dirty="0"/>
              <a:t>報紙、期刊或雜誌 </a:t>
            </a:r>
            <a:r>
              <a:rPr lang="en-US" altLang="zh-TW" dirty="0">
                <a:solidFill>
                  <a:srgbClr val="FF0000"/>
                </a:solidFill>
              </a:rPr>
              <a:t>ex</a:t>
            </a:r>
            <a:r>
              <a:rPr lang="zh-TW" altLang="en-US" dirty="0">
                <a:solidFill>
                  <a:srgbClr val="FF0000"/>
                </a:solidFill>
              </a:rPr>
              <a:t>：</a:t>
            </a:r>
            <a:r>
              <a:rPr lang="zh-TW" altLang="en-US" dirty="0">
                <a:solidFill>
                  <a:srgbClr val="FF0000"/>
                </a:solidFill>
                <a:latin typeface="+mj-ea"/>
              </a:rPr>
              <a:t>報紙、期刊</a:t>
            </a:r>
            <a:endParaRPr lang="en-US" altLang="zh-TW" dirty="0">
              <a:solidFill>
                <a:srgbClr val="FF0000"/>
              </a:solidFill>
            </a:endParaRPr>
          </a:p>
          <a:p>
            <a:pPr lvl="1">
              <a:lnSpc>
                <a:spcPts val="3600"/>
              </a:lnSpc>
              <a:buClr>
                <a:srgbClr val="FF0000"/>
              </a:buClr>
              <a:buFont typeface="Wingdings" panose="05000000000000000000" pitchFamily="2" charset="2"/>
              <a:buChar char="u"/>
            </a:pPr>
            <a:r>
              <a:rPr lang="zh-TW" altLang="en-US" dirty="0"/>
              <a:t>經消費者</a:t>
            </a:r>
            <a:r>
              <a:rPr lang="zh-TW" altLang="en-US" dirty="0">
                <a:solidFill>
                  <a:srgbClr val="FF0000"/>
                </a:solidFill>
              </a:rPr>
              <a:t>拆封</a:t>
            </a:r>
            <a:r>
              <a:rPr lang="zh-TW" altLang="en-US" dirty="0"/>
              <a:t>之影音商品或電腦軟體 </a:t>
            </a:r>
            <a:r>
              <a:rPr lang="en-US" altLang="zh-TW" dirty="0">
                <a:solidFill>
                  <a:srgbClr val="FF0000"/>
                </a:solidFill>
              </a:rPr>
              <a:t>ex</a:t>
            </a:r>
            <a:r>
              <a:rPr lang="zh-TW" altLang="en-US" dirty="0">
                <a:solidFill>
                  <a:srgbClr val="FF0000"/>
                </a:solidFill>
              </a:rPr>
              <a:t>：</a:t>
            </a:r>
            <a:r>
              <a:rPr lang="en-US" altLang="zh-TW" dirty="0">
                <a:solidFill>
                  <a:srgbClr val="FF0000"/>
                </a:solidFill>
                <a:latin typeface="+mj-ea"/>
              </a:rPr>
              <a:t>VCD</a:t>
            </a:r>
            <a:r>
              <a:rPr lang="zh-TW" altLang="en-US" dirty="0">
                <a:solidFill>
                  <a:srgbClr val="FF0000"/>
                </a:solidFill>
                <a:latin typeface="+mj-ea"/>
              </a:rPr>
              <a:t>、</a:t>
            </a:r>
            <a:r>
              <a:rPr lang="en-US" altLang="zh-TW" dirty="0">
                <a:solidFill>
                  <a:srgbClr val="FF0000"/>
                </a:solidFill>
                <a:latin typeface="+mj-ea"/>
              </a:rPr>
              <a:t>DVD</a:t>
            </a:r>
            <a:endParaRPr lang="en-US" altLang="zh-TW" dirty="0">
              <a:solidFill>
                <a:srgbClr val="FF0000"/>
              </a:solidFill>
            </a:endParaRPr>
          </a:p>
          <a:p>
            <a:pPr lvl="1">
              <a:lnSpc>
                <a:spcPts val="3600"/>
              </a:lnSpc>
              <a:buClr>
                <a:srgbClr val="FF0000"/>
              </a:buClr>
              <a:buFont typeface="Wingdings" panose="05000000000000000000" pitchFamily="2" charset="2"/>
              <a:buChar char="u"/>
            </a:pPr>
            <a:r>
              <a:rPr lang="zh-TW" altLang="en-US" dirty="0"/>
              <a:t>非以有形媒介提供之數位內容或一經提供即為完成之線上服務，經消費者事先同意始提供 </a:t>
            </a:r>
            <a:r>
              <a:rPr lang="en-US" altLang="zh-TW" dirty="0">
                <a:solidFill>
                  <a:srgbClr val="FF0000"/>
                </a:solidFill>
              </a:rPr>
              <a:t>ex</a:t>
            </a:r>
            <a:r>
              <a:rPr lang="zh-TW" altLang="en-US" dirty="0">
                <a:solidFill>
                  <a:srgbClr val="FF0000"/>
                </a:solidFill>
              </a:rPr>
              <a:t>：</a:t>
            </a:r>
            <a:r>
              <a:rPr lang="zh-TW" altLang="en-US" dirty="0">
                <a:solidFill>
                  <a:srgbClr val="FF0000"/>
                </a:solidFill>
                <a:latin typeface="+mj-ea"/>
              </a:rPr>
              <a:t>電子書</a:t>
            </a:r>
            <a:endParaRPr lang="en-US" altLang="zh-TW" dirty="0">
              <a:solidFill>
                <a:srgbClr val="FF0000"/>
              </a:solidFill>
            </a:endParaRPr>
          </a:p>
          <a:p>
            <a:pPr lvl="1">
              <a:lnSpc>
                <a:spcPts val="3600"/>
              </a:lnSpc>
              <a:buClr>
                <a:srgbClr val="FF0000"/>
              </a:buClr>
              <a:buFont typeface="Wingdings" panose="05000000000000000000" pitchFamily="2" charset="2"/>
              <a:buChar char="u"/>
            </a:pPr>
            <a:r>
              <a:rPr lang="zh-TW" altLang="en-US" dirty="0">
                <a:solidFill>
                  <a:srgbClr val="FF0000"/>
                </a:solidFill>
              </a:rPr>
              <a:t>已拆封</a:t>
            </a:r>
            <a:r>
              <a:rPr lang="zh-TW" altLang="en-US" dirty="0"/>
              <a:t>之個人衛生用品 </a:t>
            </a:r>
            <a:r>
              <a:rPr lang="en-US" altLang="zh-TW" dirty="0">
                <a:solidFill>
                  <a:srgbClr val="FF0000"/>
                </a:solidFill>
              </a:rPr>
              <a:t>ex</a:t>
            </a:r>
            <a:r>
              <a:rPr lang="zh-TW" altLang="en-US" dirty="0">
                <a:solidFill>
                  <a:srgbClr val="FF0000"/>
                </a:solidFill>
              </a:rPr>
              <a:t>：</a:t>
            </a:r>
            <a:r>
              <a:rPr lang="zh-TW" altLang="en-US" dirty="0">
                <a:solidFill>
                  <a:srgbClr val="FF0000"/>
                </a:solidFill>
                <a:latin typeface="+mj-ea"/>
              </a:rPr>
              <a:t>內衣、內褲、刮鬍刀</a:t>
            </a:r>
            <a:endParaRPr lang="en-US" altLang="zh-TW" dirty="0">
              <a:solidFill>
                <a:srgbClr val="FF0000"/>
              </a:solidFill>
            </a:endParaRPr>
          </a:p>
          <a:p>
            <a:pPr lvl="1">
              <a:lnSpc>
                <a:spcPts val="3600"/>
              </a:lnSpc>
              <a:buClr>
                <a:srgbClr val="FF0000"/>
              </a:buClr>
              <a:buFont typeface="Wingdings" panose="05000000000000000000" pitchFamily="2" charset="2"/>
              <a:buChar char="u"/>
            </a:pPr>
            <a:r>
              <a:rPr lang="zh-TW" altLang="en-US" dirty="0"/>
              <a:t>國際航空客運服務 </a:t>
            </a:r>
            <a:r>
              <a:rPr lang="en-US" altLang="zh-TW" dirty="0">
                <a:solidFill>
                  <a:srgbClr val="FF0000"/>
                </a:solidFill>
              </a:rPr>
              <a:t>ex</a:t>
            </a:r>
            <a:r>
              <a:rPr lang="zh-TW" altLang="en-US" dirty="0">
                <a:solidFill>
                  <a:srgbClr val="FF0000"/>
                </a:solidFill>
              </a:rPr>
              <a:t>：</a:t>
            </a:r>
            <a:r>
              <a:rPr lang="zh-TW" altLang="en-US" dirty="0">
                <a:solidFill>
                  <a:srgbClr val="FF0000"/>
                </a:solidFill>
                <a:latin typeface="+mj-ea"/>
              </a:rPr>
              <a:t>機票</a:t>
            </a:r>
            <a:endParaRPr lang="zh-TW" altLang="en-US" dirty="0">
              <a:solidFill>
                <a:srgbClr val="FF0000"/>
              </a:solidFill>
              <a:latin typeface="+mj-ea"/>
              <a:ea typeface="+mj-ea"/>
            </a:endParaRPr>
          </a:p>
        </p:txBody>
      </p:sp>
      <p:sp>
        <p:nvSpPr>
          <p:cNvPr id="4" name="標題 3"/>
          <p:cNvSpPr>
            <a:spLocks noGrp="1"/>
          </p:cNvSpPr>
          <p:nvPr>
            <p:ph type="title"/>
          </p:nvPr>
        </p:nvSpPr>
        <p:spPr/>
        <p:txBody>
          <a:bodyPr>
            <a:normAutofit/>
          </a:bodyPr>
          <a:lstStyle/>
          <a:p>
            <a:r>
              <a:rPr lang="zh-TW" altLang="en-US" sz="2800" dirty="0">
                <a:effectLst>
                  <a:outerShdw blurRad="38100" dist="38100" dir="2700000" algn="tl">
                    <a:srgbClr val="000000">
                      <a:alpha val="43137"/>
                    </a:srgbClr>
                  </a:outerShdw>
                </a:effectLst>
              </a:rPr>
              <a:t>通訊交易解除權合理例外情事</a:t>
            </a:r>
            <a:br>
              <a:rPr lang="en-US" altLang="zh-TW" sz="2800" dirty="0">
                <a:effectLst>
                  <a:outerShdw blurRad="38100" dist="38100" dir="2700000" algn="tl">
                    <a:srgbClr val="000000">
                      <a:alpha val="43137"/>
                    </a:srgbClr>
                  </a:outerShdw>
                </a:effectLst>
              </a:rPr>
            </a:br>
            <a:r>
              <a:rPr lang="en-US" altLang="zh-TW" sz="2800" dirty="0">
                <a:effectLst>
                  <a:outerShdw blurRad="38100" dist="38100" dir="2700000" algn="tl">
                    <a:srgbClr val="000000">
                      <a:alpha val="43137"/>
                    </a:srgbClr>
                  </a:outerShdw>
                </a:effectLst>
              </a:rPr>
              <a:t>--</a:t>
            </a:r>
            <a:r>
              <a:rPr lang="zh-TW" altLang="en-US" sz="2800" dirty="0">
                <a:solidFill>
                  <a:srgbClr val="00B050"/>
                </a:solidFill>
                <a:effectLst>
                  <a:outerShdw blurRad="38100" dist="38100" dir="2700000" algn="tl">
                    <a:srgbClr val="000000">
                      <a:alpha val="43137"/>
                    </a:srgbClr>
                  </a:outerShdw>
                </a:effectLst>
              </a:rPr>
              <a:t>通訊交易解除權合理例外情事適用準則</a:t>
            </a:r>
            <a:r>
              <a:rPr lang="en-US" altLang="zh-TW" sz="2400" dirty="0">
                <a:solidFill>
                  <a:srgbClr val="00B050"/>
                </a:solidFill>
                <a:effectLst>
                  <a:outerShdw blurRad="38100" dist="38100" dir="2700000" algn="tl">
                    <a:srgbClr val="000000">
                      <a:alpha val="43137"/>
                    </a:srgbClr>
                  </a:outerShdw>
                </a:effectLst>
              </a:rPr>
              <a:t>(104.12.31)</a:t>
            </a:r>
            <a:r>
              <a:rPr lang="zh-TW" altLang="en-US" sz="2400" dirty="0">
                <a:solidFill>
                  <a:srgbClr val="00B050"/>
                </a:solidFill>
                <a:effectLst>
                  <a:outerShdw blurRad="38100" dist="38100" dir="2700000" algn="tl">
                    <a:srgbClr val="000000">
                      <a:alpha val="43137"/>
                    </a:srgbClr>
                  </a:outerShdw>
                </a:effectLst>
              </a:rPr>
              <a:t> </a:t>
            </a:r>
          </a:p>
        </p:txBody>
      </p:sp>
      <p:sp>
        <p:nvSpPr>
          <p:cNvPr id="5" name="矩形 4"/>
          <p:cNvSpPr/>
          <p:nvPr/>
        </p:nvSpPr>
        <p:spPr>
          <a:xfrm>
            <a:off x="611560" y="5805264"/>
            <a:ext cx="7992888" cy="720080"/>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zh-TW" altLang="en-US" sz="2000" dirty="0">
                <a:solidFill>
                  <a:srgbClr val="FFFFFF"/>
                </a:solidFill>
              </a:rPr>
              <a:t>上列商品或服務，經企業經營者告知消費者，排除消保法第</a:t>
            </a:r>
            <a:r>
              <a:rPr lang="en-US" altLang="zh-TW" sz="2000" dirty="0">
                <a:solidFill>
                  <a:srgbClr val="FFFFFF"/>
                </a:solidFill>
              </a:rPr>
              <a:t>19</a:t>
            </a:r>
            <a:r>
              <a:rPr lang="zh-TW" altLang="en-US" sz="2000" dirty="0">
                <a:solidFill>
                  <a:srgbClr val="FFFFFF"/>
                </a:solidFill>
              </a:rPr>
              <a:t>條第</a:t>
            </a:r>
            <a:r>
              <a:rPr lang="en-US" altLang="zh-TW" sz="2000" dirty="0">
                <a:solidFill>
                  <a:srgbClr val="FFFFFF"/>
                </a:solidFill>
              </a:rPr>
              <a:t>1</a:t>
            </a:r>
            <a:r>
              <a:rPr lang="zh-TW" altLang="en-US" sz="2000" dirty="0">
                <a:solidFill>
                  <a:srgbClr val="FFFFFF"/>
                </a:solidFill>
              </a:rPr>
              <a:t>項解除權之適用者，消費者不得行使無條件解除權。</a:t>
            </a:r>
          </a:p>
        </p:txBody>
      </p:sp>
      <p:sp>
        <p:nvSpPr>
          <p:cNvPr id="7" name="投影片編號版面配置區 6">
            <a:extLst>
              <a:ext uri="{FF2B5EF4-FFF2-40B4-BE49-F238E27FC236}">
                <a16:creationId xmlns:a16="http://schemas.microsoft.com/office/drawing/2014/main" id="{85D3BD15-9DF8-404A-BF16-5F022FF1392B}"/>
              </a:ext>
            </a:extLst>
          </p:cNvPr>
          <p:cNvSpPr>
            <a:spLocks noGrp="1"/>
          </p:cNvSpPr>
          <p:nvPr>
            <p:ph type="sldNum" sz="quarter" idx="12"/>
          </p:nvPr>
        </p:nvSpPr>
        <p:spPr/>
        <p:txBody>
          <a:bodyPr/>
          <a:lstStyle/>
          <a:p>
            <a:pPr>
              <a:defRPr/>
            </a:pPr>
            <a:fld id="{6352D944-9F43-4B1A-B67A-52620D5D709B}" type="slidenum">
              <a:rPr lang="en-US" altLang="zh-TW" smtClean="0"/>
              <a:pPr>
                <a:defRPr/>
              </a:pPr>
              <a:t>20</a:t>
            </a:fld>
            <a:endParaRPr lang="en-US" altLang="zh-TW"/>
          </a:p>
        </p:txBody>
      </p:sp>
    </p:spTree>
    <p:extLst>
      <p:ext uri="{BB962C8B-B14F-4D97-AF65-F5344CB8AC3E}">
        <p14:creationId xmlns:p14="http://schemas.microsoft.com/office/powerpoint/2010/main" val="122059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70C0"/>
                </a:solidFill>
                <a:effectLst>
                  <a:outerShdw blurRad="38100" dist="38100" dir="2700000" algn="tl">
                    <a:srgbClr val="000000">
                      <a:alpha val="43137"/>
                    </a:srgbClr>
                  </a:outerShdw>
                </a:effectLst>
              </a:rPr>
              <a:t>訪問交易</a:t>
            </a:r>
          </a:p>
        </p:txBody>
      </p:sp>
      <p:sp>
        <p:nvSpPr>
          <p:cNvPr id="3" name="內容版面配置區 2"/>
          <p:cNvSpPr>
            <a:spLocks noGrp="1"/>
          </p:cNvSpPr>
          <p:nvPr>
            <p:ph idx="1"/>
          </p:nvPr>
        </p:nvSpPr>
        <p:spPr>
          <a:xfrm>
            <a:off x="457200" y="1600200"/>
            <a:ext cx="8363272" cy="5141168"/>
          </a:xfrm>
        </p:spPr>
        <p:txBody>
          <a:bodyPr>
            <a:normAutofit/>
          </a:bodyPr>
          <a:lstStyle/>
          <a:p>
            <a:pPr>
              <a:lnSpc>
                <a:spcPts val="4200"/>
              </a:lnSpc>
              <a:buClr>
                <a:srgbClr val="38872D"/>
              </a:buClr>
              <a:buFont typeface="Wingdings" panose="05000000000000000000" pitchFamily="2" charset="2"/>
              <a:buChar char="Ø"/>
            </a:pPr>
            <a:r>
              <a:rPr lang="zh-TW" altLang="en-US" sz="2800" dirty="0">
                <a:effectLst>
                  <a:outerShdw blurRad="38100" dist="38100" dir="2700000" algn="tl">
                    <a:srgbClr val="000000">
                      <a:alpha val="43137"/>
                    </a:srgbClr>
                  </a:outerShdw>
                </a:effectLst>
              </a:rPr>
              <a:t>訪問交易</a:t>
            </a:r>
            <a:r>
              <a:rPr lang="en-US" altLang="zh-TW" sz="2800" dirty="0">
                <a:effectLst>
                  <a:outerShdw blurRad="38100" dist="38100" dir="2700000" algn="tl">
                    <a:srgbClr val="000000">
                      <a:alpha val="43137"/>
                    </a:srgbClr>
                  </a:outerShdw>
                </a:effectLst>
              </a:rPr>
              <a:t>(§2&amp;§19&amp;§19-2)</a:t>
            </a:r>
            <a:r>
              <a:rPr lang="zh-TW" altLang="en-US" sz="2800" dirty="0">
                <a:effectLst>
                  <a:outerShdw blurRad="38100" dist="38100" dir="2700000" algn="tl">
                    <a:srgbClr val="000000">
                      <a:alpha val="43137"/>
                    </a:srgbClr>
                  </a:outerShdw>
                </a:effectLst>
              </a:rPr>
              <a:t>：</a:t>
            </a:r>
            <a:endParaRPr lang="en-US" altLang="zh-TW" sz="2800" dirty="0">
              <a:effectLst>
                <a:outerShdw blurRad="38100" dist="38100" dir="2700000" algn="tl">
                  <a:srgbClr val="000000">
                    <a:alpha val="43137"/>
                  </a:srgbClr>
                </a:outerShdw>
              </a:effectLst>
            </a:endParaRPr>
          </a:p>
          <a:p>
            <a:pPr marL="261938" indent="0">
              <a:lnSpc>
                <a:spcPts val="4200"/>
              </a:lnSpc>
              <a:buClr>
                <a:srgbClr val="FF0000"/>
              </a:buClr>
              <a:buNone/>
            </a:pPr>
            <a:r>
              <a:rPr lang="zh-TW" altLang="en-US" b="1" dirty="0">
                <a:solidFill>
                  <a:srgbClr val="00B0F0"/>
                </a:solidFill>
              </a:rPr>
              <a:t>企業經營者</a:t>
            </a:r>
            <a:r>
              <a:rPr lang="zh-TW" altLang="en-US" b="1" dirty="0">
                <a:solidFill>
                  <a:srgbClr val="FF0000"/>
                </a:solidFill>
                <a:effectLst>
                  <a:outerShdw blurRad="38100" dist="38100" dir="2700000" algn="tl">
                    <a:srgbClr val="000000">
                      <a:alpha val="43137"/>
                    </a:srgbClr>
                  </a:outerShdw>
                </a:effectLst>
              </a:rPr>
              <a:t>未經邀約</a:t>
            </a:r>
            <a:r>
              <a:rPr lang="zh-TW" altLang="en-US" b="1" dirty="0">
                <a:solidFill>
                  <a:srgbClr val="00B0F0"/>
                </a:solidFill>
              </a:rPr>
              <a:t>而與消費者在其住居所、工作場所、公共場所或</a:t>
            </a:r>
            <a:r>
              <a:rPr lang="zh-TW" altLang="en-US" b="1" u="sng" dirty="0">
                <a:solidFill>
                  <a:srgbClr val="00B0F0"/>
                </a:solidFill>
              </a:rPr>
              <a:t>其他場所</a:t>
            </a:r>
            <a:r>
              <a:rPr lang="zh-TW" altLang="en-US" b="1" dirty="0">
                <a:solidFill>
                  <a:srgbClr val="00B0F0"/>
                </a:solidFill>
              </a:rPr>
              <a:t>所訂立之契約。</a:t>
            </a:r>
            <a:endParaRPr lang="en-US" altLang="zh-TW" b="1" dirty="0">
              <a:solidFill>
                <a:srgbClr val="00B0F0"/>
              </a:solidFill>
              <a:effectLst>
                <a:outerShdw blurRad="38100" dist="38100" dir="2700000" algn="tl">
                  <a:srgbClr val="000000">
                    <a:alpha val="43137"/>
                  </a:srgbClr>
                </a:outerShdw>
              </a:effectLst>
            </a:endParaRPr>
          </a:p>
          <a:p>
            <a:pPr marL="604838" indent="-342900">
              <a:lnSpc>
                <a:spcPts val="3800"/>
              </a:lnSpc>
              <a:buClr>
                <a:srgbClr val="38872D"/>
              </a:buClr>
              <a:buFont typeface="Wingdings" panose="05000000000000000000" pitchFamily="2" charset="2"/>
              <a:buChar char="Ø"/>
            </a:pPr>
            <a:r>
              <a:rPr lang="zh-TW" altLang="en-US" dirty="0"/>
              <a:t>收受商品或接受服務後</a:t>
            </a:r>
            <a:r>
              <a:rPr lang="zh-TW" altLang="en-US" dirty="0">
                <a:solidFill>
                  <a:srgbClr val="FF0000"/>
                </a:solidFill>
              </a:rPr>
              <a:t>七日內</a:t>
            </a:r>
            <a:r>
              <a:rPr lang="zh-TW" altLang="en-US" dirty="0"/>
              <a:t>，以退回商品或書面解約</a:t>
            </a:r>
            <a:endParaRPr lang="en-US" altLang="zh-TW" dirty="0"/>
          </a:p>
          <a:p>
            <a:pPr marL="604838" indent="-342900">
              <a:lnSpc>
                <a:spcPts val="3800"/>
              </a:lnSpc>
              <a:buClr>
                <a:srgbClr val="38872D"/>
              </a:buClr>
              <a:buFont typeface="Wingdings" panose="05000000000000000000" pitchFamily="2" charset="2"/>
              <a:buChar char="Ø"/>
            </a:pPr>
            <a:r>
              <a:rPr lang="zh-TW" altLang="en-US" dirty="0">
                <a:solidFill>
                  <a:srgbClr val="FF0000"/>
                </a:solidFill>
              </a:rPr>
              <a:t>無須</a:t>
            </a:r>
            <a:r>
              <a:rPr lang="zh-TW" altLang="en-US" dirty="0"/>
              <a:t>說明理由及</a:t>
            </a:r>
            <a:r>
              <a:rPr lang="zh-TW" altLang="en-US" dirty="0">
                <a:solidFill>
                  <a:srgbClr val="FF0000"/>
                </a:solidFill>
              </a:rPr>
              <a:t>負擔任何費用或對價</a:t>
            </a:r>
            <a:endParaRPr lang="en-US" altLang="zh-TW" dirty="0">
              <a:solidFill>
                <a:srgbClr val="FF0000"/>
              </a:solidFill>
            </a:endParaRPr>
          </a:p>
          <a:p>
            <a:pPr marL="604838" indent="-342900">
              <a:lnSpc>
                <a:spcPts val="3800"/>
              </a:lnSpc>
              <a:buClr>
                <a:srgbClr val="38872D"/>
              </a:buClr>
              <a:buFont typeface="Wingdings" panose="05000000000000000000" pitchFamily="2" charset="2"/>
              <a:buChar char="Ø"/>
            </a:pPr>
            <a:r>
              <a:rPr lang="zh-TW" altLang="en-US" b="1" dirty="0">
                <a:solidFill>
                  <a:srgbClr val="00B050"/>
                </a:solidFill>
              </a:rPr>
              <a:t>交運商品或發出書面者，契約視為解除</a:t>
            </a:r>
            <a:endParaRPr lang="en-US" altLang="zh-TW" b="1" dirty="0">
              <a:solidFill>
                <a:srgbClr val="00B050"/>
              </a:solidFill>
            </a:endParaRPr>
          </a:p>
          <a:p>
            <a:pPr marL="604838" indent="-342900">
              <a:lnSpc>
                <a:spcPts val="3800"/>
              </a:lnSpc>
              <a:buClr>
                <a:srgbClr val="38872D"/>
              </a:buClr>
              <a:buFont typeface="Wingdings" panose="05000000000000000000" pitchFamily="2" charset="2"/>
              <a:buChar char="Ø"/>
            </a:pPr>
            <a:r>
              <a:rPr lang="zh-TW" altLang="en-US" dirty="0"/>
              <a:t>業者於收到通知之次日起</a:t>
            </a:r>
            <a:r>
              <a:rPr lang="zh-TW" altLang="en-US" dirty="0">
                <a:solidFill>
                  <a:srgbClr val="FF0000"/>
                </a:solidFill>
              </a:rPr>
              <a:t>十五日內</a:t>
            </a:r>
            <a:r>
              <a:rPr lang="zh-TW" altLang="en-US" dirty="0"/>
              <a:t>取回商品</a:t>
            </a:r>
            <a:endParaRPr lang="en-US" altLang="zh-TW" dirty="0"/>
          </a:p>
          <a:p>
            <a:pPr marL="604838" indent="-342900">
              <a:lnSpc>
                <a:spcPts val="3800"/>
              </a:lnSpc>
              <a:buClr>
                <a:srgbClr val="38872D"/>
              </a:buClr>
              <a:buFont typeface="Wingdings" panose="05000000000000000000" pitchFamily="2" charset="2"/>
              <a:buChar char="Ø"/>
            </a:pPr>
            <a:r>
              <a:rPr lang="zh-TW" altLang="en-US" dirty="0"/>
              <a:t>業者</a:t>
            </a:r>
            <a:r>
              <a:rPr lang="zh-TW" altLang="en-US" dirty="0">
                <a:solidFill>
                  <a:srgbClr val="FF0000"/>
                </a:solidFill>
              </a:rPr>
              <a:t>收到</a:t>
            </a:r>
            <a:r>
              <a:rPr lang="zh-TW" altLang="en-US" dirty="0"/>
              <a:t>消費者退回</a:t>
            </a:r>
            <a:r>
              <a:rPr lang="zh-TW" altLang="en-US" dirty="0">
                <a:solidFill>
                  <a:srgbClr val="FF0000"/>
                </a:solidFill>
              </a:rPr>
              <a:t>商品十五日內</a:t>
            </a:r>
            <a:r>
              <a:rPr lang="zh-TW" altLang="en-US" dirty="0"/>
              <a:t>，返還已支付之價金</a:t>
            </a:r>
            <a:endParaRPr lang="en-US" altLang="zh-TW" dirty="0"/>
          </a:p>
          <a:p>
            <a:pPr marL="604838" indent="-342900">
              <a:lnSpc>
                <a:spcPts val="4200"/>
              </a:lnSpc>
              <a:buClr>
                <a:srgbClr val="FF0000"/>
              </a:buClr>
              <a:buFont typeface="Wingdings" panose="05000000000000000000" pitchFamily="2" charset="2"/>
              <a:buChar char="Ø"/>
            </a:pPr>
            <a:endParaRPr lang="en-US" altLang="zh-TW" dirty="0"/>
          </a:p>
        </p:txBody>
      </p:sp>
      <p:sp>
        <p:nvSpPr>
          <p:cNvPr id="6" name="投影片編號版面配置區 5">
            <a:extLst>
              <a:ext uri="{FF2B5EF4-FFF2-40B4-BE49-F238E27FC236}">
                <a16:creationId xmlns:a16="http://schemas.microsoft.com/office/drawing/2014/main" id="{0389268C-A659-435E-8C6F-A557324D9027}"/>
              </a:ext>
            </a:extLst>
          </p:cNvPr>
          <p:cNvSpPr>
            <a:spLocks noGrp="1"/>
          </p:cNvSpPr>
          <p:nvPr>
            <p:ph type="sldNum" sz="quarter" idx="12"/>
          </p:nvPr>
        </p:nvSpPr>
        <p:spPr/>
        <p:txBody>
          <a:bodyPr/>
          <a:lstStyle/>
          <a:p>
            <a:pPr>
              <a:defRPr/>
            </a:pPr>
            <a:fld id="{6352D944-9F43-4B1A-B67A-52620D5D709B}" type="slidenum">
              <a:rPr lang="en-US" altLang="zh-TW" smtClean="0"/>
              <a:pPr>
                <a:defRPr/>
              </a:pPr>
              <a:t>21</a:t>
            </a:fld>
            <a:endParaRPr lang="en-US" altLang="zh-TW"/>
          </a:p>
        </p:txBody>
      </p:sp>
    </p:spTree>
    <p:extLst>
      <p:ext uri="{BB962C8B-B14F-4D97-AF65-F5344CB8AC3E}">
        <p14:creationId xmlns:p14="http://schemas.microsoft.com/office/powerpoint/2010/main" val="261013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70C0"/>
                </a:solidFill>
                <a:effectLst>
                  <a:outerShdw blurRad="38100" dist="38100" dir="2700000" algn="tl">
                    <a:srgbClr val="000000">
                      <a:alpha val="43137"/>
                    </a:srgbClr>
                  </a:outerShdw>
                </a:effectLst>
              </a:rPr>
              <a:t>訪問交易</a:t>
            </a:r>
          </a:p>
        </p:txBody>
      </p:sp>
      <p:sp>
        <p:nvSpPr>
          <p:cNvPr id="3" name="內容版面配置區 2"/>
          <p:cNvSpPr>
            <a:spLocks noGrp="1"/>
          </p:cNvSpPr>
          <p:nvPr>
            <p:ph idx="1"/>
          </p:nvPr>
        </p:nvSpPr>
        <p:spPr>
          <a:xfrm>
            <a:off x="457200" y="1600200"/>
            <a:ext cx="8363272" cy="5141168"/>
          </a:xfrm>
        </p:spPr>
        <p:txBody>
          <a:bodyPr>
            <a:normAutofit fontScale="92500"/>
          </a:bodyPr>
          <a:lstStyle/>
          <a:p>
            <a:pPr marL="0" indent="0">
              <a:lnSpc>
                <a:spcPts val="4200"/>
              </a:lnSpc>
              <a:buClr>
                <a:srgbClr val="38872D"/>
              </a:buClr>
              <a:buNone/>
            </a:pPr>
            <a:r>
              <a:rPr lang="zh-TW" altLang="en-US" sz="2600" b="1" dirty="0">
                <a:solidFill>
                  <a:srgbClr val="0070C0"/>
                </a:solidFill>
              </a:rPr>
              <a:t>   臺灣臺北地方法院民事判決 </a:t>
            </a:r>
            <a:r>
              <a:rPr lang="en-US" altLang="zh-TW" sz="2600" b="1" dirty="0">
                <a:solidFill>
                  <a:srgbClr val="0070C0"/>
                </a:solidFill>
              </a:rPr>
              <a:t>108</a:t>
            </a:r>
            <a:r>
              <a:rPr lang="zh-TW" altLang="en-US" sz="2600" b="1" dirty="0">
                <a:solidFill>
                  <a:srgbClr val="0070C0"/>
                </a:solidFill>
              </a:rPr>
              <a:t>年度簡上字第</a:t>
            </a:r>
            <a:r>
              <a:rPr lang="en-US" altLang="zh-TW" sz="2600" b="1" dirty="0">
                <a:solidFill>
                  <a:srgbClr val="0070C0"/>
                </a:solidFill>
              </a:rPr>
              <a:t>469</a:t>
            </a:r>
            <a:r>
              <a:rPr lang="zh-TW" altLang="en-US" sz="2600" b="1" dirty="0">
                <a:solidFill>
                  <a:srgbClr val="0070C0"/>
                </a:solidFill>
              </a:rPr>
              <a:t>號</a:t>
            </a:r>
            <a:endParaRPr lang="en-US" altLang="zh-TW" sz="2600" b="1" dirty="0">
              <a:solidFill>
                <a:srgbClr val="0070C0"/>
              </a:solidFill>
            </a:endParaRPr>
          </a:p>
          <a:p>
            <a:pPr marL="261938" indent="0">
              <a:lnSpc>
                <a:spcPts val="4200"/>
              </a:lnSpc>
              <a:buClr>
                <a:srgbClr val="FF0000"/>
              </a:buClr>
              <a:buNone/>
            </a:pPr>
            <a:r>
              <a:rPr lang="zh-TW" altLang="en-US" dirty="0"/>
              <a:t>消保法第</a:t>
            </a:r>
            <a:r>
              <a:rPr lang="en-US" altLang="zh-TW" dirty="0"/>
              <a:t>2</a:t>
            </a:r>
            <a:r>
              <a:rPr lang="zh-TW" altLang="en-US" dirty="0"/>
              <a:t>條第</a:t>
            </a:r>
            <a:r>
              <a:rPr lang="en-US" altLang="zh-TW" dirty="0"/>
              <a:t>11</a:t>
            </a:r>
            <a:r>
              <a:rPr lang="zh-TW" altLang="en-US" dirty="0"/>
              <a:t>款雖將訪問交易定義為「企業經營者未經邀約而與消費者在</a:t>
            </a:r>
            <a:r>
              <a:rPr lang="en-US" altLang="zh-TW" dirty="0"/>
              <a:t>…</a:t>
            </a:r>
            <a:r>
              <a:rPr lang="zh-TW" altLang="en-US" dirty="0">
                <a:solidFill>
                  <a:srgbClr val="FF0000"/>
                </a:solidFill>
              </a:rPr>
              <a:t>其他場所</a:t>
            </a:r>
            <a:r>
              <a:rPr lang="zh-TW" altLang="en-US" dirty="0"/>
              <a:t>所訂立之契約」，然依其立法目的解釋，其既為保護消費者在無心理準備倉促下，與企業經營者訂立買賣契約，有失公平之旨，故此處之</a:t>
            </a:r>
            <a:r>
              <a:rPr lang="zh-TW" altLang="en-US" dirty="0">
                <a:solidFill>
                  <a:srgbClr val="FF0000"/>
                </a:solidFill>
              </a:rPr>
              <a:t>「其他場所」，解釋上凡消費者無法作正常考慮締約機會之任何場所者即屬之，不論該場所是否為企業經營者設置之賣場、展場、參觀工廠等，且亦非以「經消費者邀約始能訪問進入之場所」為限</a:t>
            </a:r>
            <a:r>
              <a:rPr lang="zh-TW" altLang="en-US" dirty="0"/>
              <a:t>，始符合立法旨意，並避免惡意脫法之行為。</a:t>
            </a:r>
            <a:endParaRPr lang="en-US" altLang="zh-TW" dirty="0"/>
          </a:p>
        </p:txBody>
      </p:sp>
      <p:sp>
        <p:nvSpPr>
          <p:cNvPr id="6" name="投影片編號版面配置區 5">
            <a:extLst>
              <a:ext uri="{FF2B5EF4-FFF2-40B4-BE49-F238E27FC236}">
                <a16:creationId xmlns:a16="http://schemas.microsoft.com/office/drawing/2014/main" id="{0389268C-A659-435E-8C6F-A557324D90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181301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069160"/>
          </a:xfrm>
        </p:spPr>
        <p:txBody>
          <a:bodyPr>
            <a:normAutofit/>
          </a:bodyPr>
          <a:lstStyle/>
          <a:p>
            <a:pPr>
              <a:lnSpc>
                <a:spcPts val="4300"/>
              </a:lnSpc>
              <a:buClr>
                <a:srgbClr val="38872D"/>
              </a:buClr>
              <a:buFont typeface="Wingdings" panose="05000000000000000000" pitchFamily="2" charset="2"/>
              <a:buChar char="Ø"/>
            </a:pPr>
            <a:r>
              <a:rPr lang="zh-TW" altLang="en-US" sz="3200" dirty="0">
                <a:latin typeface="+mj-ea"/>
                <a:ea typeface="+mj-ea"/>
              </a:rPr>
              <a:t>消費者與企業經營者因</a:t>
            </a:r>
            <a:r>
              <a:rPr lang="zh-TW" altLang="en-US" sz="3200" dirty="0">
                <a:solidFill>
                  <a:srgbClr val="FF0000"/>
                </a:solidFill>
                <a:latin typeface="+mj-ea"/>
                <a:ea typeface="+mj-ea"/>
              </a:rPr>
              <a:t>商品</a:t>
            </a:r>
            <a:r>
              <a:rPr lang="zh-TW" altLang="en-US" sz="3200" dirty="0">
                <a:latin typeface="+mj-ea"/>
                <a:ea typeface="+mj-ea"/>
              </a:rPr>
              <a:t>或</a:t>
            </a:r>
            <a:r>
              <a:rPr lang="zh-TW" altLang="en-US" sz="3200" dirty="0">
                <a:solidFill>
                  <a:srgbClr val="FF0000"/>
                </a:solidFill>
                <a:latin typeface="+mj-ea"/>
                <a:ea typeface="+mj-ea"/>
              </a:rPr>
              <a:t>服務</a:t>
            </a:r>
            <a:r>
              <a:rPr lang="zh-TW" altLang="en-US" sz="3200" dirty="0">
                <a:latin typeface="+mj-ea"/>
                <a:ea typeface="+mj-ea"/>
              </a:rPr>
              <a:t>發生消費爭議時，消費者得向企業經營者、消費者保護團體或消費者服務中心或其分中心申訴。</a:t>
            </a:r>
          </a:p>
          <a:p>
            <a:pPr>
              <a:lnSpc>
                <a:spcPts val="4300"/>
              </a:lnSpc>
              <a:buClr>
                <a:srgbClr val="38872D"/>
              </a:buClr>
              <a:buFont typeface="Wingdings" panose="05000000000000000000" pitchFamily="2" charset="2"/>
              <a:buChar char="Ø"/>
            </a:pPr>
            <a:r>
              <a:rPr lang="zh-TW" altLang="en-US" sz="3200" dirty="0">
                <a:latin typeface="+mj-ea"/>
                <a:ea typeface="+mj-ea"/>
              </a:rPr>
              <a:t>企業經營者對於消費者之申訴，應於</a:t>
            </a:r>
            <a:r>
              <a:rPr lang="zh-TW" altLang="en-US" sz="3200" dirty="0">
                <a:solidFill>
                  <a:srgbClr val="FF0000"/>
                </a:solidFill>
                <a:latin typeface="+mj-ea"/>
                <a:ea typeface="+mj-ea"/>
              </a:rPr>
              <a:t>申訴之日起十五日內妥適處理之</a:t>
            </a:r>
            <a:r>
              <a:rPr lang="zh-TW" altLang="en-US" sz="3200" dirty="0">
                <a:latin typeface="+mj-ea"/>
                <a:ea typeface="+mj-ea"/>
              </a:rPr>
              <a:t>。</a:t>
            </a:r>
          </a:p>
          <a:p>
            <a:pPr>
              <a:lnSpc>
                <a:spcPts val="4300"/>
              </a:lnSpc>
              <a:buClr>
                <a:srgbClr val="38872D"/>
              </a:buClr>
              <a:buFont typeface="Wingdings" panose="05000000000000000000" pitchFamily="2" charset="2"/>
              <a:buChar char="Ø"/>
            </a:pPr>
            <a:r>
              <a:rPr lang="zh-TW" altLang="en-US" sz="3200" dirty="0">
                <a:latin typeface="+mj-ea"/>
                <a:ea typeface="+mj-ea"/>
              </a:rPr>
              <a:t>消費者依第一項申訴，</a:t>
            </a:r>
            <a:r>
              <a:rPr lang="zh-TW" altLang="en-US" sz="3200" dirty="0">
                <a:solidFill>
                  <a:srgbClr val="FF0000"/>
                </a:solidFill>
                <a:latin typeface="+mj-ea"/>
                <a:ea typeface="+mj-ea"/>
              </a:rPr>
              <a:t>未獲妥適處理時</a:t>
            </a:r>
            <a:r>
              <a:rPr lang="zh-TW" altLang="en-US" sz="3200" dirty="0">
                <a:latin typeface="+mj-ea"/>
                <a:ea typeface="+mj-ea"/>
              </a:rPr>
              <a:t>，得向直轄市、縣（市）政府消費者保護官申訴。</a:t>
            </a:r>
            <a:endParaRPr lang="en-US" altLang="zh-TW" sz="3200" dirty="0">
              <a:latin typeface="+mj-ea"/>
              <a:ea typeface="+mj-ea"/>
            </a:endParaRPr>
          </a:p>
        </p:txBody>
      </p:sp>
      <p:sp>
        <p:nvSpPr>
          <p:cNvPr id="5" name="標題 4"/>
          <p:cNvSpPr>
            <a:spLocks noGrp="1"/>
          </p:cNvSpPr>
          <p:nvPr>
            <p:ph type="title"/>
          </p:nvPr>
        </p:nvSpPr>
        <p:spPr>
          <a:xfrm>
            <a:off x="457200" y="533400"/>
            <a:ext cx="7211144" cy="990600"/>
          </a:xfrm>
        </p:spPr>
        <p:txBody>
          <a:bodyPr>
            <a:normAutofit fontScale="90000"/>
          </a:bodyPr>
          <a:lstStyle/>
          <a:p>
            <a:r>
              <a:rPr lang="zh-TW" altLang="en-US" dirty="0">
                <a:effectLst>
                  <a:outerShdw blurRad="38100" dist="38100" dir="2700000" algn="tl">
                    <a:srgbClr val="000000">
                      <a:alpha val="43137"/>
                    </a:srgbClr>
                  </a:outerShdw>
                </a:effectLst>
              </a:rPr>
              <a:t>消費爭議之處理</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申訴</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消保法</a:t>
            </a:r>
            <a:r>
              <a:rPr lang="en-US" altLang="zh-TW" dirty="0">
                <a:effectLst>
                  <a:outerShdw blurRad="38100" dist="38100" dir="2700000" algn="tl">
                    <a:srgbClr val="000000">
                      <a:alpha val="43137"/>
                    </a:srgbClr>
                  </a:outerShdw>
                </a:effectLst>
              </a:rPr>
              <a:t>§43)</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137DDF8-3835-40C3-9503-C186C3D37AD6}"/>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23</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2808243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069160"/>
          </a:xfrm>
        </p:spPr>
        <p:txBody>
          <a:bodyPr>
            <a:normAutofit/>
          </a:bodyPr>
          <a:lstStyle/>
          <a:p>
            <a:r>
              <a:rPr lang="zh-TW" altLang="en-US" sz="3600" dirty="0">
                <a:latin typeface="+mn-ea"/>
              </a:rPr>
              <a:t>消費者申訴未能獲得妥適處理時，得向直轄市或縣（市）</a:t>
            </a:r>
            <a:r>
              <a:rPr lang="zh-TW" altLang="en-US" sz="3600" dirty="0">
                <a:solidFill>
                  <a:srgbClr val="FF0000"/>
                </a:solidFill>
                <a:latin typeface="+mn-ea"/>
              </a:rPr>
              <a:t>消費爭議調解委員會</a:t>
            </a:r>
            <a:r>
              <a:rPr lang="zh-TW" altLang="en-US" sz="3600" dirty="0">
                <a:latin typeface="+mn-ea"/>
              </a:rPr>
              <a:t>申請調解。</a:t>
            </a:r>
          </a:p>
          <a:p>
            <a:r>
              <a:rPr lang="zh-TW" altLang="en-US" sz="3600" dirty="0">
                <a:latin typeface="+mn-ea"/>
              </a:rPr>
              <a:t>調解程序</a:t>
            </a:r>
            <a:r>
              <a:rPr lang="zh-TW" altLang="en-US" sz="3600" dirty="0">
                <a:solidFill>
                  <a:srgbClr val="FF0000"/>
                </a:solidFill>
                <a:latin typeface="+mn-ea"/>
              </a:rPr>
              <a:t>得不公開</a:t>
            </a:r>
            <a:r>
              <a:rPr lang="zh-TW" altLang="en-US" sz="3600" dirty="0">
                <a:latin typeface="+mn-ea"/>
              </a:rPr>
              <a:t>。</a:t>
            </a:r>
          </a:p>
          <a:p>
            <a:r>
              <a:rPr lang="zh-TW" altLang="en-US" sz="3600" dirty="0">
                <a:latin typeface="+mn-ea"/>
              </a:rPr>
              <a:t>調解筆錄縱未送法院核定，而不具有與確定判決同一效力，仍有一般和解契約之效力。</a:t>
            </a:r>
            <a:endParaRPr lang="en-US" altLang="zh-TW" sz="3600" dirty="0">
              <a:latin typeface="+mn-ea"/>
            </a:endParaRPr>
          </a:p>
        </p:txBody>
      </p:sp>
      <p:sp>
        <p:nvSpPr>
          <p:cNvPr id="5" name="標題 4"/>
          <p:cNvSpPr>
            <a:spLocks noGrp="1"/>
          </p:cNvSpPr>
          <p:nvPr>
            <p:ph type="title"/>
          </p:nvPr>
        </p:nvSpPr>
        <p:spPr>
          <a:xfrm>
            <a:off x="457200" y="533400"/>
            <a:ext cx="7211144" cy="990600"/>
          </a:xfrm>
        </p:spPr>
        <p:txBody>
          <a:bodyPr>
            <a:normAutofit/>
          </a:bodyPr>
          <a:lstStyle/>
          <a:p>
            <a:r>
              <a:rPr lang="zh-TW" altLang="en-US" sz="3200" dirty="0">
                <a:effectLst>
                  <a:outerShdw blurRad="38100" dist="38100" dir="2700000" algn="tl">
                    <a:srgbClr val="000000">
                      <a:alpha val="43137"/>
                    </a:srgbClr>
                  </a:outerShdw>
                </a:effectLst>
              </a:rPr>
              <a:t>消費爭議之處理</a:t>
            </a:r>
            <a:r>
              <a:rPr lang="en-US" altLang="zh-TW" sz="3200" dirty="0">
                <a:effectLst>
                  <a:outerShdw blurRad="38100" dist="38100" dir="2700000" algn="tl">
                    <a:srgbClr val="000000">
                      <a:alpha val="43137"/>
                    </a:srgbClr>
                  </a:outerShdw>
                </a:effectLst>
              </a:rPr>
              <a:t>-</a:t>
            </a:r>
            <a:r>
              <a:rPr lang="zh-TW" altLang="en-US" sz="3200" dirty="0">
                <a:effectLst>
                  <a:outerShdw blurRad="38100" dist="38100" dir="2700000" algn="tl">
                    <a:srgbClr val="000000">
                      <a:alpha val="43137"/>
                    </a:srgbClr>
                  </a:outerShdw>
                </a:effectLst>
              </a:rPr>
              <a:t>調解</a:t>
            </a:r>
            <a:r>
              <a:rPr lang="en-US" altLang="zh-TW" sz="3200" dirty="0">
                <a:effectLst>
                  <a:outerShdw blurRad="38100" dist="38100" dir="2700000" algn="tl">
                    <a:srgbClr val="000000">
                      <a:alpha val="43137"/>
                    </a:srgbClr>
                  </a:outerShdw>
                </a:effectLst>
              </a:rPr>
              <a:t>(</a:t>
            </a:r>
            <a:r>
              <a:rPr lang="zh-TW" altLang="en-US" sz="3200" dirty="0">
                <a:effectLst>
                  <a:outerShdw blurRad="38100" dist="38100" dir="2700000" algn="tl">
                    <a:srgbClr val="000000">
                      <a:alpha val="43137"/>
                    </a:srgbClr>
                  </a:outerShdw>
                </a:effectLst>
              </a:rPr>
              <a:t>消保法</a:t>
            </a:r>
            <a:r>
              <a:rPr lang="en-US" altLang="zh-TW" sz="3200" dirty="0">
                <a:effectLst>
                  <a:outerShdw blurRad="38100" dist="38100" dir="2700000" algn="tl">
                    <a:srgbClr val="000000">
                      <a:alpha val="43137"/>
                    </a:srgbClr>
                  </a:outerShdw>
                </a:effectLst>
              </a:rPr>
              <a:t>§44〜46)</a:t>
            </a:r>
            <a:endParaRPr lang="zh-TW" altLang="en-US" sz="3200"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137DDF8-3835-40C3-9503-C186C3D37AD6}"/>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24</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499564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533400"/>
            <a:ext cx="7211144" cy="990600"/>
          </a:xfrm>
        </p:spPr>
        <p:txBody>
          <a:bodyPr>
            <a:normAutofit/>
          </a:bodyPr>
          <a:lstStyle/>
          <a:p>
            <a:r>
              <a:rPr lang="zh-TW" altLang="en-US" dirty="0">
                <a:effectLst>
                  <a:outerShdw blurRad="38100" dist="38100" dir="2700000" algn="tl">
                    <a:srgbClr val="000000">
                      <a:alpha val="43137"/>
                    </a:srgbClr>
                  </a:outerShdw>
                </a:effectLst>
                <a:hlinkClick r:id="rId2"/>
              </a:rPr>
              <a:t>消費爭議救濟管道</a:t>
            </a:r>
            <a:endParaRPr lang="zh-TW" altLang="en-US" dirty="0">
              <a:effectLst>
                <a:outerShdw blurRad="38100" dist="38100" dir="2700000" algn="tl">
                  <a:srgbClr val="000000">
                    <a:alpha val="43137"/>
                  </a:srgbClr>
                </a:outerShdw>
              </a:effectLst>
            </a:endParaRPr>
          </a:p>
        </p:txBody>
      </p:sp>
      <p:pic>
        <p:nvPicPr>
          <p:cNvPr id="3" name="內容版面配置區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2863" y="1600200"/>
            <a:ext cx="7098274" cy="4876800"/>
          </a:xfrm>
        </p:spPr>
      </p:pic>
      <p:sp>
        <p:nvSpPr>
          <p:cNvPr id="6" name="投影片編號版面配置區 5">
            <a:extLst>
              <a:ext uri="{FF2B5EF4-FFF2-40B4-BE49-F238E27FC236}">
                <a16:creationId xmlns:a16="http://schemas.microsoft.com/office/drawing/2014/main" id="{F5EF606F-38E6-4383-91D7-926034F993C8}"/>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25</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51742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線上申訴系統</a:t>
            </a: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876800"/>
          </a:xfrm>
        </p:spPr>
      </p:pic>
      <p:sp>
        <p:nvSpPr>
          <p:cNvPr id="5" name="投影片編號版面配置區 4">
            <a:extLst>
              <a:ext uri="{FF2B5EF4-FFF2-40B4-BE49-F238E27FC236}">
                <a16:creationId xmlns:a16="http://schemas.microsoft.com/office/drawing/2014/main" id="{73AE735F-834E-4420-956D-3247B30A8A04}"/>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26</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142194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ffectLst>
                  <a:outerShdw blurRad="38100" dist="38100" dir="2700000" algn="tl">
                    <a:srgbClr val="000000">
                      <a:alpha val="43137"/>
                    </a:srgbClr>
                  </a:outerShdw>
                </a:effectLst>
              </a:rPr>
              <a:t>紙本申訴</a:t>
            </a:r>
          </a:p>
        </p:txBody>
      </p:sp>
      <p:sp>
        <p:nvSpPr>
          <p:cNvPr id="3" name="內容版面配置區 2"/>
          <p:cNvSpPr>
            <a:spLocks noGrp="1"/>
          </p:cNvSpPr>
          <p:nvPr>
            <p:ph idx="1"/>
          </p:nvPr>
        </p:nvSpPr>
        <p:spPr>
          <a:xfrm>
            <a:off x="457200" y="1600200"/>
            <a:ext cx="8229600" cy="5257800"/>
          </a:xfrm>
        </p:spPr>
        <p:txBody>
          <a:bodyPr>
            <a:normAutofit/>
          </a:bodyPr>
          <a:lstStyle/>
          <a:p>
            <a:pPr>
              <a:lnSpc>
                <a:spcPts val="4500"/>
              </a:lnSpc>
              <a:buClr>
                <a:srgbClr val="38872D"/>
              </a:buClr>
              <a:buFont typeface="Wingdings" panose="05000000000000000000" pitchFamily="2" charset="2"/>
              <a:buChar char="Ø"/>
            </a:pPr>
            <a:r>
              <a:rPr lang="zh-TW" altLang="en-US" sz="2800" dirty="0"/>
              <a:t>至</a:t>
            </a:r>
            <a:r>
              <a:rPr lang="zh-TW" altLang="en-US" sz="2800" dirty="0">
                <a:solidFill>
                  <a:srgbClr val="FF0000"/>
                </a:solidFill>
              </a:rPr>
              <a:t>臺北市政府</a:t>
            </a:r>
            <a:r>
              <a:rPr lang="en-US" altLang="zh-TW" sz="2800" dirty="0">
                <a:solidFill>
                  <a:srgbClr val="FF0000"/>
                </a:solidFill>
              </a:rPr>
              <a:t>1</a:t>
            </a:r>
            <a:r>
              <a:rPr lang="zh-TW" altLang="en-US" sz="2800" dirty="0">
                <a:solidFill>
                  <a:srgbClr val="FF0000"/>
                </a:solidFill>
              </a:rPr>
              <a:t>樓</a:t>
            </a:r>
            <a:r>
              <a:rPr lang="zh-TW" altLang="en-US" sz="2800" dirty="0"/>
              <a:t>中央東區消費諮詢及法律扶助報到櫃檯</a:t>
            </a:r>
            <a:r>
              <a:rPr lang="en-US" altLang="zh-TW" sz="2800" dirty="0"/>
              <a:t>(</a:t>
            </a:r>
            <a:r>
              <a:rPr lang="zh-TW" altLang="en-US" sz="2800" dirty="0"/>
              <a:t>臺北市信義區市府路</a:t>
            </a:r>
            <a:r>
              <a:rPr lang="en-US" altLang="zh-TW" sz="2800" dirty="0"/>
              <a:t>1</a:t>
            </a:r>
            <a:r>
              <a:rPr lang="zh-TW" altLang="en-US" sz="2800" dirty="0"/>
              <a:t>號，市政府捷運站</a:t>
            </a:r>
            <a:r>
              <a:rPr lang="en-US" altLang="zh-TW" sz="2800" dirty="0"/>
              <a:t>2</a:t>
            </a:r>
            <a:r>
              <a:rPr lang="zh-TW" altLang="en-US" sz="2800" dirty="0"/>
              <a:t>號出口</a:t>
            </a:r>
            <a:r>
              <a:rPr lang="en-US" altLang="zh-TW" sz="2800" dirty="0"/>
              <a:t>)</a:t>
            </a:r>
            <a:r>
              <a:rPr lang="zh-TW" altLang="en-US" sz="2800" dirty="0"/>
              <a:t>填寫「消費爭議第一次申訴資料表」。</a:t>
            </a:r>
            <a:endParaRPr lang="en-US" altLang="zh-TW" sz="2800" dirty="0"/>
          </a:p>
          <a:p>
            <a:pPr marL="0" indent="0">
              <a:lnSpc>
                <a:spcPts val="3600"/>
              </a:lnSpc>
              <a:buClr>
                <a:srgbClr val="FF0000"/>
              </a:buClr>
              <a:buNone/>
            </a:pPr>
            <a:endParaRPr lang="zh-TW" altLang="en-US" dirty="0">
              <a:latin typeface="+mj-ea"/>
              <a:ea typeface="+mj-ea"/>
            </a:endParaRPr>
          </a:p>
        </p:txBody>
      </p:sp>
      <p:pic>
        <p:nvPicPr>
          <p:cNvPr id="1026" name="Picture 2" descr="D:\AUAA-10357\Desktop\725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0064" y="3429000"/>
            <a:ext cx="4943872" cy="2947640"/>
          </a:xfrm>
          <a:prstGeom prst="rect">
            <a:avLst/>
          </a:prstGeom>
          <a:noFill/>
          <a:extLst>
            <a:ext uri="{909E8E84-426E-40DD-AFC4-6F175D3DCCD1}">
              <a14:hiddenFill xmlns:a14="http://schemas.microsoft.com/office/drawing/2010/main">
                <a:solidFill>
                  <a:srgbClr val="FFFFFF"/>
                </a:solidFill>
              </a14:hiddenFill>
            </a:ext>
          </a:extLst>
        </p:spPr>
      </p:pic>
      <p:sp>
        <p:nvSpPr>
          <p:cNvPr id="6" name="投影片編號版面配置區 5">
            <a:extLst>
              <a:ext uri="{FF2B5EF4-FFF2-40B4-BE49-F238E27FC236}">
                <a16:creationId xmlns:a16="http://schemas.microsoft.com/office/drawing/2014/main" id="{0E21CA40-2BB8-4422-A563-1B31702479FD}"/>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27</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1731811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lvl="0" indent="0">
              <a:lnSpc>
                <a:spcPts val="4300"/>
              </a:lnSpc>
              <a:buClr>
                <a:srgbClr val="FF0000"/>
              </a:buClr>
              <a:buNone/>
            </a:pPr>
            <a:r>
              <a:rPr lang="zh-TW" altLang="en-US" sz="3200" b="1" dirty="0">
                <a:solidFill>
                  <a:srgbClr val="0070C0"/>
                </a:solidFill>
                <a:latin typeface="微軟正黑體"/>
              </a:rPr>
              <a:t>天下雜誌</a:t>
            </a:r>
            <a:r>
              <a:rPr lang="en-US" altLang="zh-TW" sz="3200" b="1" dirty="0">
                <a:solidFill>
                  <a:srgbClr val="0070C0"/>
                </a:solidFill>
                <a:latin typeface="微軟正黑體"/>
              </a:rPr>
              <a:t>2020-12-14</a:t>
            </a:r>
            <a:r>
              <a:rPr lang="zh-TW" altLang="en-US" sz="3200" b="1" dirty="0">
                <a:solidFill>
                  <a:srgbClr val="0070C0"/>
                </a:solidFill>
                <a:latin typeface="PMingLiU" panose="02020500000000000000" pitchFamily="18" charset="-120"/>
                <a:ea typeface="PMingLiU" panose="02020500000000000000" pitchFamily="18" charset="-120"/>
              </a:rPr>
              <a:t>（摘錄</a:t>
            </a:r>
            <a:r>
              <a:rPr lang="zh-TW" altLang="en-US" sz="3200" b="1" dirty="0">
                <a:solidFill>
                  <a:srgbClr val="0070C0"/>
                </a:solidFill>
                <a:latin typeface="新細明體" panose="02020500000000000000" pitchFamily="18" charset="-120"/>
                <a:ea typeface="新細明體" panose="02020500000000000000" pitchFamily="18" charset="-120"/>
              </a:rPr>
              <a:t>）</a:t>
            </a:r>
            <a:endParaRPr lang="zh-TW" altLang="en-US" sz="3200" b="1" dirty="0">
              <a:solidFill>
                <a:srgbClr val="0070C0"/>
              </a:solidFill>
              <a:latin typeface="微軟正黑體"/>
            </a:endParaRPr>
          </a:p>
          <a:p>
            <a:pPr marL="0" lvl="0" indent="0">
              <a:lnSpc>
                <a:spcPts val="4300"/>
              </a:lnSpc>
              <a:buClr>
                <a:srgbClr val="FF0000"/>
              </a:buClr>
              <a:buNone/>
            </a:pPr>
            <a:r>
              <a:rPr lang="zh-TW" altLang="en-US" sz="3200" b="1" dirty="0">
                <a:solidFill>
                  <a:srgbClr val="292934"/>
                </a:solidFill>
                <a:latin typeface="微軟正黑體"/>
              </a:rPr>
              <a:t>中油去年的天然氣進口量已達</a:t>
            </a:r>
            <a:r>
              <a:rPr lang="en-US" altLang="zh-TW" sz="3200" b="1" dirty="0">
                <a:solidFill>
                  <a:srgbClr val="292934"/>
                </a:solidFill>
                <a:latin typeface="微軟正黑體"/>
              </a:rPr>
              <a:t>1,658</a:t>
            </a:r>
            <a:r>
              <a:rPr lang="zh-TW" altLang="en-US" sz="3200" b="1" dirty="0">
                <a:solidFill>
                  <a:srgbClr val="292934"/>
                </a:solidFill>
                <a:latin typeface="微軟正黑體"/>
              </a:rPr>
              <a:t>萬公噸，</a:t>
            </a:r>
            <a:r>
              <a:rPr lang="en-US" altLang="zh-TW" sz="3200" b="1" dirty="0">
                <a:solidFill>
                  <a:srgbClr val="292934"/>
                </a:solidFill>
                <a:latin typeface="微軟正黑體"/>
              </a:rPr>
              <a:t>2025</a:t>
            </a:r>
            <a:r>
              <a:rPr lang="zh-TW" altLang="en-US" sz="3200" b="1" dirty="0">
                <a:solidFill>
                  <a:srgbClr val="292934"/>
                </a:solidFill>
                <a:latin typeface="微軟正黑體"/>
              </a:rPr>
              <a:t>年政府規劃的天然氣需求量須達</a:t>
            </a:r>
            <a:r>
              <a:rPr lang="en-US" altLang="zh-TW" sz="3200" b="1" dirty="0">
                <a:solidFill>
                  <a:srgbClr val="292934"/>
                </a:solidFill>
                <a:latin typeface="微軟正黑體"/>
              </a:rPr>
              <a:t>2,950</a:t>
            </a:r>
            <a:r>
              <a:rPr lang="zh-TW" altLang="en-US" sz="3200" b="1" dirty="0">
                <a:solidFill>
                  <a:srgbClr val="292934"/>
                </a:solidFill>
                <a:latin typeface="微軟正黑體"/>
              </a:rPr>
              <a:t>萬公噸，根據統計，</a:t>
            </a:r>
            <a:r>
              <a:rPr lang="zh-TW" altLang="en-US" sz="3200" b="1" dirty="0">
                <a:solidFill>
                  <a:srgbClr val="C00000"/>
                </a:solidFill>
                <a:latin typeface="微軟正黑體"/>
              </a:rPr>
              <a:t>目前約</a:t>
            </a:r>
            <a:r>
              <a:rPr lang="en-US" altLang="zh-TW" sz="3200" b="1" dirty="0">
                <a:solidFill>
                  <a:srgbClr val="C00000"/>
                </a:solidFill>
                <a:latin typeface="微軟正黑體"/>
              </a:rPr>
              <a:t>80%</a:t>
            </a:r>
            <a:r>
              <a:rPr lang="zh-TW" altLang="en-US" sz="3200" b="1" dirty="0">
                <a:solidFill>
                  <a:srgbClr val="C00000"/>
                </a:solidFill>
                <a:latin typeface="微軟正黑體"/>
              </a:rPr>
              <a:t>天然氣用於發電、約</a:t>
            </a:r>
            <a:r>
              <a:rPr lang="en-US" altLang="zh-TW" sz="3200" b="1" dirty="0">
                <a:solidFill>
                  <a:srgbClr val="C00000"/>
                </a:solidFill>
                <a:latin typeface="微軟正黑體"/>
              </a:rPr>
              <a:t>14%</a:t>
            </a:r>
            <a:r>
              <a:rPr lang="zh-TW" altLang="en-US" sz="3200" b="1" dirty="0">
                <a:solidFill>
                  <a:srgbClr val="C00000"/>
                </a:solidFill>
                <a:latin typeface="微軟正黑體"/>
              </a:rPr>
              <a:t>用於工業客戶，以及約</a:t>
            </a:r>
            <a:r>
              <a:rPr lang="en-US" altLang="zh-TW" sz="3200" b="1" dirty="0">
                <a:solidFill>
                  <a:srgbClr val="C00000"/>
                </a:solidFill>
                <a:latin typeface="微軟正黑體"/>
              </a:rPr>
              <a:t>6%</a:t>
            </a:r>
            <a:r>
              <a:rPr lang="zh-TW" altLang="en-US" sz="3200" b="1" dirty="0">
                <a:solidFill>
                  <a:srgbClr val="C00000"/>
                </a:solidFill>
                <a:latin typeface="微軟正黑體"/>
              </a:rPr>
              <a:t>用於商業及家庭用戶。</a:t>
            </a:r>
            <a:endParaRPr lang="en-US" altLang="zh-TW" sz="3200" b="1" dirty="0">
              <a:solidFill>
                <a:srgbClr val="C00000"/>
              </a:solidFill>
              <a:latin typeface="微軟正黑體"/>
            </a:endParaRP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5626968" cy="990600"/>
          </a:xfrm>
        </p:spPr>
        <p:txBody>
          <a:bodyPr>
            <a:normAutofit/>
          </a:bodyPr>
          <a:lstStyle/>
          <a:p>
            <a:r>
              <a:rPr lang="zh-TW" altLang="en-US" dirty="0">
                <a:effectLst>
                  <a:outerShdw blurRad="38100" dist="38100" dir="2700000" algn="tl">
                    <a:srgbClr val="000000">
                      <a:alpha val="43137"/>
                    </a:srgbClr>
                  </a:outerShdw>
                </a:effectLst>
              </a:rPr>
              <a:t>天然氣＆消費者權益</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28</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36661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fontScale="70000" lnSpcReduction="20000"/>
          </a:bodyPr>
          <a:lstStyle/>
          <a:p>
            <a:pPr marL="0" lvl="0" indent="0">
              <a:lnSpc>
                <a:spcPts val="4300"/>
              </a:lnSpc>
              <a:buClr>
                <a:srgbClr val="FF0000"/>
              </a:buClr>
              <a:buNone/>
            </a:pPr>
            <a:r>
              <a:rPr lang="zh-TW" altLang="en-US" sz="3200" b="1" dirty="0">
                <a:solidFill>
                  <a:srgbClr val="C00000"/>
                </a:solidFill>
                <a:latin typeface="+mj-ea"/>
                <a:ea typeface="+mj-ea"/>
              </a:rPr>
              <a:t>一</a:t>
            </a:r>
            <a:r>
              <a:rPr lang="en-US" altLang="zh-TW" sz="3200" b="1" dirty="0">
                <a:solidFill>
                  <a:srgbClr val="C00000"/>
                </a:solidFill>
                <a:latin typeface="+mj-ea"/>
                <a:ea typeface="+mj-ea"/>
              </a:rPr>
              <a:t>、</a:t>
            </a:r>
            <a:r>
              <a:rPr lang="zh-TW" altLang="en-US" sz="3200" b="1" dirty="0">
                <a:solidFill>
                  <a:srgbClr val="C00000"/>
                </a:solidFill>
                <a:latin typeface="+mj-ea"/>
                <a:ea typeface="+mj-ea"/>
              </a:rPr>
              <a:t>使用是否安全？</a:t>
            </a:r>
            <a:endParaRPr lang="en-US" altLang="zh-TW" sz="3200" b="1" dirty="0">
              <a:solidFill>
                <a:srgbClr val="C00000"/>
              </a:solidFill>
              <a:latin typeface="+mj-ea"/>
              <a:ea typeface="+mj-ea"/>
            </a:endParaRPr>
          </a:p>
          <a:p>
            <a:pPr marL="0" lvl="0" indent="0">
              <a:lnSpc>
                <a:spcPts val="4300"/>
              </a:lnSpc>
              <a:buClr>
                <a:srgbClr val="FF0000"/>
              </a:buClr>
              <a:buNone/>
            </a:pPr>
            <a:r>
              <a:rPr lang="zh-TW" altLang="en-US" sz="2800" b="1" dirty="0">
                <a:solidFill>
                  <a:srgbClr val="0767AA"/>
                </a:solidFill>
                <a:latin typeface="+mj-ea"/>
                <a:ea typeface="+mj-ea"/>
              </a:rPr>
              <a:t>天然氣使用可能發生漏氣或氣爆危機，造成對消費者生命安全危害及財產損失之威脅，主管機關宜加強瓦斯安全之規範與管理，俾保障消費者生命安全與減少財產損失。</a:t>
            </a:r>
            <a:endParaRPr lang="en-US" altLang="zh-TW" sz="3200" b="1" dirty="0">
              <a:solidFill>
                <a:srgbClr val="0166AD"/>
              </a:solidFill>
              <a:latin typeface="新細明體" panose="02020500000000000000" pitchFamily="18" charset="-120"/>
              <a:ea typeface="新細明體" panose="02020500000000000000" pitchFamily="18" charset="-120"/>
            </a:endParaRPr>
          </a:p>
          <a:p>
            <a:pPr marL="0" lvl="0" indent="0">
              <a:lnSpc>
                <a:spcPts val="4300"/>
              </a:lnSpc>
              <a:buClr>
                <a:srgbClr val="FF0000"/>
              </a:buClr>
              <a:buNone/>
            </a:pPr>
            <a:r>
              <a:rPr lang="zh-TW" altLang="en-US" sz="3200" b="1" dirty="0">
                <a:solidFill>
                  <a:srgbClr val="C00000"/>
                </a:solidFill>
                <a:latin typeface="微軟正黑體"/>
              </a:rPr>
              <a:t>二、價格是否合理？</a:t>
            </a:r>
            <a:endParaRPr lang="en-US" altLang="zh-TW" sz="3200" b="1" dirty="0">
              <a:solidFill>
                <a:srgbClr val="C00000"/>
              </a:solidFill>
              <a:latin typeface="微軟正黑體"/>
            </a:endParaRPr>
          </a:p>
          <a:p>
            <a:pPr marL="0" lvl="0" indent="0">
              <a:lnSpc>
                <a:spcPts val="4300"/>
              </a:lnSpc>
              <a:buClr>
                <a:srgbClr val="FF0000"/>
              </a:buClr>
              <a:buNone/>
            </a:pPr>
            <a:r>
              <a:rPr lang="zh-TW" altLang="en-US" sz="3200" b="1" dirty="0">
                <a:solidFill>
                  <a:srgbClr val="0070C0"/>
                </a:solidFill>
                <a:latin typeface="微軟正黑體"/>
              </a:rPr>
              <a:t>天然氣屬政府管制之獨占事業，且與民眾日常生活關係密切，有關天然氣零售價格</a:t>
            </a:r>
            <a:r>
              <a:rPr lang="zh-TW" altLang="en-US" sz="3200" b="1" dirty="0">
                <a:solidFill>
                  <a:srgbClr val="0070C0"/>
                </a:solidFill>
                <a:latin typeface="微軟正黑體" panose="020B0604030504040204" pitchFamily="34" charset="-120"/>
                <a:ea typeface="微軟正黑體" panose="020B0604030504040204" pitchFamily="34" charset="-120"/>
              </a:rPr>
              <a:t>，主管機關</a:t>
            </a:r>
            <a:r>
              <a:rPr lang="zh-TW" altLang="en-US" sz="3200" b="1" dirty="0">
                <a:solidFill>
                  <a:srgbClr val="0070C0"/>
                </a:solidFill>
                <a:latin typeface="微軟正黑體"/>
              </a:rPr>
              <a:t>應審酌業者合理營運成本，研訂妥適、公平及合理之價格計算公式，以保障天然氣消費者之權益。</a:t>
            </a:r>
            <a:endParaRPr lang="en-US" altLang="zh-TW" sz="3200" b="1" dirty="0">
              <a:solidFill>
                <a:srgbClr val="0070C0"/>
              </a:solidFill>
              <a:latin typeface="微軟正黑體"/>
            </a:endParaRPr>
          </a:p>
          <a:p>
            <a:pPr marL="0" lvl="0" indent="0">
              <a:lnSpc>
                <a:spcPts val="4300"/>
              </a:lnSpc>
              <a:buClr>
                <a:srgbClr val="FF0000"/>
              </a:buClr>
              <a:buNone/>
            </a:pPr>
            <a:endParaRPr lang="en-US" altLang="zh-TW" sz="3200" b="1" dirty="0">
              <a:solidFill>
                <a:srgbClr val="C00000"/>
              </a:solidFill>
              <a:latin typeface="微軟正黑體"/>
            </a:endParaRP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5626968" cy="990600"/>
          </a:xfrm>
        </p:spPr>
        <p:txBody>
          <a:bodyPr>
            <a:normAutofit/>
          </a:bodyPr>
          <a:lstStyle/>
          <a:p>
            <a:r>
              <a:rPr lang="zh-TW" altLang="en-US" dirty="0">
                <a:effectLst>
                  <a:outerShdw blurRad="38100" dist="38100" dir="2700000" algn="tl">
                    <a:srgbClr val="000000">
                      <a:alpha val="43137"/>
                    </a:srgbClr>
                  </a:outerShdw>
                </a:effectLst>
              </a:rPr>
              <a:t>天然氣＆消費者權益</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29</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004999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257800"/>
          </a:xfrm>
        </p:spPr>
        <p:txBody>
          <a:bodyPr>
            <a:normAutofit/>
          </a:bodyPr>
          <a:lstStyle/>
          <a:p>
            <a:pPr marL="0" indent="0">
              <a:lnSpc>
                <a:spcPts val="4500"/>
              </a:lnSpc>
              <a:buClr>
                <a:srgbClr val="FF0000"/>
              </a:buClr>
              <a:buNone/>
            </a:pPr>
            <a:r>
              <a:rPr lang="en-US" altLang="zh-TW" sz="3200" b="1" dirty="0">
                <a:solidFill>
                  <a:srgbClr val="FF0000"/>
                </a:solidFill>
                <a:latin typeface="+mj-ea"/>
                <a:ea typeface="+mj-ea"/>
              </a:rPr>
              <a:t>Chap1</a:t>
            </a:r>
            <a:r>
              <a:rPr lang="zh-TW" altLang="en-US" sz="3200" b="1" dirty="0">
                <a:solidFill>
                  <a:srgbClr val="0070C0"/>
                </a:solidFill>
                <a:latin typeface="+mj-ea"/>
                <a:ea typeface="+mj-ea"/>
              </a:rPr>
              <a:t>總則</a:t>
            </a:r>
            <a:endParaRPr lang="en-US" altLang="zh-TW" sz="3200" b="1" dirty="0">
              <a:solidFill>
                <a:srgbClr val="0070C0"/>
              </a:solidFill>
              <a:latin typeface="+mj-ea"/>
              <a:ea typeface="+mj-ea"/>
            </a:endParaRPr>
          </a:p>
          <a:p>
            <a:pPr marL="0" indent="0">
              <a:lnSpc>
                <a:spcPts val="4500"/>
              </a:lnSpc>
              <a:buClr>
                <a:srgbClr val="FF0000"/>
              </a:buClr>
              <a:buNone/>
            </a:pPr>
            <a:r>
              <a:rPr lang="en-US" altLang="zh-TW" sz="3200" b="1" dirty="0">
                <a:solidFill>
                  <a:srgbClr val="FF0000"/>
                </a:solidFill>
                <a:latin typeface="+mj-ea"/>
                <a:ea typeface="+mj-ea"/>
              </a:rPr>
              <a:t>Chap2</a:t>
            </a:r>
            <a:r>
              <a:rPr lang="zh-TW" altLang="en-US" sz="3200" b="1" dirty="0">
                <a:solidFill>
                  <a:srgbClr val="0070C0"/>
                </a:solidFill>
                <a:latin typeface="+mj-ea"/>
                <a:ea typeface="+mj-ea"/>
              </a:rPr>
              <a:t>消費者權益</a:t>
            </a:r>
            <a:endParaRPr lang="en-US" altLang="zh-TW" sz="3200" b="1" dirty="0">
              <a:solidFill>
                <a:srgbClr val="0070C0"/>
              </a:solidFill>
              <a:latin typeface="+mj-ea"/>
              <a:ea typeface="+mj-ea"/>
            </a:endParaRPr>
          </a:p>
          <a:p>
            <a:pPr marL="0" indent="0">
              <a:lnSpc>
                <a:spcPts val="4500"/>
              </a:lnSpc>
              <a:buClr>
                <a:srgbClr val="FF0000"/>
              </a:buClr>
              <a:buNone/>
            </a:pPr>
            <a:r>
              <a:rPr lang="en-US" altLang="zh-TW" sz="3200" b="1" dirty="0">
                <a:solidFill>
                  <a:srgbClr val="FF0000"/>
                </a:solidFill>
                <a:latin typeface="+mj-ea"/>
                <a:ea typeface="+mj-ea"/>
              </a:rPr>
              <a:t>Chap3</a:t>
            </a:r>
            <a:r>
              <a:rPr lang="zh-TW" altLang="en-US" sz="3200" b="1" dirty="0">
                <a:solidFill>
                  <a:srgbClr val="0070C0"/>
                </a:solidFill>
                <a:latin typeface="+mj-ea"/>
                <a:ea typeface="+mj-ea"/>
              </a:rPr>
              <a:t>消費者保護團體</a:t>
            </a:r>
            <a:endParaRPr lang="en-US" altLang="zh-TW" sz="3200" b="1" dirty="0">
              <a:solidFill>
                <a:srgbClr val="0070C0"/>
              </a:solidFill>
              <a:latin typeface="+mj-ea"/>
              <a:ea typeface="+mj-ea"/>
            </a:endParaRPr>
          </a:p>
          <a:p>
            <a:pPr marL="0" indent="0">
              <a:lnSpc>
                <a:spcPts val="4500"/>
              </a:lnSpc>
              <a:buClr>
                <a:srgbClr val="FF0000"/>
              </a:buClr>
              <a:buNone/>
            </a:pPr>
            <a:r>
              <a:rPr lang="en-US" altLang="zh-TW" sz="3200" b="1" dirty="0">
                <a:solidFill>
                  <a:srgbClr val="FF0000"/>
                </a:solidFill>
                <a:latin typeface="+mj-ea"/>
                <a:ea typeface="+mj-ea"/>
              </a:rPr>
              <a:t>Chap4</a:t>
            </a:r>
            <a:r>
              <a:rPr lang="zh-TW" altLang="en-US" sz="3200" b="1" dirty="0">
                <a:solidFill>
                  <a:srgbClr val="0070C0"/>
                </a:solidFill>
                <a:latin typeface="+mj-ea"/>
                <a:ea typeface="+mj-ea"/>
              </a:rPr>
              <a:t>行政監督</a:t>
            </a:r>
            <a:endParaRPr lang="en-US" altLang="zh-TW" sz="3200" b="1" dirty="0">
              <a:solidFill>
                <a:srgbClr val="0070C0"/>
              </a:solidFill>
              <a:latin typeface="+mj-ea"/>
              <a:ea typeface="+mj-ea"/>
            </a:endParaRPr>
          </a:p>
          <a:p>
            <a:pPr marL="0" indent="0">
              <a:lnSpc>
                <a:spcPts val="4500"/>
              </a:lnSpc>
              <a:buClr>
                <a:srgbClr val="FF0000"/>
              </a:buClr>
              <a:buNone/>
            </a:pPr>
            <a:r>
              <a:rPr lang="en-US" altLang="zh-TW" sz="3200" b="1" dirty="0">
                <a:solidFill>
                  <a:srgbClr val="FF0000"/>
                </a:solidFill>
                <a:latin typeface="+mj-ea"/>
                <a:ea typeface="+mj-ea"/>
              </a:rPr>
              <a:t>Chap5</a:t>
            </a:r>
            <a:r>
              <a:rPr lang="zh-TW" altLang="en-US" sz="3200" b="1" dirty="0">
                <a:solidFill>
                  <a:srgbClr val="0070C0"/>
                </a:solidFill>
                <a:latin typeface="+mj-ea"/>
                <a:ea typeface="+mj-ea"/>
              </a:rPr>
              <a:t>消費爭議處理</a:t>
            </a:r>
            <a:endParaRPr lang="en-US" altLang="zh-TW" sz="3200" b="1" dirty="0">
              <a:solidFill>
                <a:srgbClr val="0070C0"/>
              </a:solidFill>
              <a:latin typeface="+mj-ea"/>
              <a:ea typeface="+mj-ea"/>
            </a:endParaRPr>
          </a:p>
          <a:p>
            <a:pPr marL="0" indent="0">
              <a:lnSpc>
                <a:spcPts val="4500"/>
              </a:lnSpc>
              <a:buClr>
                <a:srgbClr val="FF0000"/>
              </a:buClr>
              <a:buNone/>
            </a:pPr>
            <a:r>
              <a:rPr lang="en-US" altLang="zh-TW" sz="3200" b="1" dirty="0">
                <a:solidFill>
                  <a:srgbClr val="FF0000"/>
                </a:solidFill>
                <a:latin typeface="+mj-ea"/>
                <a:ea typeface="+mj-ea"/>
              </a:rPr>
              <a:t>Chap6</a:t>
            </a:r>
            <a:r>
              <a:rPr lang="zh-TW" altLang="en-US" sz="3200" b="1" dirty="0">
                <a:solidFill>
                  <a:srgbClr val="0070C0"/>
                </a:solidFill>
                <a:latin typeface="+mj-ea"/>
                <a:ea typeface="+mj-ea"/>
              </a:rPr>
              <a:t>罰則</a:t>
            </a:r>
            <a:endParaRPr lang="en-US" altLang="zh-TW" sz="3200" b="1" dirty="0">
              <a:solidFill>
                <a:srgbClr val="0070C0"/>
              </a:solidFill>
              <a:latin typeface="+mj-ea"/>
              <a:ea typeface="+mj-ea"/>
            </a:endParaRPr>
          </a:p>
          <a:p>
            <a:pPr marL="0" indent="0">
              <a:lnSpc>
                <a:spcPts val="4500"/>
              </a:lnSpc>
              <a:buClr>
                <a:srgbClr val="FF0000"/>
              </a:buClr>
              <a:buNone/>
            </a:pPr>
            <a:r>
              <a:rPr lang="en-US" altLang="zh-TW" sz="3200" b="1" dirty="0">
                <a:solidFill>
                  <a:srgbClr val="FF0000"/>
                </a:solidFill>
                <a:latin typeface="+mj-ea"/>
                <a:ea typeface="+mj-ea"/>
              </a:rPr>
              <a:t>Chap7</a:t>
            </a:r>
            <a:r>
              <a:rPr lang="zh-TW" altLang="en-US" sz="3200" b="1" dirty="0">
                <a:solidFill>
                  <a:srgbClr val="0070C0"/>
                </a:solidFill>
                <a:latin typeface="+mj-ea"/>
                <a:ea typeface="+mj-ea"/>
              </a:rPr>
              <a:t>附則</a:t>
            </a:r>
            <a:endParaRPr lang="en-US" altLang="zh-TW" sz="3200" b="1" dirty="0">
              <a:solidFill>
                <a:srgbClr val="0070C0"/>
              </a:solidFill>
              <a:latin typeface="+mj-ea"/>
              <a:ea typeface="+mj-ea"/>
            </a:endParaRPr>
          </a:p>
          <a:p>
            <a:pPr marL="0" indent="0">
              <a:lnSpc>
                <a:spcPts val="5600"/>
              </a:lnSpc>
              <a:buClr>
                <a:srgbClr val="FF0000"/>
              </a:buClr>
              <a:buNone/>
            </a:pPr>
            <a:endParaRPr lang="en-US" altLang="zh-TW" sz="3200" b="1" dirty="0">
              <a:latin typeface="+mj-ea"/>
              <a:ea typeface="+mj-ea"/>
            </a:endParaRPr>
          </a:p>
        </p:txBody>
      </p:sp>
      <p:sp>
        <p:nvSpPr>
          <p:cNvPr id="5" name="標題 4"/>
          <p:cNvSpPr>
            <a:spLocks noGrp="1"/>
          </p:cNvSpPr>
          <p:nvPr>
            <p:ph type="title"/>
          </p:nvPr>
        </p:nvSpPr>
        <p:spPr>
          <a:xfrm>
            <a:off x="457200" y="533400"/>
            <a:ext cx="6707088" cy="990600"/>
          </a:xfrm>
        </p:spPr>
        <p:txBody>
          <a:bodyPr>
            <a:normAutofit/>
          </a:bodyPr>
          <a:lstStyle/>
          <a:p>
            <a:r>
              <a:rPr lang="zh-TW" altLang="en-US" dirty="0">
                <a:effectLst>
                  <a:outerShdw blurRad="38100" dist="38100" dir="2700000" algn="tl">
                    <a:srgbClr val="000000">
                      <a:alpha val="43137"/>
                    </a:srgbClr>
                  </a:outerShdw>
                </a:effectLst>
              </a:rPr>
              <a:t>消保法規定了些什麼？</a:t>
            </a:r>
          </a:p>
        </p:txBody>
      </p:sp>
      <p:sp>
        <p:nvSpPr>
          <p:cNvPr id="6" name="投影片編號版面配置區 5">
            <a:extLst>
              <a:ext uri="{FF2B5EF4-FFF2-40B4-BE49-F238E27FC236}">
                <a16:creationId xmlns:a16="http://schemas.microsoft.com/office/drawing/2014/main" id="{2D4C8F3B-6586-463D-88B1-562B54F7B24C}"/>
              </a:ext>
            </a:extLst>
          </p:cNvPr>
          <p:cNvSpPr>
            <a:spLocks noGrp="1"/>
          </p:cNvSpPr>
          <p:nvPr>
            <p:ph type="sldNum" sz="quarter" idx="12"/>
          </p:nvPr>
        </p:nvSpPr>
        <p:spPr/>
        <p:txBody>
          <a:bodyPr/>
          <a:lstStyle/>
          <a:p>
            <a:pPr>
              <a:defRPr/>
            </a:pPr>
            <a:fld id="{6352D944-9F43-4B1A-B67A-52620D5D709B}" type="slidenum">
              <a:rPr lang="en-US" altLang="zh-TW" smtClean="0"/>
              <a:pPr>
                <a:defRPr/>
              </a:pPr>
              <a:t>3</a:t>
            </a:fld>
            <a:endParaRPr lang="en-US" altLang="zh-TW"/>
          </a:p>
        </p:txBody>
      </p:sp>
    </p:spTree>
    <p:extLst>
      <p:ext uri="{BB962C8B-B14F-4D97-AF65-F5344CB8AC3E}">
        <p14:creationId xmlns:p14="http://schemas.microsoft.com/office/powerpoint/2010/main" val="2357964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8212" y="1674386"/>
            <a:ext cx="6316036" cy="4032448"/>
          </a:xfrm>
        </p:spPr>
        <p:txBody>
          <a:bodyPr>
            <a:normAutofit fontScale="25000" lnSpcReduction="20000"/>
          </a:bodyPr>
          <a:lstStyle/>
          <a:p>
            <a:pPr marL="0" lvl="0" indent="0">
              <a:lnSpc>
                <a:spcPts val="4300"/>
              </a:lnSpc>
              <a:buClr>
                <a:srgbClr val="FF0000"/>
              </a:buClr>
              <a:buNone/>
            </a:pPr>
            <a:r>
              <a:rPr lang="en-US" altLang="zh-TW" sz="5600" b="1" dirty="0">
                <a:solidFill>
                  <a:srgbClr val="0070C0"/>
                </a:solidFill>
                <a:latin typeface="微軟正黑體"/>
              </a:rPr>
              <a:t>2019/07/11 </a:t>
            </a:r>
            <a:r>
              <a:rPr lang="zh-TW" altLang="en-US" sz="5600" b="1" dirty="0">
                <a:solidFill>
                  <a:srgbClr val="0070C0"/>
                </a:solidFill>
                <a:latin typeface="微軟正黑體"/>
              </a:rPr>
              <a:t>自由時報</a:t>
            </a:r>
            <a:endParaRPr lang="en-US" altLang="zh-TW" sz="5600" b="1" dirty="0">
              <a:solidFill>
                <a:srgbClr val="0070C0"/>
              </a:solidFill>
              <a:latin typeface="微軟正黑體"/>
            </a:endParaRPr>
          </a:p>
          <a:p>
            <a:pPr marL="0" lvl="0" indent="0">
              <a:lnSpc>
                <a:spcPts val="1600"/>
              </a:lnSpc>
              <a:buClr>
                <a:srgbClr val="FF0000"/>
              </a:buClr>
              <a:buNone/>
            </a:pPr>
            <a:r>
              <a:rPr lang="zh-TW" altLang="en-US" sz="4800" b="1" dirty="0">
                <a:solidFill>
                  <a:srgbClr val="0070C0"/>
                </a:solidFill>
                <a:latin typeface="微軟正黑體"/>
              </a:rPr>
              <a:t>台中大里十九甲地區，近日有自稱是瓦斯公司的服務人員，趁著只有長輩在家，進入家中檢查瓦斯管線，告知瓦斯外洩，恐有氣爆危險，鼓吹民眾換裝「瓦斯安全控制器」，一個收費</a:t>
            </a:r>
            <a:r>
              <a:rPr lang="en-US" altLang="zh-TW" sz="4800" b="1" dirty="0">
                <a:solidFill>
                  <a:srgbClr val="0070C0"/>
                </a:solidFill>
                <a:latin typeface="微軟正黑體"/>
              </a:rPr>
              <a:t>5000</a:t>
            </a:r>
            <a:r>
              <a:rPr lang="zh-TW" altLang="en-US" sz="4800" b="1" dirty="0">
                <a:solidFill>
                  <a:srgbClr val="0070C0"/>
                </a:solidFill>
                <a:latin typeface="微軟正黑體"/>
              </a:rPr>
              <a:t>多元，等到家人回家一查，市價僅約</a:t>
            </a:r>
            <a:r>
              <a:rPr lang="en-US" altLang="zh-TW" sz="4800" b="1" dirty="0">
                <a:solidFill>
                  <a:srgbClr val="0070C0"/>
                </a:solidFill>
                <a:latin typeface="微軟正黑體"/>
              </a:rPr>
              <a:t>450</a:t>
            </a:r>
            <a:r>
              <a:rPr lang="zh-TW" altLang="en-US" sz="4800" b="1" dirty="0">
                <a:solidFill>
                  <a:srgbClr val="0070C0"/>
                </a:solidFill>
                <a:latin typeface="微軟正黑體"/>
              </a:rPr>
              <a:t>元上下，質疑是另類的詐騙手法，大里立德里長江和樹接獲里民陳情，呼籲民眾要小心此種不實的推銷手法；消保官則提醒，此種方式</a:t>
            </a:r>
            <a:r>
              <a:rPr lang="en-US" altLang="zh-TW" sz="4800" b="1" dirty="0">
                <a:solidFill>
                  <a:srgbClr val="0070C0"/>
                </a:solidFill>
                <a:latin typeface="微軟正黑體"/>
              </a:rPr>
              <a:t>7</a:t>
            </a:r>
            <a:r>
              <a:rPr lang="zh-TW" altLang="en-US" sz="4800" b="1" dirty="0">
                <a:solidFill>
                  <a:srgbClr val="0070C0"/>
                </a:solidFill>
                <a:latin typeface="微軟正黑體"/>
              </a:rPr>
              <a:t>天內可要求全額退費解除契約。</a:t>
            </a:r>
          </a:p>
          <a:p>
            <a:pPr marL="0" lvl="0" indent="0">
              <a:lnSpc>
                <a:spcPts val="1600"/>
              </a:lnSpc>
              <a:buClr>
                <a:srgbClr val="FF0000"/>
              </a:buClr>
              <a:buNone/>
            </a:pPr>
            <a:r>
              <a:rPr lang="zh-TW" altLang="en-US" sz="4800" b="1" dirty="0">
                <a:solidFill>
                  <a:srgbClr val="C6261D"/>
                </a:solidFill>
                <a:latin typeface="微軟正黑體"/>
              </a:rPr>
              <a:t>市價僅</a:t>
            </a:r>
            <a:r>
              <a:rPr lang="en-US" altLang="zh-TW" sz="4800" b="1" dirty="0">
                <a:solidFill>
                  <a:srgbClr val="C6261D"/>
                </a:solidFill>
                <a:latin typeface="微軟正黑體"/>
              </a:rPr>
              <a:t>450</a:t>
            </a:r>
            <a:r>
              <a:rPr lang="zh-TW" altLang="en-US" sz="4800" b="1" dirty="0">
                <a:solidFill>
                  <a:srgbClr val="C6261D"/>
                </a:solidFill>
                <a:latin typeface="微軟正黑體"/>
              </a:rPr>
              <a:t>元 趁長輩在家時勸說</a:t>
            </a:r>
          </a:p>
          <a:p>
            <a:pPr marL="0" lvl="0" indent="0">
              <a:lnSpc>
                <a:spcPts val="1600"/>
              </a:lnSpc>
              <a:buClr>
                <a:srgbClr val="FF0000"/>
              </a:buClr>
              <a:buNone/>
            </a:pPr>
            <a:r>
              <a:rPr lang="zh-TW" altLang="en-US" sz="4800" b="1" dirty="0">
                <a:solidFill>
                  <a:srgbClr val="0070C0"/>
                </a:solidFill>
                <a:latin typeface="微軟正黑體"/>
              </a:rPr>
              <a:t>大里立德里長江和樹表示，這幾天十九甲地區包括立仁路、立新街都有民眾反映，有</a:t>
            </a:r>
            <a:r>
              <a:rPr lang="en-US" altLang="zh-TW" sz="4800" b="1" dirty="0">
                <a:solidFill>
                  <a:srgbClr val="0070C0"/>
                </a:solidFill>
                <a:latin typeface="微軟正黑體"/>
              </a:rPr>
              <a:t>2</a:t>
            </a:r>
            <a:r>
              <a:rPr lang="zh-TW" altLang="en-US" sz="4800" b="1" dirty="0">
                <a:solidFill>
                  <a:srgbClr val="0070C0"/>
                </a:solidFill>
                <a:latin typeface="微軟正黑體"/>
              </a:rPr>
              <a:t>人</a:t>
            </a:r>
            <a:r>
              <a:rPr lang="en-US" altLang="zh-TW" sz="4800" b="1" dirty="0">
                <a:solidFill>
                  <a:srgbClr val="0070C0"/>
                </a:solidFill>
                <a:latin typeface="微軟正黑體"/>
              </a:rPr>
              <a:t>1</a:t>
            </a:r>
            <a:r>
              <a:rPr lang="zh-TW" altLang="en-US" sz="4800" b="1" dirty="0">
                <a:solidFill>
                  <a:srgbClr val="0070C0"/>
                </a:solidFill>
                <a:latin typeface="微軟正黑體"/>
              </a:rPr>
              <a:t>組自稱是瓦斯公司人員，表示要做定期檢查，並告知家中有瓦斯外洩，恐有氣爆危險，鼓吹換裝「瓦斯安全控制器」，因白天只有長輩在家，擔心發生危險答應換裝，沒想到一個收費</a:t>
            </a:r>
            <a:r>
              <a:rPr lang="en-US" altLang="zh-TW" sz="4800" b="1" dirty="0">
                <a:solidFill>
                  <a:srgbClr val="0070C0"/>
                </a:solidFill>
                <a:latin typeface="微軟正黑體"/>
              </a:rPr>
              <a:t>5000</a:t>
            </a:r>
            <a:r>
              <a:rPr lang="zh-TW" altLang="en-US" sz="4800" b="1" dirty="0">
                <a:solidFill>
                  <a:srgbClr val="0070C0"/>
                </a:solidFill>
                <a:latin typeface="微軟正黑體"/>
              </a:rPr>
              <a:t>到</a:t>
            </a:r>
            <a:r>
              <a:rPr lang="en-US" altLang="zh-TW" sz="4800" b="1" dirty="0">
                <a:solidFill>
                  <a:srgbClr val="0070C0"/>
                </a:solidFill>
                <a:latin typeface="微軟正黑體"/>
              </a:rPr>
              <a:t>5500</a:t>
            </a:r>
            <a:r>
              <a:rPr lang="zh-TW" altLang="en-US" sz="4800" b="1" dirty="0">
                <a:solidFill>
                  <a:srgbClr val="0070C0"/>
                </a:solidFill>
                <a:latin typeface="微軟正黑體"/>
              </a:rPr>
              <a:t>元，等到晚上家人回家得知才知道買貴了。江和樹表示，拿著民眾換裝的「瓦斯安全控制器」詢價，發現一個市價僅約</a:t>
            </a:r>
            <a:r>
              <a:rPr lang="en-US" altLang="zh-TW" sz="4800" b="1" dirty="0">
                <a:solidFill>
                  <a:srgbClr val="0070C0"/>
                </a:solidFill>
                <a:latin typeface="微軟正黑體"/>
              </a:rPr>
              <a:t>450</a:t>
            </a:r>
            <a:r>
              <a:rPr lang="zh-TW" altLang="en-US" sz="4800" b="1" dirty="0">
                <a:solidFill>
                  <a:srgbClr val="0070C0"/>
                </a:solidFill>
                <a:latin typeface="微軟正黑體"/>
              </a:rPr>
              <a:t>元上下，價差超過</a:t>
            </a:r>
            <a:r>
              <a:rPr lang="en-US" altLang="zh-TW" sz="4800" b="1" dirty="0">
                <a:solidFill>
                  <a:srgbClr val="0070C0"/>
                </a:solidFill>
                <a:latin typeface="微軟正黑體"/>
              </a:rPr>
              <a:t>10</a:t>
            </a:r>
            <a:r>
              <a:rPr lang="zh-TW" altLang="en-US" sz="4800" b="1" dirty="0">
                <a:solidFill>
                  <a:srgbClr val="0070C0"/>
                </a:solidFill>
                <a:latin typeface="微軟正黑體"/>
              </a:rPr>
              <a:t>倍，實在貴的離譜，希望民眾能提高警覺，避免當冤大頭。十九甲派出所所長程錫國表示，並未接獲民眾報案，因對方有提供商品，且此商品也確實有瓦斯漏氣時斷氣的功能，屬於消費糾紛，詐騙不易成立。</a:t>
            </a:r>
          </a:p>
          <a:p>
            <a:pPr marL="0" lvl="0" indent="0">
              <a:lnSpc>
                <a:spcPts val="1600"/>
              </a:lnSpc>
              <a:buClr>
                <a:srgbClr val="FF0000"/>
              </a:buClr>
              <a:buNone/>
            </a:pPr>
            <a:r>
              <a:rPr lang="zh-TW" altLang="en-US" sz="4800" b="1" dirty="0">
                <a:solidFill>
                  <a:srgbClr val="0070C0"/>
                </a:solidFill>
                <a:latin typeface="微軟正黑體"/>
              </a:rPr>
              <a:t>「訪問交易」</a:t>
            </a:r>
            <a:r>
              <a:rPr lang="en-US" altLang="zh-TW" sz="4800" b="1" dirty="0">
                <a:solidFill>
                  <a:srgbClr val="0070C0"/>
                </a:solidFill>
                <a:latin typeface="微軟正黑體"/>
              </a:rPr>
              <a:t>7</a:t>
            </a:r>
            <a:r>
              <a:rPr lang="zh-TW" altLang="en-US" sz="4800" b="1" dirty="0">
                <a:solidFill>
                  <a:srgbClr val="0070C0"/>
                </a:solidFill>
                <a:latin typeface="微軟正黑體"/>
              </a:rPr>
              <a:t>天猶豫期 可要求全額退費</a:t>
            </a:r>
          </a:p>
          <a:p>
            <a:pPr marL="0" lvl="0" indent="0">
              <a:lnSpc>
                <a:spcPts val="1600"/>
              </a:lnSpc>
              <a:buClr>
                <a:srgbClr val="FF0000"/>
              </a:buClr>
              <a:buNone/>
            </a:pPr>
            <a:r>
              <a:rPr lang="zh-TW" altLang="en-US" sz="4800" b="1" dirty="0">
                <a:solidFill>
                  <a:srgbClr val="C6261D"/>
                </a:solidFill>
                <a:latin typeface="微軟正黑體"/>
              </a:rPr>
              <a:t>市府消保官室康馨壬主任今天表示，此種方式屬「訪問交易」，依消保法</a:t>
            </a:r>
            <a:r>
              <a:rPr lang="en-US" altLang="zh-TW" sz="4800" b="1" dirty="0">
                <a:solidFill>
                  <a:srgbClr val="C6261D"/>
                </a:solidFill>
                <a:latin typeface="微軟正黑體"/>
              </a:rPr>
              <a:t>19</a:t>
            </a:r>
            <a:r>
              <a:rPr lang="zh-TW" altLang="en-US" sz="4800" b="1" dirty="0">
                <a:solidFill>
                  <a:srgbClr val="C6261D"/>
                </a:solidFill>
                <a:latin typeface="微軟正黑體"/>
              </a:rPr>
              <a:t>條，民眾享有</a:t>
            </a:r>
            <a:r>
              <a:rPr lang="en-US" altLang="zh-TW" sz="4800" b="1" dirty="0">
                <a:solidFill>
                  <a:srgbClr val="C6261D"/>
                </a:solidFill>
                <a:latin typeface="微軟正黑體"/>
              </a:rPr>
              <a:t>7</a:t>
            </a:r>
            <a:r>
              <a:rPr lang="zh-TW" altLang="en-US" sz="4800" b="1" dirty="0">
                <a:solidFill>
                  <a:srgbClr val="C6261D"/>
                </a:solidFill>
                <a:latin typeface="微軟正黑體"/>
              </a:rPr>
              <a:t>天的「猶豫期」，可要求解除契約全額退費恢復原狀，建議民眾除打電話要求業者退錢，記得到郵局寄出</a:t>
            </a:r>
            <a:r>
              <a:rPr lang="en-US" altLang="zh-TW" sz="4800" b="1" dirty="0">
                <a:solidFill>
                  <a:srgbClr val="C6261D"/>
                </a:solidFill>
                <a:latin typeface="微軟正黑體"/>
              </a:rPr>
              <a:t>1</a:t>
            </a:r>
            <a:r>
              <a:rPr lang="zh-TW" altLang="en-US" sz="4800" b="1" dirty="0">
                <a:solidFill>
                  <a:srgbClr val="C6261D"/>
                </a:solidFill>
                <a:latin typeface="微軟正黑體"/>
              </a:rPr>
              <a:t>式</a:t>
            </a:r>
            <a:r>
              <a:rPr lang="en-US" altLang="zh-TW" sz="4800" b="1" dirty="0">
                <a:solidFill>
                  <a:srgbClr val="C6261D"/>
                </a:solidFill>
                <a:latin typeface="微軟正黑體"/>
              </a:rPr>
              <a:t>3</a:t>
            </a:r>
            <a:r>
              <a:rPr lang="zh-TW" altLang="en-US" sz="4800" b="1" dirty="0">
                <a:solidFill>
                  <a:srgbClr val="C6261D"/>
                </a:solidFill>
                <a:latin typeface="微軟正黑體"/>
              </a:rPr>
              <a:t>份的存證信函，若業者還是沒退錢並取貨，可打「</a:t>
            </a:r>
            <a:r>
              <a:rPr lang="en-US" altLang="zh-TW" sz="4800" b="1" dirty="0">
                <a:solidFill>
                  <a:srgbClr val="C6261D"/>
                </a:solidFill>
                <a:latin typeface="微軟正黑體"/>
              </a:rPr>
              <a:t>1950</a:t>
            </a:r>
            <a:r>
              <a:rPr lang="zh-TW" altLang="en-US" sz="4800" b="1" dirty="0">
                <a:solidFill>
                  <a:srgbClr val="C6261D"/>
                </a:solidFill>
                <a:latin typeface="微軟正黑體"/>
              </a:rPr>
              <a:t>」消費者保護專線或向市府消費者服務中心申訴。</a:t>
            </a:r>
          </a:p>
          <a:p>
            <a:pPr marL="0" lvl="0" indent="0">
              <a:lnSpc>
                <a:spcPts val="1600"/>
              </a:lnSpc>
              <a:buClr>
                <a:srgbClr val="FF0000"/>
              </a:buClr>
              <a:buNone/>
            </a:pPr>
            <a:r>
              <a:rPr lang="zh-TW" altLang="en-US" sz="4800" b="1" dirty="0">
                <a:solidFill>
                  <a:srgbClr val="0070C0"/>
                </a:solidFill>
                <a:latin typeface="微軟正黑體"/>
              </a:rPr>
              <a:t>康馨壬並提醒民眾，若接獲瓦斯檢查通知，可打瓦斯公司帳單上（非通知單）的電話查證，若現場更換零件，依目前作法，會將費用併入下一期天然瓦斯帳單，並不會現場收費，因此只要是需現場收費，就要小心不是家中的天然氣公司，民眾提高警覺才不會當冤大頭。</a:t>
            </a:r>
            <a:endParaRPr lang="en-US" altLang="zh-TW" sz="4800" b="1" dirty="0">
              <a:solidFill>
                <a:srgbClr val="0070C0"/>
              </a:solidFill>
              <a:latin typeface="微軟正黑體"/>
            </a:endParaRP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5410944" cy="990600"/>
          </a:xfrm>
        </p:spPr>
        <p:txBody>
          <a:bodyPr>
            <a:normAutofit/>
          </a:bodyPr>
          <a:lstStyle/>
          <a:p>
            <a:r>
              <a:rPr lang="zh-TW" altLang="en-US" dirty="0">
                <a:effectLst>
                  <a:outerShdw blurRad="38100" dist="38100" dir="2700000" algn="tl">
                    <a:srgbClr val="000000">
                      <a:alpha val="43137"/>
                    </a:srgbClr>
                  </a:outerShdw>
                </a:effectLst>
              </a:rPr>
              <a:t>天然氣消費糾紛新聞</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30</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7" name="矩形 6">
            <a:extLst>
              <a:ext uri="{FF2B5EF4-FFF2-40B4-BE49-F238E27FC236}">
                <a16:creationId xmlns:a16="http://schemas.microsoft.com/office/drawing/2014/main" id="{F83F2947-9F1F-4752-8FBE-D3D8E0EC81E0}"/>
              </a:ext>
            </a:extLst>
          </p:cNvPr>
          <p:cNvSpPr/>
          <p:nvPr/>
        </p:nvSpPr>
        <p:spPr>
          <a:xfrm>
            <a:off x="457200" y="1412776"/>
            <a:ext cx="7931224" cy="523220"/>
          </a:xfrm>
          <a:prstGeom prst="rect">
            <a:avLst/>
          </a:prstGeom>
        </p:spPr>
        <p:txBody>
          <a:bodyPr wrap="square">
            <a:spAutoFit/>
          </a:bodyPr>
          <a:lstStyle/>
          <a:p>
            <a:r>
              <a:rPr lang="zh-TW" altLang="en-US" sz="2800" b="1" dirty="0">
                <a:solidFill>
                  <a:srgbClr val="FF0000"/>
                </a:solidFill>
              </a:rPr>
              <a:t>強推</a:t>
            </a:r>
            <a:r>
              <a:rPr lang="en-US" altLang="zh-TW" sz="2800" b="1" dirty="0">
                <a:solidFill>
                  <a:srgbClr val="FF0000"/>
                </a:solidFill>
              </a:rPr>
              <a:t>5</a:t>
            </a:r>
            <a:r>
              <a:rPr lang="zh-TW" altLang="en-US" sz="2800" b="1" dirty="0">
                <a:solidFill>
                  <a:srgbClr val="FF0000"/>
                </a:solidFill>
              </a:rPr>
              <a:t>千元瓦斯安全控制器 消保官教你這樣退錢</a:t>
            </a:r>
          </a:p>
        </p:txBody>
      </p:sp>
      <p:pic>
        <p:nvPicPr>
          <p:cNvPr id="9" name="圖片 8">
            <a:extLst>
              <a:ext uri="{FF2B5EF4-FFF2-40B4-BE49-F238E27FC236}">
                <a16:creationId xmlns:a16="http://schemas.microsoft.com/office/drawing/2014/main" id="{49245A62-A243-44A6-B759-2E2A9F8B0020}"/>
              </a:ext>
            </a:extLst>
          </p:cNvPr>
          <p:cNvPicPr>
            <a:picLocks noChangeAspect="1"/>
          </p:cNvPicPr>
          <p:nvPr/>
        </p:nvPicPr>
        <p:blipFill>
          <a:blip r:embed="rId2"/>
          <a:stretch>
            <a:fillRect/>
          </a:stretch>
        </p:blipFill>
        <p:spPr>
          <a:xfrm>
            <a:off x="6765216" y="2083484"/>
            <a:ext cx="2106584" cy="2099796"/>
          </a:xfrm>
          <a:prstGeom prst="rect">
            <a:avLst/>
          </a:prstGeom>
        </p:spPr>
      </p:pic>
      <p:pic>
        <p:nvPicPr>
          <p:cNvPr id="10" name="圖片 9">
            <a:extLst>
              <a:ext uri="{FF2B5EF4-FFF2-40B4-BE49-F238E27FC236}">
                <a16:creationId xmlns:a16="http://schemas.microsoft.com/office/drawing/2014/main" id="{43557DB1-A108-4ACC-8593-0EA54D828694}"/>
              </a:ext>
            </a:extLst>
          </p:cNvPr>
          <p:cNvPicPr>
            <a:picLocks noChangeAspect="1"/>
          </p:cNvPicPr>
          <p:nvPr/>
        </p:nvPicPr>
        <p:blipFill>
          <a:blip r:embed="rId3"/>
          <a:stretch>
            <a:fillRect/>
          </a:stretch>
        </p:blipFill>
        <p:spPr>
          <a:xfrm>
            <a:off x="6787169" y="4330768"/>
            <a:ext cx="2084631" cy="2050560"/>
          </a:xfrm>
          <a:prstGeom prst="rect">
            <a:avLst/>
          </a:prstGeom>
        </p:spPr>
      </p:pic>
    </p:spTree>
    <p:extLst>
      <p:ext uri="{BB962C8B-B14F-4D97-AF65-F5344CB8AC3E}">
        <p14:creationId xmlns:p14="http://schemas.microsoft.com/office/powerpoint/2010/main" val="26025267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lstStyle/>
          <a:p>
            <a:pPr marL="0" lvl="0" indent="0">
              <a:lnSpc>
                <a:spcPts val="4300"/>
              </a:lnSpc>
              <a:buClr>
                <a:srgbClr val="FF0000"/>
              </a:buClr>
              <a:buNone/>
            </a:pPr>
            <a:r>
              <a:rPr lang="zh-TW" altLang="en-US" sz="2800" b="1" dirty="0">
                <a:solidFill>
                  <a:srgbClr val="FF0000"/>
                </a:solidFill>
                <a:latin typeface="微軟正黑體"/>
              </a:rPr>
              <a:t>寒流來洗澡沒熱水 欣欣得賠償受影響用</a:t>
            </a:r>
            <a:r>
              <a:rPr lang="en-US" altLang="zh-TW" sz="1400" b="1" dirty="0">
                <a:solidFill>
                  <a:srgbClr val="0166AD"/>
                </a:solidFill>
                <a:latin typeface="微軟正黑體"/>
              </a:rPr>
              <a:t>2021/01/21 </a:t>
            </a:r>
            <a:r>
              <a:rPr lang="zh-TW" altLang="en-US" sz="1400" b="1" dirty="0">
                <a:solidFill>
                  <a:srgbClr val="0166AD"/>
                </a:solidFill>
                <a:latin typeface="微軟正黑體"/>
              </a:rPr>
              <a:t>民視新聞</a:t>
            </a:r>
            <a:endParaRPr lang="en-US" altLang="zh-TW" sz="1400" b="1" dirty="0">
              <a:solidFill>
                <a:srgbClr val="0166AD"/>
              </a:solidFill>
              <a:latin typeface="微軟正黑體"/>
            </a:endParaRP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5410944" cy="990600"/>
          </a:xfrm>
        </p:spPr>
        <p:txBody>
          <a:bodyPr>
            <a:normAutofit/>
          </a:bodyPr>
          <a:lstStyle/>
          <a:p>
            <a:r>
              <a:rPr lang="zh-TW" altLang="en-US" dirty="0">
                <a:effectLst>
                  <a:outerShdw blurRad="38100" dist="38100" dir="2700000" algn="tl">
                    <a:srgbClr val="000000">
                      <a:alpha val="43137"/>
                    </a:srgbClr>
                  </a:outerShdw>
                </a:effectLst>
              </a:rPr>
              <a:t>天然氣消費糾紛新聞</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31</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2" name="圖片 1">
            <a:extLst>
              <a:ext uri="{FF2B5EF4-FFF2-40B4-BE49-F238E27FC236}">
                <a16:creationId xmlns:a16="http://schemas.microsoft.com/office/drawing/2014/main" id="{643E42BA-0AA5-455B-81C7-D63FBDA5FE41}"/>
              </a:ext>
            </a:extLst>
          </p:cNvPr>
          <p:cNvPicPr>
            <a:picLocks noChangeAspect="1"/>
          </p:cNvPicPr>
          <p:nvPr/>
        </p:nvPicPr>
        <p:blipFill>
          <a:blip r:embed="rId2"/>
          <a:stretch>
            <a:fillRect/>
          </a:stretch>
        </p:blipFill>
        <p:spPr>
          <a:xfrm>
            <a:off x="598376" y="2158540"/>
            <a:ext cx="3514638" cy="2418138"/>
          </a:xfrm>
          <a:prstGeom prst="rect">
            <a:avLst/>
          </a:prstGeom>
        </p:spPr>
      </p:pic>
      <p:pic>
        <p:nvPicPr>
          <p:cNvPr id="4" name="圖片 3">
            <a:extLst>
              <a:ext uri="{FF2B5EF4-FFF2-40B4-BE49-F238E27FC236}">
                <a16:creationId xmlns:a16="http://schemas.microsoft.com/office/drawing/2014/main" id="{310CE05D-5758-407C-BFD0-0E50ECE950DB}"/>
              </a:ext>
            </a:extLst>
          </p:cNvPr>
          <p:cNvPicPr>
            <a:picLocks noChangeAspect="1"/>
          </p:cNvPicPr>
          <p:nvPr/>
        </p:nvPicPr>
        <p:blipFill>
          <a:blip r:embed="rId3"/>
          <a:stretch>
            <a:fillRect/>
          </a:stretch>
        </p:blipFill>
        <p:spPr>
          <a:xfrm>
            <a:off x="4403319" y="2146845"/>
            <a:ext cx="3998289" cy="2540920"/>
          </a:xfrm>
          <a:prstGeom prst="rect">
            <a:avLst/>
          </a:prstGeom>
        </p:spPr>
      </p:pic>
      <p:pic>
        <p:nvPicPr>
          <p:cNvPr id="8" name="圖片 7">
            <a:extLst>
              <a:ext uri="{FF2B5EF4-FFF2-40B4-BE49-F238E27FC236}">
                <a16:creationId xmlns:a16="http://schemas.microsoft.com/office/drawing/2014/main" id="{41803F86-DB4A-4A92-8D39-133F8DD6DBCB}"/>
              </a:ext>
            </a:extLst>
          </p:cNvPr>
          <p:cNvPicPr>
            <a:picLocks noChangeAspect="1"/>
          </p:cNvPicPr>
          <p:nvPr/>
        </p:nvPicPr>
        <p:blipFill>
          <a:blip r:embed="rId4"/>
          <a:stretch>
            <a:fillRect/>
          </a:stretch>
        </p:blipFill>
        <p:spPr>
          <a:xfrm>
            <a:off x="3851920" y="4047149"/>
            <a:ext cx="4549688" cy="2277451"/>
          </a:xfrm>
          <a:prstGeom prst="rect">
            <a:avLst/>
          </a:prstGeom>
        </p:spPr>
      </p:pic>
    </p:spTree>
    <p:extLst>
      <p:ext uri="{BB962C8B-B14F-4D97-AF65-F5344CB8AC3E}">
        <p14:creationId xmlns:p14="http://schemas.microsoft.com/office/powerpoint/2010/main" val="2980207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555034"/>
            <a:ext cx="4176464" cy="3816424"/>
          </a:xfrm>
        </p:spPr>
        <p:txBody>
          <a:bodyPr>
            <a:noAutofit/>
          </a:bodyPr>
          <a:lstStyle/>
          <a:p>
            <a:pPr marL="0" lvl="0" indent="0">
              <a:lnSpc>
                <a:spcPts val="2200"/>
              </a:lnSpc>
              <a:buClr>
                <a:srgbClr val="FF0000"/>
              </a:buClr>
              <a:buNone/>
            </a:pPr>
            <a:r>
              <a:rPr lang="zh-TW" altLang="en-US" sz="2200" b="1" dirty="0">
                <a:solidFill>
                  <a:srgbClr val="FF0000"/>
                </a:solidFill>
                <a:latin typeface="微軟正黑體"/>
              </a:rPr>
              <a:t>施工損天然氣管 內湖</a:t>
            </a:r>
            <a:r>
              <a:rPr lang="en-US" altLang="zh-TW" sz="2200" b="1" dirty="0">
                <a:solidFill>
                  <a:srgbClr val="FF0000"/>
                </a:solidFill>
                <a:latin typeface="微軟正黑體"/>
              </a:rPr>
              <a:t>500</a:t>
            </a:r>
            <a:r>
              <a:rPr lang="zh-TW" altLang="en-US" sz="2200" b="1" dirty="0">
                <a:solidFill>
                  <a:srgbClr val="FF0000"/>
                </a:solidFill>
                <a:latin typeface="微軟正黑體"/>
              </a:rPr>
              <a:t>戶停氣   </a:t>
            </a:r>
            <a:r>
              <a:rPr lang="en-US" altLang="zh-TW" sz="1200" b="1" dirty="0">
                <a:solidFill>
                  <a:srgbClr val="7030A0"/>
                </a:solidFill>
                <a:latin typeface="微軟正黑體"/>
              </a:rPr>
              <a:t>2022-04-26 00:07 </a:t>
            </a:r>
            <a:r>
              <a:rPr lang="zh-TW" altLang="en-US" sz="1200" b="1" dirty="0">
                <a:solidFill>
                  <a:srgbClr val="7030A0"/>
                </a:solidFill>
                <a:latin typeface="微軟正黑體"/>
              </a:rPr>
              <a:t>聯合報</a:t>
            </a:r>
            <a:endParaRPr lang="en-US" altLang="zh-TW" sz="1200" b="1" dirty="0">
              <a:solidFill>
                <a:srgbClr val="7030A0"/>
              </a:solidFill>
              <a:latin typeface="微軟正黑體"/>
            </a:endParaRPr>
          </a:p>
          <a:p>
            <a:pPr marL="0" lvl="0" indent="0">
              <a:lnSpc>
                <a:spcPts val="2000"/>
              </a:lnSpc>
              <a:buClr>
                <a:srgbClr val="FF0000"/>
              </a:buClr>
              <a:buNone/>
            </a:pPr>
            <a:r>
              <a:rPr lang="zh-TW" altLang="en-US" sz="1200" b="1" dirty="0">
                <a:solidFill>
                  <a:srgbClr val="0166AD"/>
                </a:solidFill>
                <a:latin typeface="微軟正黑體"/>
              </a:rPr>
              <a:t>台北市內湖區內湖路二段</a:t>
            </a:r>
            <a:r>
              <a:rPr lang="en-US" altLang="zh-TW" sz="1200" b="1" dirty="0">
                <a:solidFill>
                  <a:srgbClr val="0166AD"/>
                </a:solidFill>
                <a:latin typeface="微軟正黑體"/>
              </a:rPr>
              <a:t>103</a:t>
            </a:r>
            <a:r>
              <a:rPr lang="zh-TW" altLang="en-US" sz="1200" b="1" dirty="0">
                <a:solidFill>
                  <a:srgbClr val="0166AD"/>
                </a:solidFill>
                <a:latin typeface="微軟正黑體"/>
              </a:rPr>
              <a:t>巷</a:t>
            </a:r>
            <a:r>
              <a:rPr lang="en-US" altLang="zh-TW" sz="1200" b="1" dirty="0">
                <a:solidFill>
                  <a:srgbClr val="0166AD"/>
                </a:solidFill>
                <a:latin typeface="微軟正黑體"/>
              </a:rPr>
              <a:t>104</a:t>
            </a:r>
            <a:r>
              <a:rPr lang="zh-TW" altLang="en-US" sz="1200" b="1" dirty="0">
                <a:solidFill>
                  <a:srgbClr val="0166AD"/>
                </a:solidFill>
                <a:latin typeface="微軟正黑體"/>
              </a:rPr>
              <a:t>號前人行道施工，昨日下午營造公司施工不慎，挖損天然氣管線，導致內湖路</a:t>
            </a:r>
            <a:r>
              <a:rPr lang="en-US" altLang="zh-TW" sz="1200" b="1" dirty="0">
                <a:solidFill>
                  <a:srgbClr val="0166AD"/>
                </a:solidFill>
                <a:latin typeface="微軟正黑體"/>
              </a:rPr>
              <a:t>103</a:t>
            </a:r>
            <a:r>
              <a:rPr lang="zh-TW" altLang="en-US" sz="1200" b="1" dirty="0">
                <a:solidFill>
                  <a:srgbClr val="0166AD"/>
                </a:solidFill>
                <a:latin typeface="微軟正黑體"/>
              </a:rPr>
              <a:t>巷</a:t>
            </a:r>
            <a:r>
              <a:rPr lang="en-US" altLang="zh-TW" sz="1200" b="1" dirty="0">
                <a:solidFill>
                  <a:srgbClr val="0166AD"/>
                </a:solidFill>
                <a:latin typeface="微軟正黑體"/>
              </a:rPr>
              <a:t>100</a:t>
            </a:r>
            <a:r>
              <a:rPr lang="zh-TW" altLang="en-US" sz="1200" b="1" dirty="0">
                <a:solidFill>
                  <a:srgbClr val="0166AD"/>
                </a:solidFill>
                <a:latin typeface="微軟正黑體"/>
              </a:rPr>
              <a:t>號至環山路三段口，約</a:t>
            </a:r>
            <a:r>
              <a:rPr lang="en-US" altLang="zh-TW" sz="1200" b="1" dirty="0">
                <a:solidFill>
                  <a:srgbClr val="0166AD"/>
                </a:solidFill>
                <a:latin typeface="微軟正黑體"/>
              </a:rPr>
              <a:t>500</a:t>
            </a:r>
            <a:r>
              <a:rPr lang="zh-TW" altLang="en-US" sz="1200" b="1" dirty="0">
                <a:solidFill>
                  <a:srgbClr val="0166AD"/>
                </a:solidFill>
                <a:latin typeface="微軟正黑體"/>
              </a:rPr>
              <a:t>用戶供氣中斷。產發局表示，已督導欣湖天然氣公司立即搶修，昨日完成搶修恢復供氣，同時提醒用路人，行經該路段時減速慢行，以確保行車安全。</a:t>
            </a:r>
          </a:p>
          <a:p>
            <a:pPr marL="0" lvl="0" indent="0">
              <a:lnSpc>
                <a:spcPts val="2000"/>
              </a:lnSpc>
              <a:buClr>
                <a:srgbClr val="FF0000"/>
              </a:buClr>
              <a:buNone/>
            </a:pPr>
            <a:r>
              <a:rPr lang="zh-TW" altLang="en-US" sz="1200" b="1" dirty="0">
                <a:solidFill>
                  <a:srgbClr val="0166AD"/>
                </a:solidFill>
                <a:latin typeface="微軟正黑體"/>
              </a:rPr>
              <a:t>產發局表示，昨日下午</a:t>
            </a:r>
            <a:r>
              <a:rPr lang="en-US" altLang="zh-TW" sz="1200" b="1" dirty="0">
                <a:solidFill>
                  <a:srgbClr val="0166AD"/>
                </a:solidFill>
                <a:latin typeface="微軟正黑體"/>
              </a:rPr>
              <a:t>1</a:t>
            </a:r>
            <a:r>
              <a:rPr lang="zh-TW" altLang="en-US" sz="1200" b="1" dirty="0">
                <a:solidFill>
                  <a:srgbClr val="0166AD"/>
                </a:solidFill>
                <a:latin typeface="微軟正黑體"/>
              </a:rPr>
              <a:t>時</a:t>
            </a:r>
            <a:r>
              <a:rPr lang="en-US" altLang="zh-TW" sz="1200" b="1" dirty="0">
                <a:solidFill>
                  <a:srgbClr val="0166AD"/>
                </a:solidFill>
                <a:latin typeface="微軟正黑體"/>
              </a:rPr>
              <a:t>21</a:t>
            </a:r>
            <a:r>
              <a:rPr lang="zh-TW" altLang="en-US" sz="1200" b="1" dirty="0">
                <a:solidFill>
                  <a:srgbClr val="0166AD"/>
                </a:solidFill>
                <a:latin typeface="微軟正黑體"/>
              </a:rPr>
              <a:t>分接獲欣湖天然氣通報，內湖路二段</a:t>
            </a:r>
            <a:r>
              <a:rPr lang="en-US" altLang="zh-TW" sz="1200" b="1" dirty="0">
                <a:solidFill>
                  <a:srgbClr val="0166AD"/>
                </a:solidFill>
                <a:latin typeface="微軟正黑體"/>
              </a:rPr>
              <a:t>103</a:t>
            </a:r>
            <a:r>
              <a:rPr lang="zh-TW" altLang="en-US" sz="1200" b="1" dirty="0">
                <a:solidFill>
                  <a:srgbClr val="0166AD"/>
                </a:solidFill>
                <a:latin typeface="微軟正黑體"/>
              </a:rPr>
              <a:t>巷</a:t>
            </a:r>
            <a:r>
              <a:rPr lang="en-US" altLang="zh-TW" sz="1200" b="1" dirty="0">
                <a:solidFill>
                  <a:srgbClr val="0166AD"/>
                </a:solidFill>
                <a:latin typeface="微軟正黑體"/>
              </a:rPr>
              <a:t>104</a:t>
            </a:r>
            <a:r>
              <a:rPr lang="zh-TW" altLang="en-US" sz="1200" b="1" dirty="0">
                <a:solidFill>
                  <a:srgbClr val="0166AD"/>
                </a:solidFill>
                <a:latin typeface="微軟正黑體"/>
              </a:rPr>
              <a:t>號前人行道側溝施工案件，於施工時不慎挖損埋設地下的天然氣管線，欣湖公司</a:t>
            </a:r>
            <a:r>
              <a:rPr lang="en-US" altLang="zh-TW" sz="1200" b="1" dirty="0">
                <a:solidFill>
                  <a:srgbClr val="0166AD"/>
                </a:solidFill>
                <a:latin typeface="微軟正黑體"/>
              </a:rPr>
              <a:t>20</a:t>
            </a:r>
            <a:r>
              <a:rPr lang="zh-TW" altLang="en-US" sz="1200" b="1" dirty="0">
                <a:solidFill>
                  <a:srgbClr val="0166AD"/>
                </a:solidFill>
                <a:latin typeface="微軟正黑體"/>
              </a:rPr>
              <a:t>分鐘內派員抵達現場，並確認遭挖損管線為</a:t>
            </a:r>
            <a:r>
              <a:rPr lang="en-US" altLang="zh-TW" sz="1200" b="1" dirty="0">
                <a:solidFill>
                  <a:srgbClr val="0166AD"/>
                </a:solidFill>
                <a:latin typeface="微軟正黑體"/>
              </a:rPr>
              <a:t>2</a:t>
            </a:r>
            <a:r>
              <a:rPr lang="zh-TW" altLang="en-US" sz="1200" b="1" dirty="0">
                <a:solidFill>
                  <a:srgbClr val="0166AD"/>
                </a:solidFill>
                <a:latin typeface="微軟正黑體"/>
              </a:rPr>
              <a:t>英寸中壓</a:t>
            </a:r>
            <a:r>
              <a:rPr lang="en-US" altLang="zh-TW" sz="1200" b="1" dirty="0">
                <a:solidFill>
                  <a:srgbClr val="0166AD"/>
                </a:solidFill>
                <a:latin typeface="微軟正黑體"/>
              </a:rPr>
              <a:t>PE</a:t>
            </a:r>
            <a:r>
              <a:rPr lang="zh-TW" altLang="en-US" sz="1200" b="1" dirty="0">
                <a:solidFill>
                  <a:srgbClr val="0166AD"/>
                </a:solidFill>
                <a:latin typeface="微軟正黑體"/>
              </a:rPr>
              <a:t>天然氣管線，欣湖公司於</a:t>
            </a:r>
            <a:r>
              <a:rPr lang="en-US" altLang="zh-TW" sz="1200" b="1" dirty="0">
                <a:solidFill>
                  <a:srgbClr val="0166AD"/>
                </a:solidFill>
                <a:latin typeface="微軟正黑體"/>
              </a:rPr>
              <a:t>2</a:t>
            </a:r>
            <a:r>
              <a:rPr lang="zh-TW" altLang="en-US" sz="1200" b="1" dirty="0">
                <a:solidFill>
                  <a:srgbClr val="0166AD"/>
                </a:solidFill>
                <a:latin typeface="微軟正黑體"/>
              </a:rPr>
              <a:t>時</a:t>
            </a:r>
            <a:r>
              <a:rPr lang="en-US" altLang="zh-TW" sz="1200" b="1" dirty="0">
                <a:solidFill>
                  <a:srgbClr val="0166AD"/>
                </a:solidFill>
                <a:latin typeface="微軟正黑體"/>
              </a:rPr>
              <a:t>23</a:t>
            </a:r>
            <a:r>
              <a:rPr lang="zh-TW" altLang="en-US" sz="1200" b="1" dirty="0">
                <a:solidFill>
                  <a:srgbClr val="0166AD"/>
                </a:solidFill>
                <a:latin typeface="微軟正黑體"/>
              </a:rPr>
              <a:t>分停止該段管線供氣進行搶修作業，並依通報流程通報經濟部能源局及產業發展局。</a:t>
            </a:r>
          </a:p>
          <a:p>
            <a:pPr marL="0" lvl="0" indent="0">
              <a:lnSpc>
                <a:spcPts val="2000"/>
              </a:lnSpc>
              <a:buClr>
                <a:srgbClr val="FF0000"/>
              </a:buClr>
              <a:buNone/>
            </a:pPr>
            <a:r>
              <a:rPr lang="zh-TW" altLang="en-US" sz="1200" b="1" dirty="0">
                <a:solidFill>
                  <a:srgbClr val="0166AD"/>
                </a:solidFill>
                <a:latin typeface="微軟正黑體"/>
              </a:rPr>
              <a:t>產發局表示，獲報後即要求欣湖天然氣公司停氣後，務必盡速調集人員及機具進場搶修，以減少對用戶影響，另要求該公司搶修時亦須注意交通狀況，務必減少施工對交通影響，並請用路人於行經該路段時減速慢行，以確保行車安全。</a:t>
            </a:r>
            <a:endParaRPr lang="en-US" altLang="zh-TW" sz="1200" b="1" dirty="0">
              <a:solidFill>
                <a:srgbClr val="0166AD"/>
              </a:solidFill>
              <a:latin typeface="微軟正黑體"/>
            </a:endParaRPr>
          </a:p>
        </p:txBody>
      </p:sp>
      <p:sp>
        <p:nvSpPr>
          <p:cNvPr id="5" name="標題 4"/>
          <p:cNvSpPr>
            <a:spLocks noGrp="1"/>
          </p:cNvSpPr>
          <p:nvPr>
            <p:ph type="title"/>
          </p:nvPr>
        </p:nvSpPr>
        <p:spPr>
          <a:xfrm>
            <a:off x="457200" y="533400"/>
            <a:ext cx="5410944" cy="990600"/>
          </a:xfrm>
        </p:spPr>
        <p:txBody>
          <a:bodyPr>
            <a:normAutofit/>
          </a:bodyPr>
          <a:lstStyle/>
          <a:p>
            <a:r>
              <a:rPr lang="zh-TW" altLang="en-US" dirty="0">
                <a:effectLst>
                  <a:outerShdw blurRad="38100" dist="38100" dir="2700000" algn="tl">
                    <a:srgbClr val="000000">
                      <a:alpha val="43137"/>
                    </a:srgbClr>
                  </a:outerShdw>
                </a:effectLst>
              </a:rPr>
              <a:t>天然氣消費糾紛新聞</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32</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7" name="圖片 6">
            <a:extLst>
              <a:ext uri="{FF2B5EF4-FFF2-40B4-BE49-F238E27FC236}">
                <a16:creationId xmlns:a16="http://schemas.microsoft.com/office/drawing/2014/main" id="{95CCFDE9-F1CC-46EC-B3FE-30E82E3F4ACE}"/>
              </a:ext>
            </a:extLst>
          </p:cNvPr>
          <p:cNvPicPr>
            <a:picLocks noChangeAspect="1"/>
          </p:cNvPicPr>
          <p:nvPr/>
        </p:nvPicPr>
        <p:blipFill>
          <a:blip r:embed="rId2"/>
          <a:stretch>
            <a:fillRect/>
          </a:stretch>
        </p:blipFill>
        <p:spPr>
          <a:xfrm>
            <a:off x="5211392" y="2132856"/>
            <a:ext cx="3312367" cy="4104456"/>
          </a:xfrm>
          <a:prstGeom prst="rect">
            <a:avLst/>
          </a:prstGeom>
        </p:spPr>
      </p:pic>
    </p:spTree>
    <p:extLst>
      <p:ext uri="{BB962C8B-B14F-4D97-AF65-F5344CB8AC3E}">
        <p14:creationId xmlns:p14="http://schemas.microsoft.com/office/powerpoint/2010/main" val="39854059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lstStyle/>
          <a:p>
            <a:pPr marL="0" lvl="0" indent="0">
              <a:lnSpc>
                <a:spcPts val="4300"/>
              </a:lnSpc>
              <a:buClr>
                <a:srgbClr val="FF0000"/>
              </a:buClr>
              <a:buNone/>
            </a:pPr>
            <a:r>
              <a:rPr lang="zh-TW" altLang="en-US" sz="3200" b="1" dirty="0">
                <a:solidFill>
                  <a:srgbClr val="292934"/>
                </a:solidFill>
                <a:latin typeface="微軟正黑體"/>
              </a:rPr>
              <a:t>本法所稱主管機關：在中央為經濟部；在直轄市為直轄市政府；在縣（市）為縣（市）政府。</a:t>
            </a:r>
            <a:r>
              <a:rPr lang="en-US" altLang="zh-TW" sz="3200" b="1" dirty="0">
                <a:solidFill>
                  <a:srgbClr val="0166AD"/>
                </a:solidFill>
                <a:latin typeface="微軟正黑體"/>
              </a:rPr>
              <a:t>(§2)</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33</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516617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579296" cy="4925144"/>
          </a:xfrm>
        </p:spPr>
        <p:txBody>
          <a:bodyPr>
            <a:normAutofit fontScale="70000" lnSpcReduction="20000"/>
          </a:bodyPr>
          <a:lstStyle/>
          <a:p>
            <a:pPr marL="0" lvl="0" indent="0">
              <a:lnSpc>
                <a:spcPts val="2600"/>
              </a:lnSpc>
              <a:buClr>
                <a:srgbClr val="FF0000"/>
              </a:buClr>
              <a:buNone/>
            </a:pPr>
            <a:r>
              <a:rPr lang="zh-TW" altLang="en-US" sz="3200" b="1" dirty="0">
                <a:latin typeface="+mj-ea"/>
                <a:ea typeface="+mj-ea"/>
              </a:rPr>
              <a:t>本法用詞，定義如下：</a:t>
            </a:r>
          </a:p>
          <a:p>
            <a:pPr marL="0" lvl="0" indent="0">
              <a:lnSpc>
                <a:spcPts val="2600"/>
              </a:lnSpc>
              <a:buClr>
                <a:srgbClr val="FF0000"/>
              </a:buClr>
              <a:buNone/>
            </a:pPr>
            <a:r>
              <a:rPr lang="zh-TW" altLang="en-US" sz="3200" b="1" dirty="0">
                <a:latin typeface="+mj-ea"/>
                <a:ea typeface="+mj-ea"/>
              </a:rPr>
              <a:t>一、天然氣：指源自於地下之氣態碳氫化合物之混合物，其主要成</a:t>
            </a:r>
            <a:endParaRPr lang="en-US" altLang="zh-TW" sz="3200" b="1" dirty="0">
              <a:latin typeface="+mj-ea"/>
              <a:ea typeface="+mj-ea"/>
            </a:endParaRPr>
          </a:p>
          <a:p>
            <a:pPr marL="0" lvl="0" indent="0">
              <a:lnSpc>
                <a:spcPts val="2600"/>
              </a:lnSpc>
              <a:buClr>
                <a:srgbClr val="FF0000"/>
              </a:buClr>
              <a:buNone/>
            </a:pPr>
            <a:r>
              <a:rPr lang="en-US" altLang="zh-TW" sz="3200" b="1" dirty="0">
                <a:latin typeface="+mj-ea"/>
                <a:ea typeface="+mj-ea"/>
              </a:rPr>
              <a:t>        </a:t>
            </a:r>
            <a:r>
              <a:rPr lang="zh-TW" altLang="en-US" sz="3200" b="1" dirty="0">
                <a:latin typeface="+mj-ea"/>
                <a:ea typeface="+mj-ea"/>
              </a:rPr>
              <a:t>分為甲烷占百分之八十以上之氣體。</a:t>
            </a:r>
          </a:p>
          <a:p>
            <a:pPr marL="0" lvl="0" indent="0">
              <a:lnSpc>
                <a:spcPts val="2600"/>
              </a:lnSpc>
              <a:buClr>
                <a:srgbClr val="FF0000"/>
              </a:buClr>
              <a:buNone/>
            </a:pPr>
            <a:r>
              <a:rPr lang="zh-TW" altLang="en-US" sz="3200" b="1" dirty="0">
                <a:latin typeface="+mj-ea"/>
                <a:ea typeface="+mj-ea"/>
              </a:rPr>
              <a:t>二、天然氣事業：指天然氣生產、進口事業及公用天然氣事業。</a:t>
            </a:r>
          </a:p>
          <a:p>
            <a:pPr marL="0" lvl="0" indent="0">
              <a:lnSpc>
                <a:spcPts val="2600"/>
              </a:lnSpc>
              <a:buClr>
                <a:srgbClr val="FF0000"/>
              </a:buClr>
              <a:buNone/>
            </a:pPr>
            <a:r>
              <a:rPr lang="zh-TW" altLang="en-US" sz="3200" b="1" dirty="0">
                <a:latin typeface="+mj-ea"/>
                <a:ea typeface="+mj-ea"/>
              </a:rPr>
              <a:t>三、天然氣生產事業：指生產天然氣，供應國內公用天然氣事業、</a:t>
            </a:r>
            <a:r>
              <a:rPr lang="en-US" altLang="zh-TW" sz="3200" b="1" dirty="0">
                <a:latin typeface="+mj-ea"/>
                <a:ea typeface="+mj-ea"/>
              </a:rPr>
              <a:t>         </a:t>
            </a:r>
          </a:p>
          <a:p>
            <a:pPr marL="0" lvl="0" indent="0">
              <a:lnSpc>
                <a:spcPts val="2600"/>
              </a:lnSpc>
              <a:buClr>
                <a:srgbClr val="FF0000"/>
              </a:buClr>
              <a:buNone/>
            </a:pPr>
            <a:r>
              <a:rPr lang="zh-TW" altLang="en-US" sz="3200" b="1" dirty="0">
                <a:latin typeface="+mj-ea"/>
                <a:ea typeface="+mj-ea"/>
              </a:rPr>
              <a:t>        工業、電業、汽電共生系統或運輸等用戶之事業。</a:t>
            </a:r>
          </a:p>
          <a:p>
            <a:pPr marL="0" lvl="0" indent="0">
              <a:lnSpc>
                <a:spcPts val="2600"/>
              </a:lnSpc>
              <a:buClr>
                <a:srgbClr val="FF0000"/>
              </a:buClr>
              <a:buNone/>
            </a:pPr>
            <a:r>
              <a:rPr lang="zh-TW" altLang="en-US" sz="3200" b="1" dirty="0">
                <a:latin typeface="+mj-ea"/>
                <a:ea typeface="+mj-ea"/>
              </a:rPr>
              <a:t>四、天然氣進口事業：指由國外進口液化天然氣，供應國內公用</a:t>
            </a:r>
            <a:endParaRPr lang="en-US" altLang="zh-TW" sz="3200" b="1" dirty="0">
              <a:latin typeface="+mj-ea"/>
              <a:ea typeface="+mj-ea"/>
            </a:endParaRPr>
          </a:p>
          <a:p>
            <a:pPr marL="0" lvl="0" indent="0">
              <a:lnSpc>
                <a:spcPts val="2600"/>
              </a:lnSpc>
              <a:buClr>
                <a:srgbClr val="FF0000"/>
              </a:buClr>
              <a:buNone/>
            </a:pPr>
            <a:r>
              <a:rPr lang="en-US" altLang="zh-TW" sz="3200" b="1" dirty="0">
                <a:latin typeface="+mj-ea"/>
                <a:ea typeface="+mj-ea"/>
              </a:rPr>
              <a:t>        </a:t>
            </a:r>
            <a:r>
              <a:rPr lang="zh-TW" altLang="en-US" sz="3200" b="1" dirty="0">
                <a:latin typeface="+mj-ea"/>
                <a:ea typeface="+mj-ea"/>
              </a:rPr>
              <a:t>天然氣事業、工業、電業、汽電共生系統或運輸等用戶之事業。</a:t>
            </a:r>
          </a:p>
          <a:p>
            <a:pPr marL="0" lvl="0" indent="0">
              <a:lnSpc>
                <a:spcPts val="2600"/>
              </a:lnSpc>
              <a:buClr>
                <a:srgbClr val="FF0000"/>
              </a:buClr>
              <a:buNone/>
            </a:pPr>
            <a:r>
              <a:rPr lang="zh-TW" altLang="en-US" sz="3200" b="1" dirty="0">
                <a:latin typeface="+mj-ea"/>
                <a:ea typeface="+mj-ea"/>
              </a:rPr>
              <a:t>五、公用天然氣事業：指以導管供應天然氣予家庭、商業及服務業</a:t>
            </a:r>
            <a:endParaRPr lang="en-US" altLang="zh-TW" sz="3200" b="1" dirty="0">
              <a:latin typeface="+mj-ea"/>
              <a:ea typeface="+mj-ea"/>
            </a:endParaRPr>
          </a:p>
          <a:p>
            <a:pPr marL="0" lvl="0" indent="0">
              <a:lnSpc>
                <a:spcPts val="2600"/>
              </a:lnSpc>
              <a:buClr>
                <a:srgbClr val="FF0000"/>
              </a:buClr>
              <a:buNone/>
            </a:pPr>
            <a:r>
              <a:rPr lang="en-US" altLang="zh-TW" sz="3200" b="1" dirty="0">
                <a:latin typeface="+mj-ea"/>
                <a:ea typeface="+mj-ea"/>
              </a:rPr>
              <a:t>        </a:t>
            </a:r>
            <a:r>
              <a:rPr lang="zh-TW" altLang="en-US" sz="3200" b="1" dirty="0">
                <a:latin typeface="+mj-ea"/>
                <a:ea typeface="+mj-ea"/>
              </a:rPr>
              <a:t>等用戶之事業。</a:t>
            </a:r>
          </a:p>
          <a:p>
            <a:pPr marL="0" lvl="0" indent="0">
              <a:lnSpc>
                <a:spcPts val="2600"/>
              </a:lnSpc>
              <a:buClr>
                <a:srgbClr val="FF0000"/>
              </a:buClr>
              <a:buNone/>
            </a:pPr>
            <a:r>
              <a:rPr lang="zh-TW" altLang="en-US" sz="3200" b="1" dirty="0">
                <a:latin typeface="+mj-ea"/>
                <a:ea typeface="+mj-ea"/>
              </a:rPr>
              <a:t>六、公用天然氣導管承裝業：指以承攬公用天然氣事業或其用戶使</a:t>
            </a:r>
            <a:endParaRPr lang="en-US" altLang="zh-TW" sz="3200" b="1" dirty="0">
              <a:latin typeface="+mj-ea"/>
              <a:ea typeface="+mj-ea"/>
            </a:endParaRPr>
          </a:p>
          <a:p>
            <a:pPr marL="0" lvl="0" indent="0">
              <a:lnSpc>
                <a:spcPts val="2600"/>
              </a:lnSpc>
              <a:buClr>
                <a:srgbClr val="FF0000"/>
              </a:buClr>
              <a:buNone/>
            </a:pPr>
            <a:r>
              <a:rPr lang="en-US" altLang="zh-TW" sz="3200" b="1" dirty="0">
                <a:latin typeface="+mj-ea"/>
                <a:ea typeface="+mj-ea"/>
              </a:rPr>
              <a:t>        </a:t>
            </a:r>
            <a:r>
              <a:rPr lang="zh-TW" altLang="en-US" sz="3200" b="1" dirty="0">
                <a:latin typeface="+mj-ea"/>
                <a:ea typeface="+mj-ea"/>
              </a:rPr>
              <a:t>用之輸氣管線工程施作，及輸氣管線安全維護業務之事業。</a:t>
            </a:r>
            <a:r>
              <a:rPr lang="en-US" altLang="zh-TW" sz="3200" b="1" dirty="0">
                <a:solidFill>
                  <a:srgbClr val="0166AD"/>
                </a:solidFill>
                <a:latin typeface="+mj-ea"/>
                <a:ea typeface="+mj-ea"/>
              </a:rPr>
              <a:t>(§3)</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34</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4459843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fontScale="55000" lnSpcReduction="20000"/>
          </a:bodyPr>
          <a:lstStyle/>
          <a:p>
            <a:pPr marL="0" lvl="0" indent="0">
              <a:lnSpc>
                <a:spcPts val="3000"/>
              </a:lnSpc>
              <a:buClr>
                <a:srgbClr val="FF0000"/>
              </a:buClr>
              <a:buNone/>
            </a:pPr>
            <a:r>
              <a:rPr lang="en-US" altLang="zh-TW" sz="4200" b="1" dirty="0">
                <a:solidFill>
                  <a:srgbClr val="292934"/>
                </a:solidFill>
                <a:latin typeface="微軟正黑體"/>
              </a:rPr>
              <a:t>1</a:t>
            </a:r>
            <a:r>
              <a:rPr lang="zh-TW" altLang="en-US" sz="4200" b="1" dirty="0">
                <a:solidFill>
                  <a:srgbClr val="292934"/>
                </a:solidFill>
                <a:latin typeface="微軟正黑體"/>
              </a:rPr>
              <a:t>天然氣生產或進口事業供應用戶之價格計算方式，應報請中央主管機關核定。</a:t>
            </a:r>
          </a:p>
          <a:p>
            <a:pPr marL="0" lvl="0" indent="0">
              <a:lnSpc>
                <a:spcPts val="3000"/>
              </a:lnSpc>
              <a:buClr>
                <a:srgbClr val="FF0000"/>
              </a:buClr>
              <a:buNone/>
            </a:pPr>
            <a:r>
              <a:rPr lang="en-US" altLang="zh-TW" sz="4200" b="1" dirty="0">
                <a:solidFill>
                  <a:srgbClr val="292934"/>
                </a:solidFill>
                <a:latin typeface="微軟正黑體"/>
              </a:rPr>
              <a:t>2</a:t>
            </a:r>
            <a:r>
              <a:rPr lang="zh-TW" altLang="en-US" sz="4200" b="1" dirty="0">
                <a:solidFill>
                  <a:srgbClr val="292934"/>
                </a:solidFill>
                <a:latin typeface="微軟正黑體"/>
              </a:rPr>
              <a:t>中央主管機關為前項價格計算方式之核定前，應邀集學者專家、消費者保護等民間團體組成審議會審查，必要時得依行政程序法辦理聽證會。</a:t>
            </a:r>
          </a:p>
          <a:p>
            <a:pPr marL="0" lvl="0" indent="0">
              <a:lnSpc>
                <a:spcPts val="3000"/>
              </a:lnSpc>
              <a:buClr>
                <a:srgbClr val="FF0000"/>
              </a:buClr>
              <a:buNone/>
            </a:pPr>
            <a:r>
              <a:rPr lang="en-US" altLang="zh-TW" sz="4200" b="1" dirty="0">
                <a:solidFill>
                  <a:srgbClr val="292934"/>
                </a:solidFill>
                <a:latin typeface="微軟正黑體"/>
              </a:rPr>
              <a:t>3</a:t>
            </a:r>
            <a:r>
              <a:rPr lang="zh-TW" altLang="en-US" sz="4200" b="1" dirty="0">
                <a:solidFill>
                  <a:srgbClr val="292934"/>
                </a:solidFill>
                <a:latin typeface="微軟正黑體"/>
              </a:rPr>
              <a:t>依第一項計算方式核定之價格變動時，應事先公告，並於事實發生後三日內函報中央主管機關備查；其價格計算項目估算致變動之價格顯失合理時，中央主管機關得令其作適當調整。</a:t>
            </a:r>
          </a:p>
          <a:p>
            <a:pPr marL="0" lvl="0" indent="0">
              <a:lnSpc>
                <a:spcPts val="3000"/>
              </a:lnSpc>
              <a:buClr>
                <a:srgbClr val="FF0000"/>
              </a:buClr>
              <a:buNone/>
            </a:pPr>
            <a:r>
              <a:rPr lang="en-US" altLang="zh-TW" sz="4200" b="1" dirty="0">
                <a:solidFill>
                  <a:srgbClr val="292934"/>
                </a:solidFill>
                <a:latin typeface="微軟正黑體"/>
              </a:rPr>
              <a:t>4</a:t>
            </a:r>
            <a:r>
              <a:rPr lang="zh-TW" altLang="en-US" sz="4200" b="1" dirty="0">
                <a:solidFill>
                  <a:srgbClr val="292934"/>
                </a:solidFill>
                <a:latin typeface="微軟正黑體"/>
              </a:rPr>
              <a:t>天然氣生產或進口事業供應用戶之價格計算方式、成本結構、售價及相關資料，應保存五年；必要時，中央主管機關得予查閱或要求其提供，事業不得規避、妨礙或拒絕。</a:t>
            </a:r>
            <a:r>
              <a:rPr lang="en-US" altLang="zh-TW" sz="4200" b="1" dirty="0">
                <a:solidFill>
                  <a:srgbClr val="0166AD"/>
                </a:solidFill>
                <a:latin typeface="微軟正黑體"/>
              </a:rPr>
              <a:t>(§32)</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35</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3505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lvl="0" indent="0">
              <a:lnSpc>
                <a:spcPts val="4300"/>
              </a:lnSpc>
              <a:buClr>
                <a:srgbClr val="FF0000"/>
              </a:buClr>
              <a:buNone/>
            </a:pPr>
            <a:r>
              <a:rPr lang="en-US" altLang="zh-TW" sz="3200" b="1" dirty="0">
                <a:solidFill>
                  <a:srgbClr val="292934"/>
                </a:solidFill>
                <a:latin typeface="微軟正黑體"/>
              </a:rPr>
              <a:t>1</a:t>
            </a:r>
            <a:r>
              <a:rPr lang="zh-TW" altLang="en-US" sz="3200" b="1" dirty="0">
                <a:solidFill>
                  <a:srgbClr val="292934"/>
                </a:solidFill>
                <a:latin typeface="微軟正黑體"/>
              </a:rPr>
              <a:t>公用天然氣事業為家庭、商業及服務業用</a:t>
            </a:r>
            <a:endParaRPr lang="en-US" altLang="zh-TW" sz="3200" b="1" dirty="0">
              <a:solidFill>
                <a:srgbClr val="292934"/>
              </a:solidFill>
              <a:latin typeface="微軟正黑體"/>
            </a:endParaRPr>
          </a:p>
          <a:p>
            <a:pPr marL="0" lvl="0" indent="0">
              <a:lnSpc>
                <a:spcPts val="4300"/>
              </a:lnSpc>
              <a:buClr>
                <a:srgbClr val="FF0000"/>
              </a:buClr>
              <a:buNone/>
            </a:pPr>
            <a:r>
              <a:rPr lang="en-US" altLang="zh-TW" sz="3200" b="1" dirty="0">
                <a:solidFill>
                  <a:srgbClr val="292934"/>
                </a:solidFill>
                <a:latin typeface="微軟正黑體"/>
              </a:rPr>
              <a:t>  </a:t>
            </a:r>
            <a:r>
              <a:rPr lang="zh-TW" altLang="en-US" sz="3200" b="1" dirty="0">
                <a:solidFill>
                  <a:srgbClr val="292934"/>
                </a:solidFill>
                <a:latin typeface="微軟正黑體"/>
              </a:rPr>
              <a:t>戶裝置使用天然氣之管線設備，得向用戶</a:t>
            </a:r>
            <a:endParaRPr lang="en-US" altLang="zh-TW" sz="3200" b="1" dirty="0">
              <a:solidFill>
                <a:srgbClr val="292934"/>
              </a:solidFill>
              <a:latin typeface="微軟正黑體"/>
            </a:endParaRPr>
          </a:p>
          <a:p>
            <a:pPr marL="0" lvl="0" indent="0">
              <a:lnSpc>
                <a:spcPts val="4300"/>
              </a:lnSpc>
              <a:buClr>
                <a:srgbClr val="FF0000"/>
              </a:buClr>
              <a:buNone/>
            </a:pPr>
            <a:r>
              <a:rPr lang="en-US" altLang="zh-TW" sz="3200" b="1" dirty="0">
                <a:solidFill>
                  <a:srgbClr val="292934"/>
                </a:solidFill>
                <a:latin typeface="微軟正黑體"/>
              </a:rPr>
              <a:t>  </a:t>
            </a:r>
            <a:r>
              <a:rPr lang="zh-TW" altLang="en-US" sz="3200" b="1" dirty="0">
                <a:solidFill>
                  <a:srgbClr val="292934"/>
                </a:solidFill>
                <a:latin typeface="微軟正黑體"/>
              </a:rPr>
              <a:t>收取費用；其收費應依計費準則之規定，</a:t>
            </a:r>
            <a:endParaRPr lang="en-US" altLang="zh-TW" sz="3200" b="1" dirty="0">
              <a:solidFill>
                <a:srgbClr val="292934"/>
              </a:solidFill>
              <a:latin typeface="微軟正黑體"/>
            </a:endParaRPr>
          </a:p>
          <a:p>
            <a:pPr marL="0" lvl="0" indent="0">
              <a:lnSpc>
                <a:spcPts val="4300"/>
              </a:lnSpc>
              <a:buClr>
                <a:srgbClr val="FF0000"/>
              </a:buClr>
              <a:buNone/>
            </a:pPr>
            <a:r>
              <a:rPr lang="en-US" altLang="zh-TW" sz="3200" b="1" dirty="0">
                <a:solidFill>
                  <a:srgbClr val="292934"/>
                </a:solidFill>
                <a:latin typeface="微軟正黑體"/>
              </a:rPr>
              <a:t>  </a:t>
            </a:r>
            <a:r>
              <a:rPr lang="zh-TW" altLang="en-US" sz="3200" b="1" dirty="0">
                <a:solidFill>
                  <a:srgbClr val="292934"/>
                </a:solidFill>
                <a:latin typeface="微軟正黑體"/>
              </a:rPr>
              <a:t>報經直轄市、縣（市）主管機關轉請中央</a:t>
            </a:r>
            <a:endParaRPr lang="en-US" altLang="zh-TW" sz="3200" b="1" dirty="0">
              <a:solidFill>
                <a:srgbClr val="292934"/>
              </a:solidFill>
              <a:latin typeface="微軟正黑體"/>
            </a:endParaRPr>
          </a:p>
          <a:p>
            <a:pPr marL="0" lvl="0" indent="0">
              <a:lnSpc>
                <a:spcPts val="4300"/>
              </a:lnSpc>
              <a:buClr>
                <a:srgbClr val="FF0000"/>
              </a:buClr>
              <a:buNone/>
            </a:pPr>
            <a:r>
              <a:rPr lang="en-US" altLang="zh-TW" sz="3200" b="1" dirty="0">
                <a:solidFill>
                  <a:srgbClr val="292934"/>
                </a:solidFill>
                <a:latin typeface="微軟正黑體"/>
              </a:rPr>
              <a:t>  </a:t>
            </a:r>
            <a:r>
              <a:rPr lang="zh-TW" altLang="en-US" sz="3200" b="1" dirty="0">
                <a:solidFill>
                  <a:srgbClr val="292934"/>
                </a:solidFill>
                <a:latin typeface="微軟正黑體"/>
              </a:rPr>
              <a:t>主管機關核定。</a:t>
            </a:r>
            <a:r>
              <a:rPr lang="en-US" altLang="zh-TW" sz="3200" b="1" dirty="0">
                <a:solidFill>
                  <a:srgbClr val="0166AD"/>
                </a:solidFill>
                <a:latin typeface="微軟正黑體"/>
              </a:rPr>
              <a:t>(§35)</a:t>
            </a:r>
          </a:p>
          <a:p>
            <a:pPr marL="0" lvl="0" indent="0">
              <a:lnSpc>
                <a:spcPts val="4300"/>
              </a:lnSpc>
              <a:buClr>
                <a:srgbClr val="FF0000"/>
              </a:buClr>
              <a:buNone/>
            </a:pPr>
            <a:endParaRPr lang="en-US" altLang="zh-TW" sz="3200" b="1" dirty="0">
              <a:solidFill>
                <a:srgbClr val="0166AD"/>
              </a:solidFill>
              <a:latin typeface="微軟正黑體"/>
            </a:endParaRP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36</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4100040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lvl="0" indent="0">
              <a:lnSpc>
                <a:spcPts val="4300"/>
              </a:lnSpc>
              <a:buClr>
                <a:srgbClr val="FF0000"/>
              </a:buClr>
              <a:buNone/>
            </a:pPr>
            <a:r>
              <a:rPr lang="zh-TW" altLang="en-US" sz="3200" b="1" dirty="0">
                <a:solidFill>
                  <a:srgbClr val="292934"/>
                </a:solidFill>
                <a:latin typeface="微軟正黑體"/>
              </a:rPr>
              <a:t>為促進消費者居家安全，中央主管機關應自本法施行之日起，擬定公用天然氣事業推動具有地震遮斷、壓力過低遮斷及通信等功能之微電腦瓦斯表推廣計畫，並逐年實施。</a:t>
            </a:r>
            <a:r>
              <a:rPr lang="en-US" altLang="zh-TW" sz="3200" b="1" dirty="0">
                <a:solidFill>
                  <a:srgbClr val="0166AD"/>
                </a:solidFill>
                <a:latin typeface="微軟正黑體"/>
              </a:rPr>
              <a:t>(§36)</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37</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3286147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fontScale="70000" lnSpcReduction="20000"/>
          </a:bodyPr>
          <a:lstStyle/>
          <a:p>
            <a:pPr marL="0" lvl="0" indent="0">
              <a:lnSpc>
                <a:spcPts val="4300"/>
              </a:lnSpc>
              <a:buClr>
                <a:srgbClr val="FF0000"/>
              </a:buClr>
              <a:buNone/>
            </a:pPr>
            <a:r>
              <a:rPr lang="en-US" altLang="zh-TW" sz="3200" b="1" dirty="0">
                <a:solidFill>
                  <a:srgbClr val="292934"/>
                </a:solidFill>
                <a:latin typeface="微軟正黑體"/>
              </a:rPr>
              <a:t>1</a:t>
            </a:r>
            <a:r>
              <a:rPr lang="zh-TW" altLang="en-US" sz="3200" b="1" dirty="0">
                <a:solidFill>
                  <a:srgbClr val="292934"/>
                </a:solidFill>
                <a:latin typeface="微軟正黑體"/>
              </a:rPr>
              <a:t>公用天然氣事業應維持全日正常供氣，除不可抗力或緊急事故外，遇有供氣區域內全部或一部停止供氣逾八小時之必要者，應先報請直轄市、縣（市）主管機關核准，並於停止供氣三日前通知用戶；停止供氣逾七日者，應報經直轄市、縣（市）主管機關核准，並轉請中央主管機關備查。</a:t>
            </a:r>
          </a:p>
          <a:p>
            <a:pPr marL="0" lvl="0" indent="0">
              <a:lnSpc>
                <a:spcPts val="4300"/>
              </a:lnSpc>
              <a:buClr>
                <a:srgbClr val="FF0000"/>
              </a:buClr>
              <a:buNone/>
            </a:pPr>
            <a:r>
              <a:rPr lang="en-US" altLang="zh-TW" sz="3200" b="1" dirty="0">
                <a:solidFill>
                  <a:srgbClr val="292934"/>
                </a:solidFill>
                <a:latin typeface="微軟正黑體"/>
              </a:rPr>
              <a:t>2</a:t>
            </a:r>
            <a:r>
              <a:rPr lang="zh-TW" altLang="en-US" sz="3200" b="1" dirty="0">
                <a:solidFill>
                  <a:srgbClr val="292934"/>
                </a:solidFill>
                <a:latin typeface="微軟正黑體"/>
              </a:rPr>
              <a:t>前項因不可抗力或緊急事故原因而停止供氣者，應自事實發生之日起三日內，報請直轄市、縣（市）主管機關備查。</a:t>
            </a:r>
            <a:r>
              <a:rPr lang="en-US" altLang="zh-TW" sz="3200" b="1" dirty="0">
                <a:solidFill>
                  <a:srgbClr val="0166AD"/>
                </a:solidFill>
                <a:latin typeface="微軟正黑體"/>
              </a:rPr>
              <a:t>(§37)</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38</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472400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lvl="0" indent="0">
              <a:lnSpc>
                <a:spcPts val="4300"/>
              </a:lnSpc>
              <a:buClr>
                <a:srgbClr val="FF0000"/>
              </a:buClr>
              <a:buNone/>
            </a:pPr>
            <a:r>
              <a:rPr lang="zh-TW" altLang="en-US" sz="3200" b="1" dirty="0">
                <a:solidFill>
                  <a:srgbClr val="292934"/>
                </a:solidFill>
                <a:latin typeface="微軟正黑體"/>
              </a:rPr>
              <a:t>天然氣事業應投保公共意外責任險；其保險金額，依天然氣事業類別及規模，由中央主管機關會商金融監督管理委員會定之。</a:t>
            </a:r>
            <a:r>
              <a:rPr lang="en-US" altLang="zh-TW" sz="3200" b="1" dirty="0">
                <a:solidFill>
                  <a:srgbClr val="0166AD"/>
                </a:solidFill>
                <a:latin typeface="微軟正黑體"/>
              </a:rPr>
              <a:t>(§44)</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39</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478641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847456" y="1672208"/>
            <a:ext cx="2901008" cy="4925144"/>
          </a:xfrm>
        </p:spPr>
        <p:txBody>
          <a:bodyPr/>
          <a:lstStyle/>
          <a:p>
            <a:pPr>
              <a:lnSpc>
                <a:spcPts val="4300"/>
              </a:lnSpc>
              <a:buClr>
                <a:srgbClr val="38872D"/>
              </a:buClr>
            </a:pPr>
            <a:r>
              <a:rPr lang="zh-TW" altLang="en-US" sz="2800" dirty="0">
                <a:latin typeface="+mj-ea"/>
                <a:ea typeface="+mj-ea"/>
              </a:rPr>
              <a:t>餐廳用餐</a:t>
            </a:r>
            <a:endParaRPr lang="en-US" altLang="zh-TW" sz="2800" dirty="0">
              <a:latin typeface="+mj-ea"/>
              <a:ea typeface="+mj-ea"/>
            </a:endParaRPr>
          </a:p>
          <a:p>
            <a:pPr>
              <a:lnSpc>
                <a:spcPts val="4300"/>
              </a:lnSpc>
              <a:buClr>
                <a:srgbClr val="38872D"/>
              </a:buClr>
            </a:pPr>
            <a:r>
              <a:rPr lang="zh-TW" altLang="en-US" sz="2800" dirty="0">
                <a:latin typeface="+mj-ea"/>
              </a:rPr>
              <a:t>出國旅遊</a:t>
            </a:r>
            <a:endParaRPr lang="en-US" altLang="zh-TW" sz="2800" dirty="0">
              <a:latin typeface="+mj-ea"/>
            </a:endParaRPr>
          </a:p>
          <a:p>
            <a:pPr>
              <a:lnSpc>
                <a:spcPts val="4300"/>
              </a:lnSpc>
              <a:buClr>
                <a:srgbClr val="38872D"/>
              </a:buClr>
            </a:pPr>
            <a:r>
              <a:rPr lang="zh-TW" altLang="en-US" sz="2800" dirty="0">
                <a:latin typeface="+mj-ea"/>
                <a:ea typeface="+mj-ea"/>
              </a:rPr>
              <a:t>住飯店</a:t>
            </a:r>
            <a:endParaRPr lang="en-US" altLang="zh-TW" sz="2800" dirty="0">
              <a:latin typeface="+mj-ea"/>
              <a:ea typeface="+mj-ea"/>
            </a:endParaRPr>
          </a:p>
          <a:p>
            <a:pPr>
              <a:lnSpc>
                <a:spcPts val="4300"/>
              </a:lnSpc>
              <a:buClr>
                <a:srgbClr val="38872D"/>
              </a:buClr>
            </a:pPr>
            <a:r>
              <a:rPr lang="zh-TW" altLang="en-US" sz="2800" dirty="0">
                <a:latin typeface="+mj-ea"/>
                <a:ea typeface="+mj-ea"/>
              </a:rPr>
              <a:t>補習</a:t>
            </a:r>
            <a:endParaRPr lang="en-US" altLang="zh-TW" sz="2800" dirty="0">
              <a:latin typeface="+mj-ea"/>
              <a:ea typeface="+mj-ea"/>
            </a:endParaRPr>
          </a:p>
          <a:p>
            <a:pPr>
              <a:lnSpc>
                <a:spcPts val="4300"/>
              </a:lnSpc>
              <a:buClr>
                <a:srgbClr val="38872D"/>
              </a:buClr>
            </a:pPr>
            <a:r>
              <a:rPr lang="zh-TW" altLang="en-US" sz="2800" dirty="0">
                <a:latin typeface="+mj-ea"/>
                <a:ea typeface="+mj-ea"/>
              </a:rPr>
              <a:t>線上遊戲</a:t>
            </a:r>
            <a:endParaRPr lang="en-US" altLang="zh-TW" sz="2800" dirty="0">
              <a:latin typeface="+mj-ea"/>
              <a:ea typeface="+mj-ea"/>
            </a:endParaRPr>
          </a:p>
          <a:p>
            <a:pPr>
              <a:lnSpc>
                <a:spcPts val="4300"/>
              </a:lnSpc>
              <a:buClr>
                <a:srgbClr val="38872D"/>
              </a:buClr>
            </a:pPr>
            <a:r>
              <a:rPr lang="zh-TW" altLang="en-US" sz="2800" dirty="0">
                <a:latin typeface="+mj-ea"/>
                <a:ea typeface="+mj-ea"/>
              </a:rPr>
              <a:t>網路購物</a:t>
            </a:r>
            <a:endParaRPr lang="en-US" altLang="zh-TW" sz="2800" dirty="0">
              <a:latin typeface="+mj-ea"/>
              <a:ea typeface="+mj-ea"/>
            </a:endParaRPr>
          </a:p>
          <a:p>
            <a:pPr>
              <a:lnSpc>
                <a:spcPts val="4300"/>
              </a:lnSpc>
              <a:buClr>
                <a:srgbClr val="38872D"/>
              </a:buClr>
            </a:pPr>
            <a:r>
              <a:rPr lang="zh-TW" altLang="en-US" sz="2800" dirty="0">
                <a:latin typeface="+mj-ea"/>
                <a:ea typeface="+mj-ea"/>
              </a:rPr>
              <a:t>購買禮券</a:t>
            </a:r>
            <a:endParaRPr lang="en-US" altLang="zh-TW" sz="2800" dirty="0">
              <a:latin typeface="+mj-ea"/>
              <a:ea typeface="+mj-ea"/>
            </a:endParaRPr>
          </a:p>
          <a:p>
            <a:pPr>
              <a:lnSpc>
                <a:spcPts val="36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7571184" cy="990600"/>
          </a:xfrm>
        </p:spPr>
        <p:txBody>
          <a:bodyPr>
            <a:normAutofit/>
          </a:bodyPr>
          <a:lstStyle/>
          <a:p>
            <a:r>
              <a:rPr lang="zh-TW" altLang="en-US" dirty="0">
                <a:effectLst>
                  <a:outerShdw blurRad="38100" dist="38100" dir="2700000" algn="tl">
                    <a:srgbClr val="000000">
                      <a:alpha val="43137"/>
                    </a:srgbClr>
                  </a:outerShdw>
                </a:effectLst>
              </a:rPr>
              <a:t>何謂「消費關係」</a:t>
            </a:r>
          </a:p>
        </p:txBody>
      </p:sp>
      <p:graphicFrame>
        <p:nvGraphicFramePr>
          <p:cNvPr id="2" name="資料庫圖表 1"/>
          <p:cNvGraphicFramePr/>
          <p:nvPr/>
        </p:nvGraphicFramePr>
        <p:xfrm>
          <a:off x="371872" y="1700808"/>
          <a:ext cx="463217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6">
            <a:extLst>
              <a:ext uri="{FF2B5EF4-FFF2-40B4-BE49-F238E27FC236}">
                <a16:creationId xmlns:a16="http://schemas.microsoft.com/office/drawing/2014/main" id="{970535CD-EE18-48C1-B39F-3C7E4D2BCFF8}"/>
              </a:ext>
            </a:extLst>
          </p:cNvPr>
          <p:cNvSpPr>
            <a:spLocks noGrp="1"/>
          </p:cNvSpPr>
          <p:nvPr>
            <p:ph type="sldNum" sz="quarter" idx="12"/>
          </p:nvPr>
        </p:nvSpPr>
        <p:spPr/>
        <p:txBody>
          <a:bodyPr/>
          <a:lstStyle/>
          <a:p>
            <a:pPr>
              <a:defRPr/>
            </a:pPr>
            <a:fld id="{6352D944-9F43-4B1A-B67A-52620D5D709B}" type="slidenum">
              <a:rPr lang="en-US" altLang="zh-TW" smtClean="0"/>
              <a:pPr>
                <a:defRPr/>
              </a:pPr>
              <a:t>4</a:t>
            </a:fld>
            <a:endParaRPr lang="en-US" altLang="zh-TW"/>
          </a:p>
        </p:txBody>
      </p:sp>
    </p:spTree>
    <p:extLst>
      <p:ext uri="{BB962C8B-B14F-4D97-AF65-F5344CB8AC3E}">
        <p14:creationId xmlns:p14="http://schemas.microsoft.com/office/powerpoint/2010/main" val="1042641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fontScale="40000" lnSpcReduction="20000"/>
          </a:bodyPr>
          <a:lstStyle/>
          <a:p>
            <a:pPr marL="0" lvl="0" indent="0">
              <a:lnSpc>
                <a:spcPts val="3000"/>
              </a:lnSpc>
              <a:buClr>
                <a:srgbClr val="FF0000"/>
              </a:buClr>
              <a:buNone/>
            </a:pPr>
            <a:r>
              <a:rPr lang="en-US" altLang="zh-TW" sz="4300" b="1" dirty="0">
                <a:solidFill>
                  <a:srgbClr val="292934"/>
                </a:solidFill>
                <a:latin typeface="微軟正黑體"/>
              </a:rPr>
              <a:t>1</a:t>
            </a:r>
            <a:r>
              <a:rPr lang="zh-TW" altLang="en-US" sz="4300" b="1" dirty="0">
                <a:solidFill>
                  <a:srgbClr val="292934"/>
                </a:solidFill>
                <a:latin typeface="微軟正黑體"/>
              </a:rPr>
              <a:t>公用天然氣事業應定期檢查家庭、商業及服務業用戶之管線，並記載其結果；如不合規定，應通知用戶限期改善；其經用戶請求檢查者，亦同。</a:t>
            </a:r>
          </a:p>
          <a:p>
            <a:pPr marL="0" lvl="0" indent="0">
              <a:lnSpc>
                <a:spcPts val="3000"/>
              </a:lnSpc>
              <a:buClr>
                <a:srgbClr val="FF0000"/>
              </a:buClr>
              <a:buNone/>
            </a:pPr>
            <a:r>
              <a:rPr lang="en-US" altLang="zh-TW" sz="4300" b="1" dirty="0">
                <a:solidFill>
                  <a:srgbClr val="292934"/>
                </a:solidFill>
                <a:latin typeface="微軟正黑體"/>
              </a:rPr>
              <a:t>2</a:t>
            </a:r>
            <a:r>
              <a:rPr lang="zh-TW" altLang="en-US" sz="4300" b="1" dirty="0">
                <a:solidFill>
                  <a:srgbClr val="292934"/>
                </a:solidFill>
                <a:latin typeface="微軟正黑體"/>
              </a:rPr>
              <a:t>用戶拒絕接受前項檢查，公用天然氣事業於認定有供氣安全之虞時，得報經直轄市、縣（市）主管機關同意，會同相關機關人員進行強制檢查。</a:t>
            </a:r>
          </a:p>
          <a:p>
            <a:pPr marL="0" lvl="0" indent="0">
              <a:lnSpc>
                <a:spcPts val="3000"/>
              </a:lnSpc>
              <a:buClr>
                <a:srgbClr val="FF0000"/>
              </a:buClr>
              <a:buNone/>
            </a:pPr>
            <a:r>
              <a:rPr lang="en-US" altLang="zh-TW" sz="4300" b="1" dirty="0">
                <a:solidFill>
                  <a:srgbClr val="292934"/>
                </a:solidFill>
                <a:latin typeface="微軟正黑體"/>
              </a:rPr>
              <a:t>3</a:t>
            </a:r>
            <a:r>
              <a:rPr lang="zh-TW" altLang="en-US" sz="4300" b="1" dirty="0">
                <a:solidFill>
                  <a:srgbClr val="292934"/>
                </a:solidFill>
                <a:latin typeface="微軟正黑體"/>
              </a:rPr>
              <a:t>非公用天然氣事業不得從事第一項之檢查。但公用天然氣事業得委託公用天然氣導管承裝業辦理。</a:t>
            </a:r>
          </a:p>
          <a:p>
            <a:pPr marL="0" lvl="0" indent="0">
              <a:lnSpc>
                <a:spcPts val="3000"/>
              </a:lnSpc>
              <a:buClr>
                <a:srgbClr val="FF0000"/>
              </a:buClr>
              <a:buNone/>
            </a:pPr>
            <a:r>
              <a:rPr lang="en-US" altLang="zh-TW" sz="4300" b="1" dirty="0">
                <a:solidFill>
                  <a:srgbClr val="292934"/>
                </a:solidFill>
                <a:latin typeface="微軟正黑體"/>
              </a:rPr>
              <a:t>4</a:t>
            </a:r>
            <a:r>
              <a:rPr lang="zh-TW" altLang="en-US" sz="4300" b="1" dirty="0">
                <a:solidFill>
                  <a:srgbClr val="292934"/>
                </a:solidFill>
                <a:latin typeface="微軟正黑體"/>
              </a:rPr>
              <a:t>第一項檢查人員及前項受委託辦理檢查之人員，於進行檢查相關業務時，應主動出示身分證明文件。</a:t>
            </a:r>
          </a:p>
          <a:p>
            <a:pPr marL="0" lvl="0" indent="0">
              <a:lnSpc>
                <a:spcPts val="3000"/>
              </a:lnSpc>
              <a:buClr>
                <a:srgbClr val="FF0000"/>
              </a:buClr>
              <a:buNone/>
            </a:pPr>
            <a:r>
              <a:rPr lang="en-US" altLang="zh-TW" sz="4300" b="1" dirty="0">
                <a:solidFill>
                  <a:srgbClr val="292934"/>
                </a:solidFill>
                <a:latin typeface="微軟正黑體"/>
              </a:rPr>
              <a:t>5</a:t>
            </a:r>
            <a:r>
              <a:rPr lang="zh-TW" altLang="en-US" sz="4300" b="1" dirty="0">
                <a:solidFill>
                  <a:srgbClr val="292934"/>
                </a:solidFill>
                <a:latin typeface="微軟正黑體"/>
              </a:rPr>
              <a:t>第一項定期檢查之項目、期限、作業方式、收費項目及費用計算方式事項，應報經直轄市、縣（市）主管機關轉請中央主管機關核定後，載明於公用天然氣事業之營業章程。但家庭用戶之定期檢查，不得另行收費。</a:t>
            </a:r>
          </a:p>
          <a:p>
            <a:pPr marL="0" lvl="0" indent="0">
              <a:lnSpc>
                <a:spcPts val="3000"/>
              </a:lnSpc>
              <a:buClr>
                <a:srgbClr val="FF0000"/>
              </a:buClr>
              <a:buNone/>
            </a:pPr>
            <a:r>
              <a:rPr lang="en-US" altLang="zh-TW" sz="4300" b="1" dirty="0">
                <a:solidFill>
                  <a:srgbClr val="292934"/>
                </a:solidFill>
                <a:latin typeface="微軟正黑體"/>
              </a:rPr>
              <a:t>6</a:t>
            </a:r>
            <a:r>
              <a:rPr lang="zh-TW" altLang="en-US" sz="4300" b="1" dirty="0">
                <a:solidFill>
                  <a:srgbClr val="292934"/>
                </a:solidFill>
                <a:latin typeface="微軟正黑體"/>
              </a:rPr>
              <a:t>公用天然氣事業從事第一項之檢查時，不得有推廣、銷售商品之行為。</a:t>
            </a:r>
            <a:r>
              <a:rPr lang="en-US" altLang="zh-TW" sz="4300" b="1" dirty="0">
                <a:solidFill>
                  <a:srgbClr val="0166AD"/>
                </a:solidFill>
                <a:latin typeface="微軟正黑體"/>
              </a:rPr>
              <a:t>(§48)</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40</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39153535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lvl="0" indent="0">
              <a:lnSpc>
                <a:spcPts val="3000"/>
              </a:lnSpc>
              <a:buClr>
                <a:srgbClr val="FF0000"/>
              </a:buClr>
              <a:buNone/>
            </a:pPr>
            <a:r>
              <a:rPr lang="zh-TW" altLang="en-US" sz="2800" b="1" dirty="0">
                <a:solidFill>
                  <a:srgbClr val="292934"/>
                </a:solidFill>
                <a:latin typeface="微軟正黑體"/>
              </a:rPr>
              <a:t>天然氣事業有下列情形之一者，處新臺幣五十萬元以上二百五十萬元以下罰鍰，並通知限期改善；屆期不改善者，得按次處罰至改善為止；情節重大者，於公用天然氣事業，並得廢止其設立許可及供氣營業執照：</a:t>
            </a:r>
            <a:endParaRPr lang="en-US" altLang="zh-TW" sz="2800" b="1" dirty="0">
              <a:solidFill>
                <a:srgbClr val="292934"/>
              </a:solidFill>
              <a:latin typeface="微軟正黑體"/>
            </a:endParaRPr>
          </a:p>
          <a:p>
            <a:pPr marL="0" lvl="0" indent="0">
              <a:lnSpc>
                <a:spcPts val="3000"/>
              </a:lnSpc>
              <a:buClr>
                <a:srgbClr val="FF0000"/>
              </a:buClr>
              <a:buNone/>
            </a:pPr>
            <a:r>
              <a:rPr lang="zh-TW" altLang="en-US" sz="2800" b="1" dirty="0">
                <a:solidFill>
                  <a:srgbClr val="292934"/>
                </a:solidFill>
                <a:latin typeface="微軟正黑體"/>
              </a:rPr>
              <a:t>四、未依</a:t>
            </a:r>
            <a:r>
              <a:rPr lang="zh-TW" altLang="en-US" sz="2800" b="1" dirty="0">
                <a:solidFill>
                  <a:srgbClr val="FF0000"/>
                </a:solidFill>
                <a:latin typeface="微軟正黑體"/>
              </a:rPr>
              <a:t>第三十二條</a:t>
            </a:r>
            <a:r>
              <a:rPr lang="zh-TW" altLang="en-US" sz="2800" b="1" dirty="0">
                <a:solidFill>
                  <a:srgbClr val="292934"/>
                </a:solidFill>
                <a:latin typeface="微軟正黑體"/>
              </a:rPr>
              <a:t>第一項規定，將價格計算方式提報主管機關核定；或違反第三項規定，未依中央主管機關所為之命令調整。</a:t>
            </a:r>
            <a:endParaRPr lang="en-US" altLang="zh-TW" sz="2800" b="1" dirty="0">
              <a:solidFill>
                <a:srgbClr val="292934"/>
              </a:solidFill>
              <a:latin typeface="微軟正黑體"/>
            </a:endParaRPr>
          </a:p>
          <a:p>
            <a:pPr marL="0" lvl="0" indent="0">
              <a:lnSpc>
                <a:spcPts val="3000"/>
              </a:lnSpc>
              <a:buClr>
                <a:srgbClr val="FF0000"/>
              </a:buClr>
              <a:buNone/>
            </a:pPr>
            <a:r>
              <a:rPr lang="zh-TW" altLang="en-US" sz="2800" b="1" dirty="0">
                <a:solidFill>
                  <a:srgbClr val="292934"/>
                </a:solidFill>
                <a:latin typeface="微軟正黑體"/>
              </a:rPr>
              <a:t>九、未依</a:t>
            </a:r>
            <a:r>
              <a:rPr lang="zh-TW" altLang="en-US" sz="2800" b="1" dirty="0">
                <a:solidFill>
                  <a:srgbClr val="FF0000"/>
                </a:solidFill>
                <a:latin typeface="微軟正黑體"/>
              </a:rPr>
              <a:t>第四十四條</a:t>
            </a:r>
            <a:r>
              <a:rPr lang="zh-TW" altLang="en-US" sz="2800" b="1" dirty="0">
                <a:solidFill>
                  <a:srgbClr val="292934"/>
                </a:solidFill>
                <a:latin typeface="微軟正黑體"/>
              </a:rPr>
              <a:t>規定，投保公共意外責任險或投保金額未符合規定。</a:t>
            </a:r>
            <a:endParaRPr lang="en-US" altLang="zh-TW" sz="2800" b="1" dirty="0">
              <a:solidFill>
                <a:srgbClr val="292934"/>
              </a:solidFill>
              <a:latin typeface="微軟正黑體"/>
            </a:endParaRPr>
          </a:p>
          <a:p>
            <a:pPr marL="0" lvl="0" indent="0">
              <a:lnSpc>
                <a:spcPts val="3000"/>
              </a:lnSpc>
              <a:buClr>
                <a:srgbClr val="FF0000"/>
              </a:buClr>
              <a:buNone/>
            </a:pPr>
            <a:r>
              <a:rPr lang="en-US" altLang="zh-TW" sz="2800" b="1" dirty="0">
                <a:solidFill>
                  <a:srgbClr val="0166AD"/>
                </a:solidFill>
                <a:latin typeface="微軟正黑體"/>
              </a:rPr>
              <a:t>(§59)</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41</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395359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lvl="0" indent="0">
              <a:lnSpc>
                <a:spcPts val="3000"/>
              </a:lnSpc>
              <a:buClr>
                <a:srgbClr val="FF0000"/>
              </a:buClr>
              <a:buNone/>
            </a:pPr>
            <a:r>
              <a:rPr lang="zh-TW" altLang="en-US" sz="2800" b="1" dirty="0">
                <a:solidFill>
                  <a:srgbClr val="292934"/>
                </a:solidFill>
                <a:latin typeface="微軟正黑體"/>
              </a:rPr>
              <a:t>天然氣事業，有下列情形之一者，處新臺幣三十萬元以上一百五十萬元以下罰鍰，並通知限期改善；屆期不改善者，得按次處罰至改善為止；情節重大者，於公用天然氣事業，並得廢止其設立許可及供氣營業執照：</a:t>
            </a:r>
            <a:endParaRPr lang="en-US" altLang="zh-TW" sz="2800" b="1" dirty="0">
              <a:solidFill>
                <a:srgbClr val="292934"/>
              </a:solidFill>
              <a:latin typeface="微軟正黑體"/>
            </a:endParaRPr>
          </a:p>
          <a:p>
            <a:pPr marL="0" lvl="0" indent="0">
              <a:lnSpc>
                <a:spcPts val="3000"/>
              </a:lnSpc>
              <a:buClr>
                <a:srgbClr val="FF0000"/>
              </a:buClr>
              <a:buNone/>
            </a:pPr>
            <a:r>
              <a:rPr lang="zh-TW" altLang="en-US" sz="2800" b="1" dirty="0">
                <a:solidFill>
                  <a:srgbClr val="292934"/>
                </a:solidFill>
                <a:latin typeface="微軟正黑體"/>
              </a:rPr>
              <a:t>六、違反</a:t>
            </a:r>
            <a:r>
              <a:rPr lang="zh-TW" altLang="en-US" sz="2800" b="1" dirty="0">
                <a:solidFill>
                  <a:srgbClr val="FF0000"/>
                </a:solidFill>
                <a:latin typeface="微軟正黑體"/>
              </a:rPr>
              <a:t>第三十二條第四項</a:t>
            </a:r>
            <a:r>
              <a:rPr lang="zh-TW" altLang="en-US" sz="2800" b="1" dirty="0">
                <a:solidFill>
                  <a:srgbClr val="292934"/>
                </a:solidFill>
                <a:latin typeface="微軟正黑體"/>
              </a:rPr>
              <a:t>規定，未保存或提供資料或規避、妨礙、拒絕主管機關查閱。</a:t>
            </a:r>
          </a:p>
          <a:p>
            <a:pPr marL="0" lvl="0" indent="0">
              <a:lnSpc>
                <a:spcPts val="3000"/>
              </a:lnSpc>
              <a:buClr>
                <a:srgbClr val="FF0000"/>
              </a:buClr>
              <a:buNone/>
            </a:pPr>
            <a:r>
              <a:rPr lang="zh-TW" altLang="en-US" sz="2800" b="1" dirty="0">
                <a:solidFill>
                  <a:srgbClr val="292934"/>
                </a:solidFill>
                <a:latin typeface="微軟正黑體"/>
              </a:rPr>
              <a:t>七、違反</a:t>
            </a:r>
            <a:r>
              <a:rPr lang="zh-TW" altLang="en-US" sz="2800" b="1" dirty="0">
                <a:solidFill>
                  <a:srgbClr val="FF0000"/>
                </a:solidFill>
                <a:latin typeface="微軟正黑體"/>
              </a:rPr>
              <a:t>第三十五條第一項</a:t>
            </a:r>
            <a:r>
              <a:rPr lang="zh-TW" altLang="en-US" sz="2800" b="1" dirty="0">
                <a:solidFill>
                  <a:srgbClr val="292934"/>
                </a:solidFill>
                <a:latin typeface="微軟正黑體"/>
              </a:rPr>
              <a:t>規定，未依計費準則收取管線設備費用。</a:t>
            </a:r>
            <a:endParaRPr lang="en-US" altLang="zh-TW" sz="2800" b="1" dirty="0">
              <a:solidFill>
                <a:srgbClr val="292934"/>
              </a:solidFill>
              <a:latin typeface="微軟正黑體"/>
            </a:endParaRPr>
          </a:p>
          <a:p>
            <a:pPr marL="0" lvl="0" indent="0">
              <a:lnSpc>
                <a:spcPts val="3000"/>
              </a:lnSpc>
              <a:buClr>
                <a:srgbClr val="FF0000"/>
              </a:buClr>
              <a:buNone/>
            </a:pPr>
            <a:r>
              <a:rPr lang="en-US" altLang="zh-TW" sz="2800" b="1" dirty="0">
                <a:solidFill>
                  <a:srgbClr val="0166AD"/>
                </a:solidFill>
                <a:latin typeface="微軟正黑體"/>
              </a:rPr>
              <a:t>(§60)</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42</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92774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lvl="0" indent="0">
              <a:lnSpc>
                <a:spcPts val="3000"/>
              </a:lnSpc>
              <a:buClr>
                <a:srgbClr val="FF0000"/>
              </a:buClr>
              <a:buNone/>
            </a:pPr>
            <a:r>
              <a:rPr lang="zh-TW" altLang="en-US" sz="2800" b="1" dirty="0">
                <a:solidFill>
                  <a:srgbClr val="292934"/>
                </a:solidFill>
                <a:latin typeface="微軟正黑體"/>
              </a:rPr>
              <a:t>天然氣事業，有下列情形之一者，處新臺幣十萬元以上五十萬元以下罰鍰，並通知限期改善；屆期不改善者，得按次處罰至改善為止：</a:t>
            </a:r>
            <a:endParaRPr lang="en-US" altLang="zh-TW" sz="2800" b="1" dirty="0">
              <a:solidFill>
                <a:srgbClr val="292934"/>
              </a:solidFill>
              <a:latin typeface="微軟正黑體"/>
            </a:endParaRPr>
          </a:p>
          <a:p>
            <a:pPr marL="0" lvl="0" indent="0">
              <a:lnSpc>
                <a:spcPts val="3000"/>
              </a:lnSpc>
              <a:buClr>
                <a:srgbClr val="FF0000"/>
              </a:buClr>
              <a:buNone/>
            </a:pPr>
            <a:r>
              <a:rPr lang="zh-TW" altLang="en-US" sz="2800" b="1" dirty="0">
                <a:solidFill>
                  <a:srgbClr val="292934"/>
                </a:solidFill>
                <a:latin typeface="微軟正黑體"/>
              </a:rPr>
              <a:t>六、未依</a:t>
            </a:r>
            <a:r>
              <a:rPr lang="zh-TW" altLang="en-US" sz="2800" b="1" dirty="0">
                <a:solidFill>
                  <a:srgbClr val="FF0000"/>
                </a:solidFill>
                <a:latin typeface="微軟正黑體"/>
              </a:rPr>
              <a:t>第三十二條第三項</a:t>
            </a:r>
            <a:r>
              <a:rPr lang="zh-TW" altLang="en-US" sz="2800" b="1" dirty="0">
                <a:solidFill>
                  <a:srgbClr val="292934"/>
                </a:solidFill>
                <a:latin typeface="微軟正黑體"/>
              </a:rPr>
              <a:t>規定，於期限內公告或函報中央主管機關。</a:t>
            </a:r>
            <a:endParaRPr lang="en-US" altLang="zh-TW" sz="2800" b="1" dirty="0">
              <a:solidFill>
                <a:srgbClr val="292934"/>
              </a:solidFill>
              <a:latin typeface="微軟正黑體"/>
            </a:endParaRPr>
          </a:p>
          <a:p>
            <a:pPr marL="0" lvl="0" indent="0">
              <a:lnSpc>
                <a:spcPts val="3000"/>
              </a:lnSpc>
              <a:buClr>
                <a:srgbClr val="FF0000"/>
              </a:buClr>
              <a:buNone/>
            </a:pPr>
            <a:r>
              <a:rPr lang="zh-TW" altLang="en-US" sz="2800" b="1" dirty="0">
                <a:solidFill>
                  <a:srgbClr val="292934"/>
                </a:solidFill>
                <a:latin typeface="微軟正黑體"/>
              </a:rPr>
              <a:t>七、未依</a:t>
            </a:r>
            <a:r>
              <a:rPr lang="zh-TW" altLang="en-US" sz="2800" b="1" dirty="0">
                <a:solidFill>
                  <a:srgbClr val="FF0000"/>
                </a:solidFill>
                <a:latin typeface="微軟正黑體"/>
              </a:rPr>
              <a:t>第三十七條</a:t>
            </a:r>
            <a:r>
              <a:rPr lang="zh-TW" altLang="en-US" sz="2800" b="1" dirty="0">
                <a:solidFill>
                  <a:srgbClr val="292934"/>
                </a:solidFill>
                <a:latin typeface="微軟正黑體"/>
              </a:rPr>
              <a:t>規定，報請核准、備查或通知用戶。</a:t>
            </a:r>
            <a:endParaRPr lang="en-US" altLang="zh-TW" sz="2800" b="1" dirty="0">
              <a:solidFill>
                <a:srgbClr val="292934"/>
              </a:solidFill>
              <a:latin typeface="微軟正黑體"/>
            </a:endParaRPr>
          </a:p>
          <a:p>
            <a:pPr marL="0" lvl="0" indent="0">
              <a:lnSpc>
                <a:spcPts val="3000"/>
              </a:lnSpc>
              <a:buClr>
                <a:srgbClr val="FF0000"/>
              </a:buClr>
              <a:buNone/>
            </a:pPr>
            <a:r>
              <a:rPr lang="zh-TW" altLang="en-US" sz="2800" b="1" dirty="0">
                <a:solidFill>
                  <a:srgbClr val="292934"/>
                </a:solidFill>
                <a:latin typeface="微軟正黑體"/>
              </a:rPr>
              <a:t>九、違反</a:t>
            </a:r>
            <a:r>
              <a:rPr lang="zh-TW" altLang="en-US" sz="2800" b="1" dirty="0">
                <a:solidFill>
                  <a:srgbClr val="FF0000"/>
                </a:solidFill>
                <a:latin typeface="微軟正黑體"/>
              </a:rPr>
              <a:t>第四十八條第一項</a:t>
            </a:r>
            <a:r>
              <a:rPr lang="zh-TW" altLang="en-US" sz="2800" b="1" dirty="0">
                <a:solidFill>
                  <a:srgbClr val="292934"/>
                </a:solidFill>
                <a:latin typeface="微軟正黑體"/>
              </a:rPr>
              <a:t>或第四十九條第一項規定，未定期檢查或未記載檢查結果。</a:t>
            </a:r>
            <a:endParaRPr lang="en-US" altLang="zh-TW" sz="2800" b="1" dirty="0">
              <a:solidFill>
                <a:srgbClr val="292934"/>
              </a:solidFill>
              <a:latin typeface="微軟正黑體"/>
            </a:endParaRPr>
          </a:p>
          <a:p>
            <a:pPr marL="0" lvl="0" indent="0">
              <a:lnSpc>
                <a:spcPts val="3000"/>
              </a:lnSpc>
              <a:buClr>
                <a:srgbClr val="FF0000"/>
              </a:buClr>
              <a:buNone/>
            </a:pPr>
            <a:r>
              <a:rPr lang="en-US" altLang="zh-TW" sz="2800" b="1" dirty="0">
                <a:solidFill>
                  <a:srgbClr val="0166AD"/>
                </a:solidFill>
                <a:latin typeface="微軟正黑體"/>
              </a:rPr>
              <a:t>(§62)</a:t>
            </a:r>
          </a:p>
          <a:p>
            <a:pPr marL="0" lvl="0" indent="0">
              <a:lnSpc>
                <a:spcPts val="4300"/>
              </a:lnSpc>
              <a:buClr>
                <a:srgbClr val="FF0000"/>
              </a:buClr>
              <a:buNone/>
            </a:pPr>
            <a:endParaRPr lang="en-US" altLang="zh-TW" sz="3200" b="1" dirty="0">
              <a:solidFill>
                <a:srgbClr val="0166AD"/>
              </a:solidFill>
              <a:latin typeface="微軟正黑體"/>
            </a:endParaRP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天然氣事業法</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43</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7333552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a:extLst>
              <a:ext uri="{FF2B5EF4-FFF2-40B4-BE49-F238E27FC236}">
                <a16:creationId xmlns:a16="http://schemas.microsoft.com/office/drawing/2014/main" id="{8026FF03-1765-42A0-BFFC-131196C6BD77}"/>
              </a:ext>
            </a:extLst>
          </p:cNvPr>
          <p:cNvPicPr>
            <a:picLocks noGrp="1" noChangeAspect="1"/>
          </p:cNvPicPr>
          <p:nvPr>
            <p:ph idx="1"/>
          </p:nvPr>
        </p:nvPicPr>
        <p:blipFill>
          <a:blip r:embed="rId2"/>
          <a:stretch>
            <a:fillRect/>
          </a:stretch>
        </p:blipFill>
        <p:spPr>
          <a:xfrm>
            <a:off x="652027" y="1533493"/>
            <a:ext cx="3919973" cy="4924425"/>
          </a:xfrm>
          <a:prstGeom prst="rect">
            <a:avLst/>
          </a:prstGeom>
        </p:spPr>
      </p:pic>
      <p:sp>
        <p:nvSpPr>
          <p:cNvPr id="5" name="標題 4"/>
          <p:cNvSpPr>
            <a:spLocks noGrp="1"/>
          </p:cNvSpPr>
          <p:nvPr>
            <p:ph type="title"/>
          </p:nvPr>
        </p:nvSpPr>
        <p:spPr>
          <a:xfrm>
            <a:off x="457200" y="533400"/>
            <a:ext cx="6707088" cy="990600"/>
          </a:xfrm>
        </p:spPr>
        <p:txBody>
          <a:bodyPr>
            <a:normAutofit fontScale="90000"/>
          </a:bodyPr>
          <a:lstStyle/>
          <a:p>
            <a:r>
              <a:rPr lang="zh-TW" altLang="en-US" dirty="0">
                <a:effectLst>
                  <a:outerShdw blurRad="38100" dist="38100" dir="2700000" algn="tl">
                    <a:srgbClr val="000000">
                      <a:alpha val="43137"/>
                    </a:srgbClr>
                  </a:outerShdw>
                </a:effectLst>
                <a:hlinkClick r:id="rId3" action="ppaction://hlinkfile"/>
              </a:rPr>
              <a:t>家用天然氣供氣定型化契約範本</a:t>
            </a:r>
            <a:br>
              <a:rPr lang="en-US" altLang="zh-TW" dirty="0">
                <a:effectLst>
                  <a:outerShdw blurRad="38100" dist="38100" dir="2700000" algn="tl">
                    <a:srgbClr val="000000">
                      <a:alpha val="43137"/>
                    </a:srgbClr>
                  </a:outerShdw>
                </a:effectLst>
              </a:rPr>
            </a:br>
            <a:r>
              <a:rPr lang="zh-TW" altLang="en-US" sz="1800" dirty="0">
                <a:solidFill>
                  <a:srgbClr val="0070C0"/>
                </a:solidFill>
                <a:effectLst>
                  <a:outerShdw blurRad="38100" dist="38100" dir="2700000" algn="tl">
                    <a:srgbClr val="000000">
                      <a:alpha val="43137"/>
                    </a:srgbClr>
                  </a:outerShdw>
                </a:effectLst>
              </a:rPr>
              <a:t>經濟部</a:t>
            </a:r>
            <a:r>
              <a:rPr lang="en-US" altLang="zh-TW" sz="1800" dirty="0">
                <a:solidFill>
                  <a:srgbClr val="0070C0"/>
                </a:solidFill>
                <a:effectLst>
                  <a:outerShdw blurRad="38100" dist="38100" dir="2700000" algn="tl">
                    <a:srgbClr val="000000">
                      <a:alpha val="43137"/>
                    </a:srgbClr>
                  </a:outerShdw>
                </a:effectLst>
              </a:rPr>
              <a:t>102</a:t>
            </a:r>
            <a:r>
              <a:rPr lang="zh-TW" altLang="en-US" sz="1800" dirty="0">
                <a:solidFill>
                  <a:srgbClr val="0070C0"/>
                </a:solidFill>
                <a:effectLst>
                  <a:outerShdw blurRad="38100" dist="38100" dir="2700000" algn="tl">
                    <a:srgbClr val="000000">
                      <a:alpha val="43137"/>
                    </a:srgbClr>
                  </a:outerShdw>
                </a:effectLst>
              </a:rPr>
              <a:t>年</a:t>
            </a:r>
            <a:r>
              <a:rPr lang="en-US" altLang="zh-TW" sz="1800" dirty="0">
                <a:solidFill>
                  <a:srgbClr val="0070C0"/>
                </a:solidFill>
                <a:effectLst>
                  <a:outerShdw blurRad="38100" dist="38100" dir="2700000" algn="tl">
                    <a:srgbClr val="000000">
                      <a:alpha val="43137"/>
                    </a:srgbClr>
                  </a:outerShdw>
                </a:effectLst>
              </a:rPr>
              <a:t>04</a:t>
            </a:r>
            <a:r>
              <a:rPr lang="zh-TW" altLang="en-US" sz="1800" dirty="0">
                <a:solidFill>
                  <a:srgbClr val="0070C0"/>
                </a:solidFill>
                <a:effectLst>
                  <a:outerShdw blurRad="38100" dist="38100" dir="2700000" algn="tl">
                    <a:srgbClr val="000000">
                      <a:alpha val="43137"/>
                    </a:srgbClr>
                  </a:outerShdw>
                </a:effectLst>
              </a:rPr>
              <a:t>月</a:t>
            </a:r>
            <a:r>
              <a:rPr lang="en-US" altLang="zh-TW" sz="1800" dirty="0">
                <a:solidFill>
                  <a:srgbClr val="0070C0"/>
                </a:solidFill>
                <a:effectLst>
                  <a:outerShdw blurRad="38100" dist="38100" dir="2700000" algn="tl">
                    <a:srgbClr val="000000">
                      <a:alpha val="43137"/>
                    </a:srgbClr>
                  </a:outerShdw>
                </a:effectLst>
              </a:rPr>
              <a:t>15</a:t>
            </a:r>
            <a:r>
              <a:rPr lang="zh-TW" altLang="en-US" sz="1800" dirty="0">
                <a:solidFill>
                  <a:srgbClr val="0070C0"/>
                </a:solidFill>
                <a:effectLst>
                  <a:outerShdw blurRad="38100" dist="38100" dir="2700000" algn="tl">
                    <a:srgbClr val="000000">
                      <a:alpha val="43137"/>
                    </a:srgbClr>
                  </a:outerShdw>
                </a:effectLst>
              </a:rPr>
              <a:t>日經授能字第</a:t>
            </a:r>
            <a:r>
              <a:rPr lang="en-US" altLang="zh-TW" sz="1800" dirty="0">
                <a:solidFill>
                  <a:srgbClr val="0070C0"/>
                </a:solidFill>
                <a:effectLst>
                  <a:outerShdw blurRad="38100" dist="38100" dir="2700000" algn="tl">
                    <a:srgbClr val="000000">
                      <a:alpha val="43137"/>
                    </a:srgbClr>
                  </a:outerShdw>
                </a:effectLst>
              </a:rPr>
              <a:t>10200448480</a:t>
            </a:r>
            <a:r>
              <a:rPr lang="zh-TW" altLang="en-US" sz="1800" dirty="0">
                <a:solidFill>
                  <a:srgbClr val="0070C0"/>
                </a:solidFill>
                <a:effectLst>
                  <a:outerShdw blurRad="38100" dist="38100" dir="2700000" algn="tl">
                    <a:srgbClr val="000000">
                      <a:alpha val="43137"/>
                    </a:srgbClr>
                  </a:outerShdw>
                </a:effectLst>
              </a:rPr>
              <a:t>號函</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44</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4" name="圖片 3">
            <a:extLst>
              <a:ext uri="{FF2B5EF4-FFF2-40B4-BE49-F238E27FC236}">
                <a16:creationId xmlns:a16="http://schemas.microsoft.com/office/drawing/2014/main" id="{31FF8616-44A4-429D-8108-42AA6DED3ABD}"/>
              </a:ext>
            </a:extLst>
          </p:cNvPr>
          <p:cNvPicPr>
            <a:picLocks noChangeAspect="1"/>
          </p:cNvPicPr>
          <p:nvPr/>
        </p:nvPicPr>
        <p:blipFill>
          <a:blip r:embed="rId4"/>
          <a:stretch>
            <a:fillRect/>
          </a:stretch>
        </p:blipFill>
        <p:spPr>
          <a:xfrm>
            <a:off x="4787582" y="1427356"/>
            <a:ext cx="3698752" cy="4924425"/>
          </a:xfrm>
          <a:prstGeom prst="rect">
            <a:avLst/>
          </a:prstGeom>
        </p:spPr>
      </p:pic>
    </p:spTree>
    <p:extLst>
      <p:ext uri="{BB962C8B-B14F-4D97-AF65-F5344CB8AC3E}">
        <p14:creationId xmlns:p14="http://schemas.microsoft.com/office/powerpoint/2010/main" val="1717584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533400"/>
            <a:ext cx="6707088" cy="990600"/>
          </a:xfrm>
        </p:spPr>
        <p:txBody>
          <a:bodyPr>
            <a:normAutofit fontScale="90000"/>
          </a:bodyPr>
          <a:lstStyle/>
          <a:p>
            <a:r>
              <a:rPr lang="zh-TW" altLang="en-US" dirty="0">
                <a:effectLst>
                  <a:outerShdw blurRad="38100" dist="38100" dir="2700000" algn="tl">
                    <a:srgbClr val="000000">
                      <a:alpha val="43137"/>
                    </a:srgbClr>
                  </a:outerShdw>
                </a:effectLst>
                <a:hlinkClick r:id="rId2" action="ppaction://hlinkfile"/>
              </a:rPr>
              <a:t>家用天然氣供氣定型化契約範本</a:t>
            </a:r>
            <a:br>
              <a:rPr lang="en-US" altLang="zh-TW" dirty="0">
                <a:effectLst>
                  <a:outerShdw blurRad="38100" dist="38100" dir="2700000" algn="tl">
                    <a:srgbClr val="000000">
                      <a:alpha val="43137"/>
                    </a:srgbClr>
                  </a:outerShdw>
                </a:effectLst>
              </a:rPr>
            </a:br>
            <a:r>
              <a:rPr lang="zh-TW" altLang="en-US" sz="1800" dirty="0">
                <a:solidFill>
                  <a:srgbClr val="0070C0"/>
                </a:solidFill>
                <a:effectLst>
                  <a:outerShdw blurRad="38100" dist="38100" dir="2700000" algn="tl">
                    <a:srgbClr val="000000">
                      <a:alpha val="43137"/>
                    </a:srgbClr>
                  </a:outerShdw>
                </a:effectLst>
              </a:rPr>
              <a:t>經濟部</a:t>
            </a:r>
            <a:r>
              <a:rPr lang="en-US" altLang="zh-TW" sz="1800" dirty="0">
                <a:solidFill>
                  <a:srgbClr val="0070C0"/>
                </a:solidFill>
                <a:effectLst>
                  <a:outerShdw blurRad="38100" dist="38100" dir="2700000" algn="tl">
                    <a:srgbClr val="000000">
                      <a:alpha val="43137"/>
                    </a:srgbClr>
                  </a:outerShdw>
                </a:effectLst>
              </a:rPr>
              <a:t>102</a:t>
            </a:r>
            <a:r>
              <a:rPr lang="zh-TW" altLang="en-US" sz="1800" dirty="0">
                <a:solidFill>
                  <a:srgbClr val="0070C0"/>
                </a:solidFill>
                <a:effectLst>
                  <a:outerShdw blurRad="38100" dist="38100" dir="2700000" algn="tl">
                    <a:srgbClr val="000000">
                      <a:alpha val="43137"/>
                    </a:srgbClr>
                  </a:outerShdw>
                </a:effectLst>
              </a:rPr>
              <a:t>年</a:t>
            </a:r>
            <a:r>
              <a:rPr lang="en-US" altLang="zh-TW" sz="1800" dirty="0">
                <a:solidFill>
                  <a:srgbClr val="0070C0"/>
                </a:solidFill>
                <a:effectLst>
                  <a:outerShdw blurRad="38100" dist="38100" dir="2700000" algn="tl">
                    <a:srgbClr val="000000">
                      <a:alpha val="43137"/>
                    </a:srgbClr>
                  </a:outerShdw>
                </a:effectLst>
              </a:rPr>
              <a:t>04</a:t>
            </a:r>
            <a:r>
              <a:rPr lang="zh-TW" altLang="en-US" sz="1800" dirty="0">
                <a:solidFill>
                  <a:srgbClr val="0070C0"/>
                </a:solidFill>
                <a:effectLst>
                  <a:outerShdw blurRad="38100" dist="38100" dir="2700000" algn="tl">
                    <a:srgbClr val="000000">
                      <a:alpha val="43137"/>
                    </a:srgbClr>
                  </a:outerShdw>
                </a:effectLst>
              </a:rPr>
              <a:t>月</a:t>
            </a:r>
            <a:r>
              <a:rPr lang="en-US" altLang="zh-TW" sz="1800" dirty="0">
                <a:solidFill>
                  <a:srgbClr val="0070C0"/>
                </a:solidFill>
                <a:effectLst>
                  <a:outerShdw blurRad="38100" dist="38100" dir="2700000" algn="tl">
                    <a:srgbClr val="000000">
                      <a:alpha val="43137"/>
                    </a:srgbClr>
                  </a:outerShdw>
                </a:effectLst>
              </a:rPr>
              <a:t>15</a:t>
            </a:r>
            <a:r>
              <a:rPr lang="zh-TW" altLang="en-US" sz="1800" dirty="0">
                <a:solidFill>
                  <a:srgbClr val="0070C0"/>
                </a:solidFill>
                <a:effectLst>
                  <a:outerShdw blurRad="38100" dist="38100" dir="2700000" algn="tl">
                    <a:srgbClr val="000000">
                      <a:alpha val="43137"/>
                    </a:srgbClr>
                  </a:outerShdw>
                </a:effectLst>
              </a:rPr>
              <a:t>日經授能字第</a:t>
            </a:r>
            <a:r>
              <a:rPr lang="en-US" altLang="zh-TW" sz="1800" dirty="0">
                <a:solidFill>
                  <a:srgbClr val="0070C0"/>
                </a:solidFill>
                <a:effectLst>
                  <a:outerShdw blurRad="38100" dist="38100" dir="2700000" algn="tl">
                    <a:srgbClr val="000000">
                      <a:alpha val="43137"/>
                    </a:srgbClr>
                  </a:outerShdw>
                </a:effectLst>
              </a:rPr>
              <a:t>10200448480</a:t>
            </a:r>
            <a:r>
              <a:rPr lang="zh-TW" altLang="en-US" sz="1800" dirty="0">
                <a:solidFill>
                  <a:srgbClr val="0070C0"/>
                </a:solidFill>
                <a:effectLst>
                  <a:outerShdw blurRad="38100" dist="38100" dir="2700000" algn="tl">
                    <a:srgbClr val="000000">
                      <a:alpha val="43137"/>
                    </a:srgbClr>
                  </a:outerShdw>
                </a:effectLst>
              </a:rPr>
              <a:t>號函</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45</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12" name="圖片 11">
            <a:extLst>
              <a:ext uri="{FF2B5EF4-FFF2-40B4-BE49-F238E27FC236}">
                <a16:creationId xmlns:a16="http://schemas.microsoft.com/office/drawing/2014/main" id="{E86FA82F-89EE-4CDF-8B3C-424444197856}"/>
              </a:ext>
            </a:extLst>
          </p:cNvPr>
          <p:cNvPicPr>
            <a:picLocks noChangeAspect="1"/>
          </p:cNvPicPr>
          <p:nvPr/>
        </p:nvPicPr>
        <p:blipFill>
          <a:blip r:embed="rId3"/>
          <a:stretch>
            <a:fillRect/>
          </a:stretch>
        </p:blipFill>
        <p:spPr>
          <a:xfrm>
            <a:off x="473359" y="1420154"/>
            <a:ext cx="3505504" cy="4932091"/>
          </a:xfrm>
          <a:prstGeom prst="rect">
            <a:avLst/>
          </a:prstGeom>
        </p:spPr>
      </p:pic>
      <p:pic>
        <p:nvPicPr>
          <p:cNvPr id="14" name="內容版面配置區 13">
            <a:extLst>
              <a:ext uri="{FF2B5EF4-FFF2-40B4-BE49-F238E27FC236}">
                <a16:creationId xmlns:a16="http://schemas.microsoft.com/office/drawing/2014/main" id="{DDA3E4A7-1B9A-44BB-81E4-F55F85AB11CF}"/>
              </a:ext>
            </a:extLst>
          </p:cNvPr>
          <p:cNvPicPr>
            <a:picLocks noGrp="1" noChangeAspect="1"/>
          </p:cNvPicPr>
          <p:nvPr>
            <p:ph idx="1"/>
          </p:nvPr>
        </p:nvPicPr>
        <p:blipFill>
          <a:blip r:embed="rId4"/>
          <a:stretch>
            <a:fillRect/>
          </a:stretch>
        </p:blipFill>
        <p:spPr>
          <a:xfrm>
            <a:off x="3131841" y="1437152"/>
            <a:ext cx="3450335" cy="4876800"/>
          </a:xfrm>
          <a:prstGeom prst="rect">
            <a:avLst/>
          </a:prstGeom>
        </p:spPr>
      </p:pic>
      <p:pic>
        <p:nvPicPr>
          <p:cNvPr id="15" name="圖片 14">
            <a:extLst>
              <a:ext uri="{FF2B5EF4-FFF2-40B4-BE49-F238E27FC236}">
                <a16:creationId xmlns:a16="http://schemas.microsoft.com/office/drawing/2014/main" id="{4F71227D-3A66-4BDE-B6AB-7CFF447F4AE7}"/>
              </a:ext>
            </a:extLst>
          </p:cNvPr>
          <p:cNvPicPr>
            <a:picLocks noChangeAspect="1"/>
          </p:cNvPicPr>
          <p:nvPr/>
        </p:nvPicPr>
        <p:blipFill>
          <a:blip r:embed="rId5"/>
          <a:stretch>
            <a:fillRect/>
          </a:stretch>
        </p:blipFill>
        <p:spPr>
          <a:xfrm>
            <a:off x="5614110" y="1463442"/>
            <a:ext cx="3529890" cy="4925995"/>
          </a:xfrm>
          <a:prstGeom prst="rect">
            <a:avLst/>
          </a:prstGeom>
        </p:spPr>
      </p:pic>
    </p:spTree>
    <p:extLst>
      <p:ext uri="{BB962C8B-B14F-4D97-AF65-F5344CB8AC3E}">
        <p14:creationId xmlns:p14="http://schemas.microsoft.com/office/powerpoint/2010/main" val="40845325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a:extLst>
              <a:ext uri="{FF2B5EF4-FFF2-40B4-BE49-F238E27FC236}">
                <a16:creationId xmlns:a16="http://schemas.microsoft.com/office/drawing/2014/main" id="{2855A87B-0E36-44E7-98FF-92186A9DA265}"/>
              </a:ext>
            </a:extLst>
          </p:cNvPr>
          <p:cNvPicPr>
            <a:picLocks noGrp="1" noChangeAspect="1"/>
          </p:cNvPicPr>
          <p:nvPr>
            <p:ph idx="1"/>
          </p:nvPr>
        </p:nvPicPr>
        <p:blipFill>
          <a:blip r:embed="rId2"/>
          <a:stretch>
            <a:fillRect/>
          </a:stretch>
        </p:blipFill>
        <p:spPr>
          <a:xfrm>
            <a:off x="4931342" y="1431563"/>
            <a:ext cx="3601711" cy="4924425"/>
          </a:xfrm>
          <a:prstGeom prst="rect">
            <a:avLst/>
          </a:prstGeom>
        </p:spPr>
      </p:pic>
      <p:sp>
        <p:nvSpPr>
          <p:cNvPr id="5" name="標題 4"/>
          <p:cNvSpPr>
            <a:spLocks noGrp="1"/>
          </p:cNvSpPr>
          <p:nvPr>
            <p:ph type="title"/>
          </p:nvPr>
        </p:nvSpPr>
        <p:spPr>
          <a:xfrm>
            <a:off x="457200" y="533400"/>
            <a:ext cx="6707088" cy="990600"/>
          </a:xfrm>
        </p:spPr>
        <p:txBody>
          <a:bodyPr>
            <a:normAutofit fontScale="90000"/>
          </a:bodyPr>
          <a:lstStyle/>
          <a:p>
            <a:r>
              <a:rPr lang="zh-TW" altLang="en-US" dirty="0">
                <a:effectLst>
                  <a:outerShdw blurRad="38100" dist="38100" dir="2700000" algn="tl">
                    <a:srgbClr val="000000">
                      <a:alpha val="43137"/>
                    </a:srgbClr>
                  </a:outerShdw>
                </a:effectLst>
                <a:hlinkClick r:id="rId3" action="ppaction://hlinkfile"/>
              </a:rPr>
              <a:t>家用天然氣供氣定型化契約範本</a:t>
            </a:r>
            <a:br>
              <a:rPr lang="en-US" altLang="zh-TW" dirty="0">
                <a:effectLst>
                  <a:outerShdw blurRad="38100" dist="38100" dir="2700000" algn="tl">
                    <a:srgbClr val="000000">
                      <a:alpha val="43137"/>
                    </a:srgbClr>
                  </a:outerShdw>
                </a:effectLst>
              </a:rPr>
            </a:br>
            <a:r>
              <a:rPr lang="zh-TW" altLang="en-US" sz="1800" dirty="0">
                <a:solidFill>
                  <a:srgbClr val="0070C0"/>
                </a:solidFill>
                <a:effectLst>
                  <a:outerShdw blurRad="38100" dist="38100" dir="2700000" algn="tl">
                    <a:srgbClr val="000000">
                      <a:alpha val="43137"/>
                    </a:srgbClr>
                  </a:outerShdw>
                </a:effectLst>
              </a:rPr>
              <a:t>經濟部</a:t>
            </a:r>
            <a:r>
              <a:rPr lang="en-US" altLang="zh-TW" sz="1800" dirty="0">
                <a:solidFill>
                  <a:srgbClr val="0070C0"/>
                </a:solidFill>
                <a:effectLst>
                  <a:outerShdw blurRad="38100" dist="38100" dir="2700000" algn="tl">
                    <a:srgbClr val="000000">
                      <a:alpha val="43137"/>
                    </a:srgbClr>
                  </a:outerShdw>
                </a:effectLst>
              </a:rPr>
              <a:t>102</a:t>
            </a:r>
            <a:r>
              <a:rPr lang="zh-TW" altLang="en-US" sz="1800" dirty="0">
                <a:solidFill>
                  <a:srgbClr val="0070C0"/>
                </a:solidFill>
                <a:effectLst>
                  <a:outerShdw blurRad="38100" dist="38100" dir="2700000" algn="tl">
                    <a:srgbClr val="000000">
                      <a:alpha val="43137"/>
                    </a:srgbClr>
                  </a:outerShdw>
                </a:effectLst>
              </a:rPr>
              <a:t>年</a:t>
            </a:r>
            <a:r>
              <a:rPr lang="en-US" altLang="zh-TW" sz="1800" dirty="0">
                <a:solidFill>
                  <a:srgbClr val="0070C0"/>
                </a:solidFill>
                <a:effectLst>
                  <a:outerShdw blurRad="38100" dist="38100" dir="2700000" algn="tl">
                    <a:srgbClr val="000000">
                      <a:alpha val="43137"/>
                    </a:srgbClr>
                  </a:outerShdw>
                </a:effectLst>
              </a:rPr>
              <a:t>04</a:t>
            </a:r>
            <a:r>
              <a:rPr lang="zh-TW" altLang="en-US" sz="1800" dirty="0">
                <a:solidFill>
                  <a:srgbClr val="0070C0"/>
                </a:solidFill>
                <a:effectLst>
                  <a:outerShdw blurRad="38100" dist="38100" dir="2700000" algn="tl">
                    <a:srgbClr val="000000">
                      <a:alpha val="43137"/>
                    </a:srgbClr>
                  </a:outerShdw>
                </a:effectLst>
              </a:rPr>
              <a:t>月</a:t>
            </a:r>
            <a:r>
              <a:rPr lang="en-US" altLang="zh-TW" sz="1800" dirty="0">
                <a:solidFill>
                  <a:srgbClr val="0070C0"/>
                </a:solidFill>
                <a:effectLst>
                  <a:outerShdw blurRad="38100" dist="38100" dir="2700000" algn="tl">
                    <a:srgbClr val="000000">
                      <a:alpha val="43137"/>
                    </a:srgbClr>
                  </a:outerShdw>
                </a:effectLst>
              </a:rPr>
              <a:t>15</a:t>
            </a:r>
            <a:r>
              <a:rPr lang="zh-TW" altLang="en-US" sz="1800" dirty="0">
                <a:solidFill>
                  <a:srgbClr val="0070C0"/>
                </a:solidFill>
                <a:effectLst>
                  <a:outerShdw blurRad="38100" dist="38100" dir="2700000" algn="tl">
                    <a:srgbClr val="000000">
                      <a:alpha val="43137"/>
                    </a:srgbClr>
                  </a:outerShdw>
                </a:effectLst>
              </a:rPr>
              <a:t>日經授能字第</a:t>
            </a:r>
            <a:r>
              <a:rPr lang="en-US" altLang="zh-TW" sz="1800" dirty="0">
                <a:solidFill>
                  <a:srgbClr val="0070C0"/>
                </a:solidFill>
                <a:effectLst>
                  <a:outerShdw blurRad="38100" dist="38100" dir="2700000" algn="tl">
                    <a:srgbClr val="000000">
                      <a:alpha val="43137"/>
                    </a:srgbClr>
                  </a:outerShdw>
                </a:effectLst>
              </a:rPr>
              <a:t>10200448480</a:t>
            </a:r>
            <a:r>
              <a:rPr lang="zh-TW" altLang="en-US" sz="1800" dirty="0">
                <a:solidFill>
                  <a:srgbClr val="0070C0"/>
                </a:solidFill>
                <a:effectLst>
                  <a:outerShdw blurRad="38100" dist="38100" dir="2700000" algn="tl">
                    <a:srgbClr val="000000">
                      <a:alpha val="43137"/>
                    </a:srgbClr>
                  </a:outerShdw>
                </a:effectLst>
              </a:rPr>
              <a:t>號函</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46</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7" name="圖片 6">
            <a:extLst>
              <a:ext uri="{FF2B5EF4-FFF2-40B4-BE49-F238E27FC236}">
                <a16:creationId xmlns:a16="http://schemas.microsoft.com/office/drawing/2014/main" id="{D6F3E2CF-CB90-4FB4-9324-4D8499BBE841}"/>
              </a:ext>
            </a:extLst>
          </p:cNvPr>
          <p:cNvPicPr>
            <a:picLocks noChangeAspect="1"/>
          </p:cNvPicPr>
          <p:nvPr/>
        </p:nvPicPr>
        <p:blipFill>
          <a:blip r:embed="rId4"/>
          <a:stretch>
            <a:fillRect/>
          </a:stretch>
        </p:blipFill>
        <p:spPr>
          <a:xfrm>
            <a:off x="646909" y="1529485"/>
            <a:ext cx="3779848" cy="5175953"/>
          </a:xfrm>
          <a:prstGeom prst="rect">
            <a:avLst/>
          </a:prstGeom>
        </p:spPr>
      </p:pic>
    </p:spTree>
    <p:extLst>
      <p:ext uri="{BB962C8B-B14F-4D97-AF65-F5344CB8AC3E}">
        <p14:creationId xmlns:p14="http://schemas.microsoft.com/office/powerpoint/2010/main" val="8745236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533400"/>
            <a:ext cx="7427168" cy="990600"/>
          </a:xfrm>
        </p:spPr>
        <p:txBody>
          <a:bodyPr>
            <a:normAutofit fontScale="90000"/>
          </a:bodyPr>
          <a:lstStyle/>
          <a:p>
            <a:r>
              <a:rPr lang="zh-TW" altLang="en-US" sz="2700" dirty="0">
                <a:effectLst>
                  <a:outerShdw blurRad="38100" dist="38100" dir="2700000" algn="tl">
                    <a:srgbClr val="000000">
                      <a:alpha val="43137"/>
                    </a:srgbClr>
                  </a:outerShdw>
                </a:effectLst>
                <a:hlinkClick r:id="rId2" action="ppaction://hlinkfile"/>
              </a:rPr>
              <a:t>家用天然氣供氣定型化契約應記載及不得記載事項草案</a:t>
            </a:r>
            <a:br>
              <a:rPr lang="en-US" altLang="zh-TW" dirty="0">
                <a:effectLst>
                  <a:outerShdw blurRad="38100" dist="38100" dir="2700000" algn="tl">
                    <a:srgbClr val="000000">
                      <a:alpha val="43137"/>
                    </a:srgbClr>
                  </a:outerShdw>
                </a:effectLst>
              </a:rPr>
            </a:br>
            <a:r>
              <a:rPr lang="zh-TW" altLang="en-US" sz="1800" dirty="0">
                <a:solidFill>
                  <a:srgbClr val="0070C0"/>
                </a:solidFill>
                <a:effectLst>
                  <a:outerShdw blurRad="38100" dist="38100" dir="2700000" algn="tl">
                    <a:srgbClr val="000000">
                      <a:alpha val="43137"/>
                    </a:srgbClr>
                  </a:outerShdw>
                </a:effectLst>
              </a:rPr>
              <a:t>經濟部 </a:t>
            </a:r>
            <a:r>
              <a:rPr lang="en-US" altLang="zh-TW" sz="1800" dirty="0">
                <a:solidFill>
                  <a:srgbClr val="0070C0"/>
                </a:solidFill>
                <a:effectLst>
                  <a:outerShdw blurRad="38100" dist="38100" dir="2700000" algn="tl">
                    <a:srgbClr val="000000">
                      <a:alpha val="43137"/>
                    </a:srgbClr>
                  </a:outerShdw>
                </a:effectLst>
              </a:rPr>
              <a:t>111  </a:t>
            </a:r>
            <a:r>
              <a:rPr lang="zh-TW" altLang="en-US" sz="1800" dirty="0">
                <a:solidFill>
                  <a:srgbClr val="0070C0"/>
                </a:solidFill>
                <a:effectLst>
                  <a:outerShdw blurRad="38100" dist="38100" dir="2700000" algn="tl">
                    <a:srgbClr val="000000">
                      <a:alpha val="43137"/>
                    </a:srgbClr>
                  </a:outerShdw>
                </a:effectLst>
              </a:rPr>
              <a:t>年 </a:t>
            </a:r>
            <a:r>
              <a:rPr lang="en-US" altLang="zh-TW" sz="1800" dirty="0">
                <a:solidFill>
                  <a:srgbClr val="0070C0"/>
                </a:solidFill>
                <a:effectLst>
                  <a:outerShdw blurRad="38100" dist="38100" dir="2700000" algn="tl">
                    <a:srgbClr val="000000">
                      <a:alpha val="43137"/>
                    </a:srgbClr>
                  </a:outerShdw>
                </a:effectLst>
              </a:rPr>
              <a:t>10 </a:t>
            </a:r>
            <a:r>
              <a:rPr lang="zh-TW" altLang="en-US" sz="1800" dirty="0">
                <a:solidFill>
                  <a:srgbClr val="0070C0"/>
                </a:solidFill>
                <a:effectLst>
                  <a:outerShdw blurRad="38100" dist="38100" dir="2700000" algn="tl">
                    <a:srgbClr val="000000">
                      <a:alpha val="43137"/>
                    </a:srgbClr>
                  </a:outerShdw>
                </a:effectLst>
              </a:rPr>
              <a:t>月 </a:t>
            </a:r>
            <a:r>
              <a:rPr lang="en-US" altLang="zh-TW" sz="1800" dirty="0">
                <a:solidFill>
                  <a:srgbClr val="0070C0"/>
                </a:solidFill>
                <a:effectLst>
                  <a:outerShdw blurRad="38100" dist="38100" dir="2700000" algn="tl">
                    <a:srgbClr val="000000">
                      <a:alpha val="43137"/>
                    </a:srgbClr>
                  </a:outerShdw>
                </a:effectLst>
              </a:rPr>
              <a:t>3  </a:t>
            </a:r>
            <a:r>
              <a:rPr lang="zh-TW" altLang="en-US" sz="1800" dirty="0">
                <a:solidFill>
                  <a:srgbClr val="0070C0"/>
                </a:solidFill>
                <a:effectLst>
                  <a:outerShdw blurRad="38100" dist="38100" dir="2700000" algn="tl">
                    <a:srgbClr val="000000">
                      <a:alpha val="43137"/>
                    </a:srgbClr>
                  </a:outerShdw>
                </a:effectLst>
              </a:rPr>
              <a:t>日經授能字第 </a:t>
            </a:r>
            <a:r>
              <a:rPr lang="en-US" altLang="zh-TW" sz="1800" dirty="0">
                <a:solidFill>
                  <a:srgbClr val="0070C0"/>
                </a:solidFill>
                <a:effectLst>
                  <a:outerShdw blurRad="38100" dist="38100" dir="2700000" algn="tl">
                    <a:srgbClr val="000000">
                      <a:alpha val="43137"/>
                    </a:srgbClr>
                  </a:outerShdw>
                </a:effectLst>
              </a:rPr>
              <a:t>11102008920  </a:t>
            </a:r>
            <a:r>
              <a:rPr lang="zh-TW" altLang="en-US" sz="1800" dirty="0">
                <a:solidFill>
                  <a:srgbClr val="0070C0"/>
                </a:solidFill>
                <a:effectLst>
                  <a:outerShdw blurRad="38100" dist="38100" dir="2700000" algn="tl">
                    <a:srgbClr val="000000">
                      <a:alpha val="43137"/>
                    </a:srgbClr>
                  </a:outerShdw>
                </a:effectLst>
              </a:rPr>
              <a:t>號公告</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47</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內容版面配置區 3">
            <a:extLst>
              <a:ext uri="{FF2B5EF4-FFF2-40B4-BE49-F238E27FC236}">
                <a16:creationId xmlns:a16="http://schemas.microsoft.com/office/drawing/2014/main" id="{479FD10A-A7BD-477B-AD4D-14C5FAFE41EE}"/>
              </a:ext>
            </a:extLst>
          </p:cNvPr>
          <p:cNvSpPr>
            <a:spLocks noGrp="1"/>
          </p:cNvSpPr>
          <p:nvPr>
            <p:ph idx="1"/>
          </p:nvPr>
        </p:nvSpPr>
        <p:spPr>
          <a:xfrm>
            <a:off x="323528" y="1600200"/>
            <a:ext cx="8363272" cy="4876800"/>
          </a:xfrm>
        </p:spPr>
        <p:txBody>
          <a:bodyPr>
            <a:normAutofit/>
          </a:bodyPr>
          <a:lstStyle/>
          <a:p>
            <a:r>
              <a:rPr lang="zh-TW" altLang="en-US" sz="2000" dirty="0">
                <a:solidFill>
                  <a:srgbClr val="FF0000"/>
                </a:solidFill>
              </a:rPr>
              <a:t>一、家用天然氣供氣定型化契約應記載事項，全文共計二十四點：</a:t>
            </a:r>
            <a:endParaRPr lang="en-US" altLang="zh-TW" sz="2000" dirty="0">
              <a:solidFill>
                <a:srgbClr val="FF0000"/>
              </a:solidFill>
            </a:endParaRPr>
          </a:p>
          <a:p>
            <a:r>
              <a:rPr lang="zh-TW" altLang="en-US" sz="2000" dirty="0"/>
              <a:t>（一）用戶得依需求選用機械表或微電腦瓦斯表。</a:t>
            </a:r>
          </a:p>
          <a:p>
            <a:r>
              <a:rPr lang="zh-TW" altLang="en-US" sz="2000" dirty="0"/>
              <a:t>（二）事業應提供符合國家標準之天然氣、維持供氣壓力，各項費用</a:t>
            </a:r>
            <a:endParaRPr lang="en-US" altLang="zh-TW" sz="2000" dirty="0"/>
          </a:p>
          <a:p>
            <a:r>
              <a:rPr lang="en-US" altLang="zh-TW" sz="2000" dirty="0"/>
              <a:t>           </a:t>
            </a:r>
            <a:r>
              <a:rPr lang="zh-TW" altLang="en-US" sz="2000" dirty="0"/>
              <a:t>應按核定之計算方式收取，不得另行收費。</a:t>
            </a:r>
          </a:p>
          <a:p>
            <a:r>
              <a:rPr lang="zh-TW" altLang="en-US" sz="2000" dirty="0"/>
              <a:t>（三）事業應有維持全日正常供氣 之義務 例外停止供氣時 ，應預先通</a:t>
            </a:r>
            <a:endParaRPr lang="en-US" altLang="zh-TW" sz="2000" dirty="0"/>
          </a:p>
          <a:p>
            <a:r>
              <a:rPr lang="en-US" altLang="zh-TW" sz="2000" dirty="0"/>
              <a:t>           </a:t>
            </a:r>
            <a:r>
              <a:rPr lang="zh-TW" altLang="en-US" sz="2000" dirty="0"/>
              <a:t>知用戶，並按日比例扣減基本費 。</a:t>
            </a:r>
          </a:p>
          <a:p>
            <a:r>
              <a:rPr lang="zh-TW" altLang="en-US" sz="2000" dirty="0"/>
              <a:t>（四）用戶申請用氣之程序及事業收費方式。</a:t>
            </a:r>
          </a:p>
          <a:p>
            <a:r>
              <a:rPr lang="zh-TW" altLang="en-US" sz="2000" dirty="0"/>
              <a:t>（五） 用戶 過戶、停止、恢復、終止之辦理方式。</a:t>
            </a:r>
          </a:p>
          <a:p>
            <a:r>
              <a:rPr lang="zh-TW" altLang="en-US" sz="2000" dirty="0"/>
              <a:t>（六）用戶、事業之管線設備施作及責任範圍。</a:t>
            </a:r>
            <a:endParaRPr lang="en-US" altLang="zh-TW" sz="2000" dirty="0"/>
          </a:p>
          <a:p>
            <a:r>
              <a:rPr lang="zh-TW" altLang="en-US" sz="2000" dirty="0"/>
              <a:t>（七）用戶因修建房屋或其他原因有損害用戶端管線設備之虞者，應先</a:t>
            </a:r>
          </a:p>
          <a:p>
            <a:r>
              <a:rPr lang="zh-TW" altLang="en-US" sz="2000" dirty="0"/>
              <a:t>           通知事業辦理管線或設備之遷移。</a:t>
            </a:r>
          </a:p>
          <a:p>
            <a:r>
              <a:rPr lang="zh-TW" altLang="en-US" sz="2000" dirty="0"/>
              <a:t>（八）事業辦理用戶管線定期檢查之程序。</a:t>
            </a:r>
          </a:p>
        </p:txBody>
      </p:sp>
    </p:spTree>
    <p:extLst>
      <p:ext uri="{BB962C8B-B14F-4D97-AF65-F5344CB8AC3E}">
        <p14:creationId xmlns:p14="http://schemas.microsoft.com/office/powerpoint/2010/main" val="3063353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533400"/>
            <a:ext cx="7427168" cy="990600"/>
          </a:xfrm>
        </p:spPr>
        <p:txBody>
          <a:bodyPr>
            <a:normAutofit fontScale="90000"/>
          </a:bodyPr>
          <a:lstStyle/>
          <a:p>
            <a:r>
              <a:rPr lang="zh-TW" altLang="en-US" sz="2700" dirty="0">
                <a:effectLst>
                  <a:outerShdw blurRad="38100" dist="38100" dir="2700000" algn="tl">
                    <a:srgbClr val="000000">
                      <a:alpha val="43137"/>
                    </a:srgbClr>
                  </a:outerShdw>
                </a:effectLst>
                <a:hlinkClick r:id="rId2" action="ppaction://hlinkfile"/>
              </a:rPr>
              <a:t>家用天然氣供氣定型化契約應記載及不得記載事項草案</a:t>
            </a:r>
            <a:br>
              <a:rPr lang="en-US" altLang="zh-TW" dirty="0">
                <a:effectLst>
                  <a:outerShdw blurRad="38100" dist="38100" dir="2700000" algn="tl">
                    <a:srgbClr val="000000">
                      <a:alpha val="43137"/>
                    </a:srgbClr>
                  </a:outerShdw>
                </a:effectLst>
              </a:rPr>
            </a:br>
            <a:r>
              <a:rPr lang="zh-TW" altLang="en-US" sz="1800" dirty="0">
                <a:solidFill>
                  <a:srgbClr val="0070C0"/>
                </a:solidFill>
                <a:effectLst>
                  <a:outerShdw blurRad="38100" dist="38100" dir="2700000" algn="tl">
                    <a:srgbClr val="000000">
                      <a:alpha val="43137"/>
                    </a:srgbClr>
                  </a:outerShdw>
                </a:effectLst>
              </a:rPr>
              <a:t>經濟部 </a:t>
            </a:r>
            <a:r>
              <a:rPr lang="en-US" altLang="zh-TW" sz="1800" dirty="0">
                <a:solidFill>
                  <a:srgbClr val="0070C0"/>
                </a:solidFill>
                <a:effectLst>
                  <a:outerShdw blurRad="38100" dist="38100" dir="2700000" algn="tl">
                    <a:srgbClr val="000000">
                      <a:alpha val="43137"/>
                    </a:srgbClr>
                  </a:outerShdw>
                </a:effectLst>
              </a:rPr>
              <a:t>111  </a:t>
            </a:r>
            <a:r>
              <a:rPr lang="zh-TW" altLang="en-US" sz="1800" dirty="0">
                <a:solidFill>
                  <a:srgbClr val="0070C0"/>
                </a:solidFill>
                <a:effectLst>
                  <a:outerShdw blurRad="38100" dist="38100" dir="2700000" algn="tl">
                    <a:srgbClr val="000000">
                      <a:alpha val="43137"/>
                    </a:srgbClr>
                  </a:outerShdw>
                </a:effectLst>
              </a:rPr>
              <a:t>年 </a:t>
            </a:r>
            <a:r>
              <a:rPr lang="en-US" altLang="zh-TW" sz="1800" dirty="0">
                <a:solidFill>
                  <a:srgbClr val="0070C0"/>
                </a:solidFill>
                <a:effectLst>
                  <a:outerShdw blurRad="38100" dist="38100" dir="2700000" algn="tl">
                    <a:srgbClr val="000000">
                      <a:alpha val="43137"/>
                    </a:srgbClr>
                  </a:outerShdw>
                </a:effectLst>
              </a:rPr>
              <a:t>10 </a:t>
            </a:r>
            <a:r>
              <a:rPr lang="zh-TW" altLang="en-US" sz="1800" dirty="0">
                <a:solidFill>
                  <a:srgbClr val="0070C0"/>
                </a:solidFill>
                <a:effectLst>
                  <a:outerShdw blurRad="38100" dist="38100" dir="2700000" algn="tl">
                    <a:srgbClr val="000000">
                      <a:alpha val="43137"/>
                    </a:srgbClr>
                  </a:outerShdw>
                </a:effectLst>
              </a:rPr>
              <a:t>月 </a:t>
            </a:r>
            <a:r>
              <a:rPr lang="en-US" altLang="zh-TW" sz="1800" dirty="0">
                <a:solidFill>
                  <a:srgbClr val="0070C0"/>
                </a:solidFill>
                <a:effectLst>
                  <a:outerShdw blurRad="38100" dist="38100" dir="2700000" algn="tl">
                    <a:srgbClr val="000000">
                      <a:alpha val="43137"/>
                    </a:srgbClr>
                  </a:outerShdw>
                </a:effectLst>
              </a:rPr>
              <a:t>3  </a:t>
            </a:r>
            <a:r>
              <a:rPr lang="zh-TW" altLang="en-US" sz="1800" dirty="0">
                <a:solidFill>
                  <a:srgbClr val="0070C0"/>
                </a:solidFill>
                <a:effectLst>
                  <a:outerShdw blurRad="38100" dist="38100" dir="2700000" algn="tl">
                    <a:srgbClr val="000000">
                      <a:alpha val="43137"/>
                    </a:srgbClr>
                  </a:outerShdw>
                </a:effectLst>
              </a:rPr>
              <a:t>日經授能字第 </a:t>
            </a:r>
            <a:r>
              <a:rPr lang="en-US" altLang="zh-TW" sz="1800" dirty="0">
                <a:solidFill>
                  <a:srgbClr val="0070C0"/>
                </a:solidFill>
                <a:effectLst>
                  <a:outerShdw blurRad="38100" dist="38100" dir="2700000" algn="tl">
                    <a:srgbClr val="000000">
                      <a:alpha val="43137"/>
                    </a:srgbClr>
                  </a:outerShdw>
                </a:effectLst>
              </a:rPr>
              <a:t>11102008920  </a:t>
            </a:r>
            <a:r>
              <a:rPr lang="zh-TW" altLang="en-US" sz="1800" dirty="0">
                <a:solidFill>
                  <a:srgbClr val="0070C0"/>
                </a:solidFill>
                <a:effectLst>
                  <a:outerShdw blurRad="38100" dist="38100" dir="2700000" algn="tl">
                    <a:srgbClr val="000000">
                      <a:alpha val="43137"/>
                    </a:srgbClr>
                  </a:outerShdw>
                </a:effectLst>
              </a:rPr>
              <a:t>號公告</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48</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內容版面配置區 3">
            <a:extLst>
              <a:ext uri="{FF2B5EF4-FFF2-40B4-BE49-F238E27FC236}">
                <a16:creationId xmlns:a16="http://schemas.microsoft.com/office/drawing/2014/main" id="{479FD10A-A7BD-477B-AD4D-14C5FAFE41EE}"/>
              </a:ext>
            </a:extLst>
          </p:cNvPr>
          <p:cNvSpPr>
            <a:spLocks noGrp="1"/>
          </p:cNvSpPr>
          <p:nvPr>
            <p:ph idx="1"/>
          </p:nvPr>
        </p:nvSpPr>
        <p:spPr>
          <a:xfrm>
            <a:off x="323528" y="1600200"/>
            <a:ext cx="8363272" cy="4876800"/>
          </a:xfrm>
        </p:spPr>
        <p:txBody>
          <a:bodyPr>
            <a:normAutofit/>
          </a:bodyPr>
          <a:lstStyle/>
          <a:p>
            <a:r>
              <a:rPr lang="zh-TW" altLang="en-US" sz="2000" dirty="0">
                <a:solidFill>
                  <a:srgbClr val="FF0000"/>
                </a:solidFill>
              </a:rPr>
              <a:t>一、家用天然氣供氣定型化契約應記載事項，全文共計二十四點：</a:t>
            </a:r>
            <a:endParaRPr lang="en-US" altLang="zh-TW" sz="2000" dirty="0">
              <a:solidFill>
                <a:srgbClr val="FF0000"/>
              </a:solidFill>
            </a:endParaRPr>
          </a:p>
          <a:p>
            <a:r>
              <a:rPr lang="zh-TW" altLang="en-US" sz="2000" dirty="0"/>
              <a:t>（九）事業為用戶汰換管線或設備時，應 向 用戶充分說明。</a:t>
            </a:r>
          </a:p>
          <a:p>
            <a:r>
              <a:rPr lang="zh-TW" altLang="en-US" sz="2000" dirty="0"/>
              <a:t>（十）事業應備置 計量表，用戶應善盡保管責任。</a:t>
            </a:r>
          </a:p>
          <a:p>
            <a:r>
              <a:rPr lang="zh-TW" altLang="en-US" sz="2000" dirty="0"/>
              <a:t>（十一）事業因計量表失準時之處理及氣費計算方式。</a:t>
            </a:r>
          </a:p>
          <a:p>
            <a:r>
              <a:rPr lang="zh-TW" altLang="en-US" sz="2000" dirty="0"/>
              <a:t>（十二）用戶用氣量之計算方式。</a:t>
            </a:r>
          </a:p>
          <a:p>
            <a:r>
              <a:rPr lang="zh-TW" altLang="en-US" sz="2000" dirty="0"/>
              <a:t>（十三）事業向用戶收取天然氣費之計算方式。</a:t>
            </a:r>
          </a:p>
          <a:p>
            <a:r>
              <a:rPr lang="zh-TW" altLang="en-US" sz="2000" dirty="0"/>
              <a:t>（十四）事業抄表方式及頻率 。</a:t>
            </a:r>
            <a:endParaRPr lang="en-US" altLang="zh-TW" sz="2000" dirty="0"/>
          </a:p>
          <a:p>
            <a:r>
              <a:rPr lang="zh-TW" altLang="en-US" sz="2000" dirty="0"/>
              <a:t>（十五）事業未能依時抄表時之處理方式。</a:t>
            </a:r>
          </a:p>
          <a:p>
            <a:r>
              <a:rPr lang="zh-TW" altLang="en-US" sz="2000" dirty="0"/>
              <a:t>（十六）事業因計量表故障 或其他原因無法正確計算天然氣使用量時，</a:t>
            </a:r>
          </a:p>
          <a:p>
            <a:r>
              <a:rPr lang="zh-TW" altLang="en-US" sz="2000" dirty="0"/>
              <a:t>               用氣度數之計算方式。</a:t>
            </a:r>
          </a:p>
        </p:txBody>
      </p:sp>
    </p:spTree>
    <p:extLst>
      <p:ext uri="{BB962C8B-B14F-4D97-AF65-F5344CB8AC3E}">
        <p14:creationId xmlns:p14="http://schemas.microsoft.com/office/powerpoint/2010/main" val="2369236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533400"/>
            <a:ext cx="7427168" cy="990600"/>
          </a:xfrm>
        </p:spPr>
        <p:txBody>
          <a:bodyPr>
            <a:normAutofit fontScale="90000"/>
          </a:bodyPr>
          <a:lstStyle/>
          <a:p>
            <a:r>
              <a:rPr lang="zh-TW" altLang="en-US" sz="2700" dirty="0">
                <a:effectLst>
                  <a:outerShdw blurRad="38100" dist="38100" dir="2700000" algn="tl">
                    <a:srgbClr val="000000">
                      <a:alpha val="43137"/>
                    </a:srgbClr>
                  </a:outerShdw>
                </a:effectLst>
                <a:hlinkClick r:id="rId2" action="ppaction://hlinkfile"/>
              </a:rPr>
              <a:t>家用天然氣供氣定型化契約應記載及不得記載事項草案</a:t>
            </a:r>
            <a:br>
              <a:rPr lang="en-US" altLang="zh-TW" dirty="0">
                <a:effectLst>
                  <a:outerShdw blurRad="38100" dist="38100" dir="2700000" algn="tl">
                    <a:srgbClr val="000000">
                      <a:alpha val="43137"/>
                    </a:srgbClr>
                  </a:outerShdw>
                </a:effectLst>
              </a:rPr>
            </a:br>
            <a:r>
              <a:rPr lang="zh-TW" altLang="en-US" sz="1800" dirty="0">
                <a:solidFill>
                  <a:srgbClr val="0070C0"/>
                </a:solidFill>
                <a:effectLst>
                  <a:outerShdw blurRad="38100" dist="38100" dir="2700000" algn="tl">
                    <a:srgbClr val="000000">
                      <a:alpha val="43137"/>
                    </a:srgbClr>
                  </a:outerShdw>
                </a:effectLst>
              </a:rPr>
              <a:t>經濟部 </a:t>
            </a:r>
            <a:r>
              <a:rPr lang="en-US" altLang="zh-TW" sz="1800" dirty="0">
                <a:solidFill>
                  <a:srgbClr val="0070C0"/>
                </a:solidFill>
                <a:effectLst>
                  <a:outerShdw blurRad="38100" dist="38100" dir="2700000" algn="tl">
                    <a:srgbClr val="000000">
                      <a:alpha val="43137"/>
                    </a:srgbClr>
                  </a:outerShdw>
                </a:effectLst>
              </a:rPr>
              <a:t>111  </a:t>
            </a:r>
            <a:r>
              <a:rPr lang="zh-TW" altLang="en-US" sz="1800" dirty="0">
                <a:solidFill>
                  <a:srgbClr val="0070C0"/>
                </a:solidFill>
                <a:effectLst>
                  <a:outerShdw blurRad="38100" dist="38100" dir="2700000" algn="tl">
                    <a:srgbClr val="000000">
                      <a:alpha val="43137"/>
                    </a:srgbClr>
                  </a:outerShdw>
                </a:effectLst>
              </a:rPr>
              <a:t>年 </a:t>
            </a:r>
            <a:r>
              <a:rPr lang="en-US" altLang="zh-TW" sz="1800" dirty="0">
                <a:solidFill>
                  <a:srgbClr val="0070C0"/>
                </a:solidFill>
                <a:effectLst>
                  <a:outerShdw blurRad="38100" dist="38100" dir="2700000" algn="tl">
                    <a:srgbClr val="000000">
                      <a:alpha val="43137"/>
                    </a:srgbClr>
                  </a:outerShdw>
                </a:effectLst>
              </a:rPr>
              <a:t>10 </a:t>
            </a:r>
            <a:r>
              <a:rPr lang="zh-TW" altLang="en-US" sz="1800" dirty="0">
                <a:solidFill>
                  <a:srgbClr val="0070C0"/>
                </a:solidFill>
                <a:effectLst>
                  <a:outerShdw blurRad="38100" dist="38100" dir="2700000" algn="tl">
                    <a:srgbClr val="000000">
                      <a:alpha val="43137"/>
                    </a:srgbClr>
                  </a:outerShdw>
                </a:effectLst>
              </a:rPr>
              <a:t>月 </a:t>
            </a:r>
            <a:r>
              <a:rPr lang="en-US" altLang="zh-TW" sz="1800" dirty="0">
                <a:solidFill>
                  <a:srgbClr val="0070C0"/>
                </a:solidFill>
                <a:effectLst>
                  <a:outerShdw blurRad="38100" dist="38100" dir="2700000" algn="tl">
                    <a:srgbClr val="000000">
                      <a:alpha val="43137"/>
                    </a:srgbClr>
                  </a:outerShdw>
                </a:effectLst>
              </a:rPr>
              <a:t>3  </a:t>
            </a:r>
            <a:r>
              <a:rPr lang="zh-TW" altLang="en-US" sz="1800" dirty="0">
                <a:solidFill>
                  <a:srgbClr val="0070C0"/>
                </a:solidFill>
                <a:effectLst>
                  <a:outerShdw blurRad="38100" dist="38100" dir="2700000" algn="tl">
                    <a:srgbClr val="000000">
                      <a:alpha val="43137"/>
                    </a:srgbClr>
                  </a:outerShdw>
                </a:effectLst>
              </a:rPr>
              <a:t>日經授能字第 </a:t>
            </a:r>
            <a:r>
              <a:rPr lang="en-US" altLang="zh-TW" sz="1800" dirty="0">
                <a:solidFill>
                  <a:srgbClr val="0070C0"/>
                </a:solidFill>
                <a:effectLst>
                  <a:outerShdw blurRad="38100" dist="38100" dir="2700000" algn="tl">
                    <a:srgbClr val="000000">
                      <a:alpha val="43137"/>
                    </a:srgbClr>
                  </a:outerShdw>
                </a:effectLst>
              </a:rPr>
              <a:t>11102008920  </a:t>
            </a:r>
            <a:r>
              <a:rPr lang="zh-TW" altLang="en-US" sz="1800" dirty="0">
                <a:solidFill>
                  <a:srgbClr val="0070C0"/>
                </a:solidFill>
                <a:effectLst>
                  <a:outerShdw blurRad="38100" dist="38100" dir="2700000" algn="tl">
                    <a:srgbClr val="000000">
                      <a:alpha val="43137"/>
                    </a:srgbClr>
                  </a:outerShdw>
                </a:effectLst>
              </a:rPr>
              <a:t>號公告</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49</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內容版面配置區 3">
            <a:extLst>
              <a:ext uri="{FF2B5EF4-FFF2-40B4-BE49-F238E27FC236}">
                <a16:creationId xmlns:a16="http://schemas.microsoft.com/office/drawing/2014/main" id="{479FD10A-A7BD-477B-AD4D-14C5FAFE41EE}"/>
              </a:ext>
            </a:extLst>
          </p:cNvPr>
          <p:cNvSpPr>
            <a:spLocks noGrp="1"/>
          </p:cNvSpPr>
          <p:nvPr>
            <p:ph idx="1"/>
          </p:nvPr>
        </p:nvSpPr>
        <p:spPr>
          <a:xfrm>
            <a:off x="251520" y="1600200"/>
            <a:ext cx="8640960" cy="4876800"/>
          </a:xfrm>
        </p:spPr>
        <p:txBody>
          <a:bodyPr>
            <a:normAutofit/>
          </a:bodyPr>
          <a:lstStyle/>
          <a:p>
            <a:r>
              <a:rPr lang="zh-TW" altLang="en-US" sz="2000" dirty="0">
                <a:solidFill>
                  <a:srgbClr val="FF0000"/>
                </a:solidFill>
              </a:rPr>
              <a:t>一、家用天然氣供氣定型化契約應記載事項，全文共計二十四點：</a:t>
            </a:r>
            <a:endParaRPr lang="en-US" altLang="zh-TW" sz="2000" dirty="0">
              <a:solidFill>
                <a:srgbClr val="FF0000"/>
              </a:solidFill>
            </a:endParaRPr>
          </a:p>
          <a:p>
            <a:r>
              <a:rPr lang="zh-TW" altLang="en-US" sz="2000" dirty="0"/>
              <a:t>（十七）用戶申請停氣、復氣或計量表變更時，基本費之計算方式。</a:t>
            </a:r>
            <a:endParaRPr lang="en-US" altLang="zh-TW" sz="2000" dirty="0"/>
          </a:p>
          <a:p>
            <a:r>
              <a:rPr lang="zh-TW" altLang="en-US" sz="2000" dirty="0"/>
              <a:t>（十八）用戶繳交天然氣費之方式及逾期違約金之計算方式。</a:t>
            </a:r>
          </a:p>
          <a:p>
            <a:r>
              <a:rPr lang="zh-TW" altLang="en-US" sz="2000" dirty="0"/>
              <a:t>（十九）用戶對天然氣費用有疑義時之處理方式。</a:t>
            </a:r>
          </a:p>
          <a:p>
            <a:r>
              <a:rPr lang="zh-TW" altLang="en-US" sz="2000" dirty="0"/>
              <a:t>（二十）事業停止供氣、拆除計量表之事由。</a:t>
            </a:r>
          </a:p>
          <a:p>
            <a:r>
              <a:rPr lang="zh-TW" altLang="en-US" sz="2000" dirty="0"/>
              <a:t>（二十一）用戶損壞或更改計量表時，事業對用戶之求償方式。</a:t>
            </a:r>
          </a:p>
          <a:p>
            <a:r>
              <a:rPr lang="zh-TW" altLang="en-US" sz="2000" dirty="0"/>
              <a:t>（二十二）用戶終止供氣契約之方式。</a:t>
            </a:r>
            <a:endParaRPr lang="en-US" altLang="zh-TW" sz="2000" dirty="0"/>
          </a:p>
          <a:p>
            <a:r>
              <a:rPr lang="zh-TW" altLang="en-US" sz="2000" dirty="0"/>
              <a:t>（二十三）事業對用戶個人資料應依法善盡保管義務，並於用戶解約後</a:t>
            </a:r>
            <a:endParaRPr lang="en-US" altLang="zh-TW" sz="2000" dirty="0"/>
          </a:p>
          <a:p>
            <a:r>
              <a:rPr lang="en-US" altLang="zh-TW" sz="2000" dirty="0"/>
              <a:t>                  </a:t>
            </a:r>
            <a:r>
              <a:rPr lang="zh-TW" altLang="en-US" sz="2000" dirty="0"/>
              <a:t>主動銷毀。</a:t>
            </a:r>
          </a:p>
          <a:p>
            <a:r>
              <a:rPr lang="zh-TW" altLang="en-US" sz="2000" dirty="0"/>
              <a:t>（二十四）供氣契約未盡事宜應依相關法令及誠信原則辦理。</a:t>
            </a:r>
          </a:p>
        </p:txBody>
      </p:sp>
    </p:spTree>
    <p:extLst>
      <p:ext uri="{BB962C8B-B14F-4D97-AF65-F5344CB8AC3E}">
        <p14:creationId xmlns:p14="http://schemas.microsoft.com/office/powerpoint/2010/main" val="36338898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49689" y="1601416"/>
            <a:ext cx="3834458" cy="5256584"/>
          </a:xfrm>
        </p:spPr>
        <p:txBody>
          <a:bodyPr>
            <a:normAutofit fontScale="70000" lnSpcReduction="20000"/>
          </a:bodyPr>
          <a:lstStyle/>
          <a:p>
            <a:pPr>
              <a:lnSpc>
                <a:spcPts val="4300"/>
              </a:lnSpc>
              <a:buClr>
                <a:srgbClr val="38872D"/>
              </a:buClr>
              <a:buFont typeface="Wingdings" panose="05000000000000000000" pitchFamily="2" charset="2"/>
              <a:buChar char="Ø"/>
            </a:pPr>
            <a:r>
              <a:rPr lang="zh-TW" altLang="en-US" sz="2800" b="1" dirty="0">
                <a:latin typeface="+mj-ea"/>
                <a:ea typeface="+mj-ea"/>
              </a:rPr>
              <a:t>消費者</a:t>
            </a:r>
            <a:r>
              <a:rPr lang="zh-TW" altLang="en-US" sz="2800" dirty="0">
                <a:latin typeface="+mj-ea"/>
                <a:ea typeface="+mj-ea"/>
              </a:rPr>
              <a:t>：</a:t>
            </a:r>
            <a:r>
              <a:rPr lang="zh-TW" altLang="en-US" sz="2800" dirty="0">
                <a:solidFill>
                  <a:srgbClr val="FF0000"/>
                </a:solidFill>
              </a:rPr>
              <a:t>以消費為目的</a:t>
            </a:r>
            <a:r>
              <a:rPr lang="zh-TW" altLang="en-US" sz="2800" dirty="0"/>
              <a:t>而為交易、使用商品或接受服務者。</a:t>
            </a:r>
            <a:endParaRPr lang="en-US" altLang="zh-TW" sz="2800" dirty="0"/>
          </a:p>
          <a:p>
            <a:pPr lvl="1">
              <a:lnSpc>
                <a:spcPts val="3600"/>
              </a:lnSpc>
              <a:buClr>
                <a:srgbClr val="38872D"/>
              </a:buClr>
              <a:buFont typeface="Wingdings" panose="05000000000000000000" pitchFamily="2" charset="2"/>
              <a:buChar char="Ø"/>
            </a:pPr>
            <a:r>
              <a:rPr lang="zh-TW" altLang="en-US" sz="2200" u="sng" dirty="0">
                <a:latin typeface="+mj-ea"/>
                <a:ea typeface="+mj-ea"/>
              </a:rPr>
              <a:t>消保法所稱消費，指不再用於生產之</a:t>
            </a:r>
            <a:r>
              <a:rPr lang="zh-TW" altLang="en-US" sz="2200" u="sng" dirty="0">
                <a:solidFill>
                  <a:srgbClr val="FF0000"/>
                </a:solidFill>
                <a:latin typeface="+mj-ea"/>
                <a:ea typeface="+mj-ea"/>
              </a:rPr>
              <a:t>「</a:t>
            </a:r>
            <a:r>
              <a:rPr lang="zh-TW" altLang="en-US" sz="2200" b="1" u="sng" dirty="0">
                <a:solidFill>
                  <a:srgbClr val="FF0000"/>
                </a:solidFill>
                <a:latin typeface="+mj-ea"/>
                <a:ea typeface="+mj-ea"/>
              </a:rPr>
              <a:t>最終消費</a:t>
            </a:r>
            <a:r>
              <a:rPr lang="zh-TW" altLang="en-US" sz="2200" u="sng" dirty="0">
                <a:solidFill>
                  <a:srgbClr val="FF0000"/>
                </a:solidFill>
                <a:latin typeface="+mj-ea"/>
                <a:ea typeface="+mj-ea"/>
              </a:rPr>
              <a:t>」</a:t>
            </a:r>
            <a:endParaRPr lang="en-US" altLang="zh-TW" sz="2200" u="sng" dirty="0">
              <a:latin typeface="+mj-ea"/>
              <a:ea typeface="+mj-ea"/>
            </a:endParaRPr>
          </a:p>
          <a:p>
            <a:pPr lvl="1">
              <a:lnSpc>
                <a:spcPts val="3600"/>
              </a:lnSpc>
              <a:buClr>
                <a:srgbClr val="38872D"/>
              </a:buClr>
              <a:buFont typeface="Wingdings" panose="05000000000000000000" pitchFamily="2" charset="2"/>
              <a:buChar char="Ø"/>
            </a:pPr>
            <a:r>
              <a:rPr lang="zh-TW" altLang="en-US" sz="2200" u="sng" dirty="0">
                <a:latin typeface="+mj-ea"/>
                <a:ea typeface="+mj-ea"/>
              </a:rPr>
              <a:t>不限於契約相對人，含依契約目的可能</a:t>
            </a:r>
            <a:r>
              <a:rPr lang="zh-TW" altLang="en-US" sz="2200" u="sng" dirty="0">
                <a:solidFill>
                  <a:srgbClr val="FF0000"/>
                </a:solidFill>
                <a:latin typeface="+mj-ea"/>
                <a:ea typeface="+mj-ea"/>
              </a:rPr>
              <a:t>實際消費</a:t>
            </a:r>
            <a:r>
              <a:rPr lang="zh-TW" altLang="en-US" sz="2200" u="sng" dirty="0">
                <a:latin typeface="+mj-ea"/>
                <a:ea typeface="+mj-ea"/>
              </a:rPr>
              <a:t>之人</a:t>
            </a:r>
          </a:p>
          <a:p>
            <a:pPr>
              <a:lnSpc>
                <a:spcPts val="4300"/>
              </a:lnSpc>
              <a:buClr>
                <a:srgbClr val="38872D"/>
              </a:buClr>
              <a:buFont typeface="Wingdings" panose="05000000000000000000" pitchFamily="2" charset="2"/>
              <a:buChar char="Ø"/>
            </a:pPr>
            <a:r>
              <a:rPr lang="zh-TW" altLang="en-US" sz="2800" b="1" dirty="0">
                <a:latin typeface="+mj-ea"/>
                <a:ea typeface="+mj-ea"/>
              </a:rPr>
              <a:t>第三人</a:t>
            </a:r>
            <a:r>
              <a:rPr lang="zh-TW" altLang="en-US" sz="2800" dirty="0">
                <a:latin typeface="+mj-ea"/>
                <a:ea typeface="+mj-ea"/>
              </a:rPr>
              <a:t>：企業經營者</a:t>
            </a:r>
            <a:r>
              <a:rPr lang="zh-TW" altLang="en-US" sz="2800" b="1" dirty="0">
                <a:solidFill>
                  <a:srgbClr val="FF0000"/>
                </a:solidFill>
                <a:latin typeface="+mj-ea"/>
                <a:ea typeface="+mj-ea"/>
              </a:rPr>
              <a:t>合理可預見</a:t>
            </a:r>
            <a:r>
              <a:rPr lang="zh-TW" altLang="en-US" sz="2800" dirty="0">
                <a:latin typeface="+mj-ea"/>
                <a:ea typeface="+mj-ea"/>
              </a:rPr>
              <a:t>因商品或服務不具安全性而受侵害之人。</a:t>
            </a:r>
            <a:endParaRPr lang="en-US" altLang="zh-TW" sz="2800" dirty="0">
              <a:latin typeface="+mj-ea"/>
              <a:ea typeface="+mj-ea"/>
            </a:endParaRPr>
          </a:p>
        </p:txBody>
      </p:sp>
      <p:sp>
        <p:nvSpPr>
          <p:cNvPr id="5" name="標題 4"/>
          <p:cNvSpPr>
            <a:spLocks noGrp="1"/>
          </p:cNvSpPr>
          <p:nvPr>
            <p:ph type="title"/>
          </p:nvPr>
        </p:nvSpPr>
        <p:spPr>
          <a:xfrm>
            <a:off x="457200" y="533400"/>
            <a:ext cx="6707088" cy="990600"/>
          </a:xfrm>
        </p:spPr>
        <p:txBody>
          <a:bodyPr>
            <a:normAutofit/>
          </a:bodyPr>
          <a:lstStyle/>
          <a:p>
            <a:r>
              <a:rPr lang="zh-TW" altLang="en-US" dirty="0">
                <a:effectLst>
                  <a:outerShdw blurRad="38100" dist="38100" dir="2700000" algn="tl">
                    <a:srgbClr val="000000">
                      <a:alpha val="43137"/>
                    </a:srgbClr>
                  </a:outerShdw>
                </a:effectLst>
              </a:rPr>
              <a:t>行為主體</a:t>
            </a:r>
          </a:p>
        </p:txBody>
      </p:sp>
      <p:sp>
        <p:nvSpPr>
          <p:cNvPr id="6" name="上-下雙向箭號 5"/>
          <p:cNvSpPr/>
          <p:nvPr/>
        </p:nvSpPr>
        <p:spPr>
          <a:xfrm rot="5400000">
            <a:off x="3995936" y="3356992"/>
            <a:ext cx="504056" cy="9361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
        <p:nvSpPr>
          <p:cNvPr id="9" name="內容版面配置區 2">
            <a:extLst>
              <a:ext uri="{FF2B5EF4-FFF2-40B4-BE49-F238E27FC236}">
                <a16:creationId xmlns:a16="http://schemas.microsoft.com/office/drawing/2014/main" id="{879BF420-32E4-49B2-840D-3AD8467DBD1F}"/>
              </a:ext>
            </a:extLst>
          </p:cNvPr>
          <p:cNvSpPr txBox="1">
            <a:spLocks/>
          </p:cNvSpPr>
          <p:nvPr/>
        </p:nvSpPr>
        <p:spPr>
          <a:xfrm>
            <a:off x="251520" y="1601416"/>
            <a:ext cx="3322712" cy="525658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lnSpc>
                <a:spcPts val="4300"/>
              </a:lnSpc>
              <a:spcAft>
                <a:spcPts val="0"/>
              </a:spcAft>
              <a:buClr>
                <a:srgbClr val="38872D"/>
              </a:buClr>
              <a:buFont typeface="Wingdings" panose="05000000000000000000" pitchFamily="2" charset="2"/>
              <a:buChar char="Ø"/>
            </a:pPr>
            <a:r>
              <a:rPr kumimoji="0" lang="zh-TW" altLang="en-US" b="1" dirty="0">
                <a:solidFill>
                  <a:srgbClr val="292934"/>
                </a:solidFill>
                <a:latin typeface="微軟正黑體"/>
              </a:rPr>
              <a:t>企業經營者</a:t>
            </a:r>
            <a:r>
              <a:rPr kumimoji="0" lang="zh-TW" altLang="en-US" dirty="0">
                <a:solidFill>
                  <a:srgbClr val="292934"/>
                </a:solidFill>
                <a:latin typeface="微軟正黑體"/>
              </a:rPr>
              <a:t>：</a:t>
            </a:r>
            <a:r>
              <a:rPr kumimoji="0" lang="zh-TW" altLang="en-US" dirty="0">
                <a:solidFill>
                  <a:srgbClr val="292934"/>
                </a:solidFill>
              </a:rPr>
              <a:t>以</a:t>
            </a:r>
            <a:r>
              <a:rPr kumimoji="0" lang="zh-TW" altLang="en-US" dirty="0">
                <a:solidFill>
                  <a:srgbClr val="FF0000"/>
                </a:solidFill>
              </a:rPr>
              <a:t>設計</a:t>
            </a:r>
            <a:r>
              <a:rPr kumimoji="0" lang="zh-TW" altLang="en-US" dirty="0">
                <a:solidFill>
                  <a:srgbClr val="292934"/>
                </a:solidFill>
              </a:rPr>
              <a:t>、</a:t>
            </a:r>
            <a:r>
              <a:rPr kumimoji="0" lang="zh-TW" altLang="en-US" dirty="0">
                <a:solidFill>
                  <a:srgbClr val="FF0000"/>
                </a:solidFill>
              </a:rPr>
              <a:t>生產</a:t>
            </a:r>
            <a:r>
              <a:rPr kumimoji="0" lang="zh-TW" altLang="en-US" dirty="0">
                <a:solidFill>
                  <a:srgbClr val="292934"/>
                </a:solidFill>
              </a:rPr>
              <a:t>、</a:t>
            </a:r>
            <a:r>
              <a:rPr kumimoji="0" lang="zh-TW" altLang="en-US" dirty="0">
                <a:solidFill>
                  <a:srgbClr val="FF0000"/>
                </a:solidFill>
              </a:rPr>
              <a:t>製造</a:t>
            </a:r>
            <a:r>
              <a:rPr kumimoji="0" lang="zh-TW" altLang="en-US" dirty="0">
                <a:solidFill>
                  <a:srgbClr val="292934"/>
                </a:solidFill>
              </a:rPr>
              <a:t>、</a:t>
            </a:r>
            <a:r>
              <a:rPr kumimoji="0" lang="zh-TW" altLang="en-US" dirty="0">
                <a:solidFill>
                  <a:srgbClr val="FF0000"/>
                </a:solidFill>
              </a:rPr>
              <a:t>輸入</a:t>
            </a:r>
            <a:r>
              <a:rPr kumimoji="0" lang="zh-TW" altLang="en-US" dirty="0">
                <a:solidFill>
                  <a:srgbClr val="292934"/>
                </a:solidFill>
              </a:rPr>
              <a:t>、</a:t>
            </a:r>
            <a:r>
              <a:rPr kumimoji="0" lang="zh-TW" altLang="en-US" dirty="0">
                <a:solidFill>
                  <a:srgbClr val="FF0000"/>
                </a:solidFill>
              </a:rPr>
              <a:t>經銷</a:t>
            </a:r>
            <a:r>
              <a:rPr kumimoji="0" lang="zh-TW" altLang="en-US" dirty="0">
                <a:solidFill>
                  <a:srgbClr val="292934"/>
                </a:solidFill>
              </a:rPr>
              <a:t>商品或提供服務為營業者。</a:t>
            </a:r>
            <a:endParaRPr kumimoji="0" lang="en-US" altLang="zh-TW" dirty="0">
              <a:solidFill>
                <a:srgbClr val="292934"/>
              </a:solidFill>
            </a:endParaRPr>
          </a:p>
          <a:p>
            <a:pPr lvl="1" fontAlgn="auto">
              <a:lnSpc>
                <a:spcPts val="3600"/>
              </a:lnSpc>
              <a:spcAft>
                <a:spcPts val="0"/>
              </a:spcAft>
              <a:buClr>
                <a:srgbClr val="38872D"/>
              </a:buClr>
              <a:buFont typeface="Wingdings" panose="05000000000000000000" pitchFamily="2" charset="2"/>
              <a:buChar char="Ø"/>
            </a:pPr>
            <a:r>
              <a:rPr kumimoji="0" lang="zh-TW" altLang="en-US" sz="1900" dirty="0">
                <a:solidFill>
                  <a:srgbClr val="292934"/>
                </a:solidFill>
              </a:rPr>
              <a:t>以之為業者</a:t>
            </a:r>
            <a:endParaRPr kumimoji="0" lang="en-US" altLang="zh-TW" sz="1900" dirty="0">
              <a:solidFill>
                <a:srgbClr val="292934"/>
              </a:solidFill>
            </a:endParaRPr>
          </a:p>
          <a:p>
            <a:pPr marL="274320" lvl="1" indent="0" fontAlgn="auto">
              <a:lnSpc>
                <a:spcPts val="3600"/>
              </a:lnSpc>
              <a:spcAft>
                <a:spcPts val="0"/>
              </a:spcAft>
              <a:buClr>
                <a:srgbClr val="38872D"/>
              </a:buClr>
              <a:buFont typeface="Arial" pitchFamily="34" charset="0"/>
              <a:buNone/>
            </a:pPr>
            <a:r>
              <a:rPr kumimoji="0" lang="zh-TW" altLang="en-US" sz="1900" dirty="0">
                <a:solidFill>
                  <a:srgbClr val="292934"/>
                </a:solidFill>
              </a:rPr>
              <a:t>（</a:t>
            </a:r>
            <a:r>
              <a:rPr kumimoji="0" lang="zh-TW" altLang="en-US" sz="1900" dirty="0">
                <a:solidFill>
                  <a:srgbClr val="FF0000"/>
                </a:solidFill>
              </a:rPr>
              <a:t>反覆實施，非偶一為之</a:t>
            </a:r>
            <a:r>
              <a:rPr kumimoji="0" lang="zh-TW" altLang="en-US" sz="1900" dirty="0">
                <a:solidFill>
                  <a:srgbClr val="292934"/>
                </a:solidFill>
              </a:rPr>
              <a:t>）</a:t>
            </a:r>
            <a:endParaRPr kumimoji="0" lang="en-US" altLang="zh-TW" sz="1900" dirty="0">
              <a:solidFill>
                <a:srgbClr val="292934"/>
              </a:solidFill>
            </a:endParaRPr>
          </a:p>
          <a:p>
            <a:pPr lvl="1" fontAlgn="auto">
              <a:lnSpc>
                <a:spcPts val="3600"/>
              </a:lnSpc>
              <a:spcAft>
                <a:spcPts val="0"/>
              </a:spcAft>
              <a:buClr>
                <a:srgbClr val="38872D"/>
              </a:buClr>
              <a:buFont typeface="Wingdings" panose="05000000000000000000" pitchFamily="2" charset="2"/>
              <a:buChar char="Ø"/>
            </a:pPr>
            <a:r>
              <a:rPr kumimoji="0" lang="zh-TW" altLang="en-US" sz="1900" dirty="0">
                <a:solidFill>
                  <a:srgbClr val="292934"/>
                </a:solidFill>
              </a:rPr>
              <a:t>蝦皮、露天拍賣賣家？</a:t>
            </a:r>
            <a:endParaRPr kumimoji="0" lang="en-US" altLang="zh-TW" sz="1900" dirty="0">
              <a:solidFill>
                <a:srgbClr val="292934"/>
              </a:solidFill>
            </a:endParaRPr>
          </a:p>
          <a:p>
            <a:pPr lvl="1" fontAlgn="auto">
              <a:lnSpc>
                <a:spcPts val="3600"/>
              </a:lnSpc>
              <a:spcAft>
                <a:spcPts val="0"/>
              </a:spcAft>
              <a:buClr>
                <a:srgbClr val="38872D"/>
              </a:buClr>
              <a:buFont typeface="Wingdings" panose="05000000000000000000" pitchFamily="2" charset="2"/>
              <a:buChar char="Ø"/>
            </a:pPr>
            <a:r>
              <a:rPr kumimoji="0" lang="zh-TW" altLang="en-US" sz="1900" dirty="0">
                <a:solidFill>
                  <a:srgbClr val="292934"/>
                </a:solidFill>
              </a:rPr>
              <a:t>個人房東？</a:t>
            </a:r>
          </a:p>
        </p:txBody>
      </p:sp>
      <p:sp>
        <p:nvSpPr>
          <p:cNvPr id="7" name="投影片編號版面配置區 6">
            <a:extLst>
              <a:ext uri="{FF2B5EF4-FFF2-40B4-BE49-F238E27FC236}">
                <a16:creationId xmlns:a16="http://schemas.microsoft.com/office/drawing/2014/main" id="{A0347606-37DE-4EFE-B456-DC4216E1CD6A}"/>
              </a:ext>
            </a:extLst>
          </p:cNvPr>
          <p:cNvSpPr>
            <a:spLocks noGrp="1"/>
          </p:cNvSpPr>
          <p:nvPr>
            <p:ph type="sldNum" sz="quarter" idx="12"/>
          </p:nvPr>
        </p:nvSpPr>
        <p:spPr/>
        <p:txBody>
          <a:bodyPr/>
          <a:lstStyle/>
          <a:p>
            <a:pPr>
              <a:defRPr/>
            </a:pPr>
            <a:fld id="{6352D944-9F43-4B1A-B67A-52620D5D709B}" type="slidenum">
              <a:rPr lang="en-US" altLang="zh-TW" smtClean="0"/>
              <a:pPr>
                <a:defRPr/>
              </a:pPr>
              <a:t>5</a:t>
            </a:fld>
            <a:endParaRPr lang="en-US" altLang="zh-TW"/>
          </a:p>
        </p:txBody>
      </p:sp>
    </p:spTree>
    <p:extLst>
      <p:ext uri="{BB962C8B-B14F-4D97-AF65-F5344CB8AC3E}">
        <p14:creationId xmlns:p14="http://schemas.microsoft.com/office/powerpoint/2010/main" val="3157628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533400"/>
            <a:ext cx="7427168" cy="990600"/>
          </a:xfrm>
        </p:spPr>
        <p:txBody>
          <a:bodyPr>
            <a:normAutofit fontScale="90000"/>
          </a:bodyPr>
          <a:lstStyle/>
          <a:p>
            <a:r>
              <a:rPr lang="zh-TW" altLang="en-US" sz="2700" dirty="0">
                <a:effectLst>
                  <a:outerShdw blurRad="38100" dist="38100" dir="2700000" algn="tl">
                    <a:srgbClr val="000000">
                      <a:alpha val="43137"/>
                    </a:srgbClr>
                  </a:outerShdw>
                </a:effectLst>
                <a:hlinkClick r:id="rId2" action="ppaction://hlinkfile"/>
              </a:rPr>
              <a:t>家用天然氣供氣定型化契約應記載及不得記載事項草案</a:t>
            </a:r>
            <a:br>
              <a:rPr lang="en-US" altLang="zh-TW" dirty="0">
                <a:effectLst>
                  <a:outerShdw blurRad="38100" dist="38100" dir="2700000" algn="tl">
                    <a:srgbClr val="000000">
                      <a:alpha val="43137"/>
                    </a:srgbClr>
                  </a:outerShdw>
                </a:effectLst>
              </a:rPr>
            </a:br>
            <a:r>
              <a:rPr lang="zh-TW" altLang="en-US" sz="1800" dirty="0">
                <a:solidFill>
                  <a:srgbClr val="0070C0"/>
                </a:solidFill>
                <a:effectLst>
                  <a:outerShdw blurRad="38100" dist="38100" dir="2700000" algn="tl">
                    <a:srgbClr val="000000">
                      <a:alpha val="43137"/>
                    </a:srgbClr>
                  </a:outerShdw>
                </a:effectLst>
              </a:rPr>
              <a:t>經濟部 </a:t>
            </a:r>
            <a:r>
              <a:rPr lang="en-US" altLang="zh-TW" sz="1800" dirty="0">
                <a:solidFill>
                  <a:srgbClr val="0070C0"/>
                </a:solidFill>
                <a:effectLst>
                  <a:outerShdw blurRad="38100" dist="38100" dir="2700000" algn="tl">
                    <a:srgbClr val="000000">
                      <a:alpha val="43137"/>
                    </a:srgbClr>
                  </a:outerShdw>
                </a:effectLst>
              </a:rPr>
              <a:t>111  </a:t>
            </a:r>
            <a:r>
              <a:rPr lang="zh-TW" altLang="en-US" sz="1800" dirty="0">
                <a:solidFill>
                  <a:srgbClr val="0070C0"/>
                </a:solidFill>
                <a:effectLst>
                  <a:outerShdw blurRad="38100" dist="38100" dir="2700000" algn="tl">
                    <a:srgbClr val="000000">
                      <a:alpha val="43137"/>
                    </a:srgbClr>
                  </a:outerShdw>
                </a:effectLst>
              </a:rPr>
              <a:t>年 </a:t>
            </a:r>
            <a:r>
              <a:rPr lang="en-US" altLang="zh-TW" sz="1800" dirty="0">
                <a:solidFill>
                  <a:srgbClr val="0070C0"/>
                </a:solidFill>
                <a:effectLst>
                  <a:outerShdw blurRad="38100" dist="38100" dir="2700000" algn="tl">
                    <a:srgbClr val="000000">
                      <a:alpha val="43137"/>
                    </a:srgbClr>
                  </a:outerShdw>
                </a:effectLst>
              </a:rPr>
              <a:t>10 </a:t>
            </a:r>
            <a:r>
              <a:rPr lang="zh-TW" altLang="en-US" sz="1800" dirty="0">
                <a:solidFill>
                  <a:srgbClr val="0070C0"/>
                </a:solidFill>
                <a:effectLst>
                  <a:outerShdw blurRad="38100" dist="38100" dir="2700000" algn="tl">
                    <a:srgbClr val="000000">
                      <a:alpha val="43137"/>
                    </a:srgbClr>
                  </a:outerShdw>
                </a:effectLst>
              </a:rPr>
              <a:t>月 </a:t>
            </a:r>
            <a:r>
              <a:rPr lang="en-US" altLang="zh-TW" sz="1800" dirty="0">
                <a:solidFill>
                  <a:srgbClr val="0070C0"/>
                </a:solidFill>
                <a:effectLst>
                  <a:outerShdw blurRad="38100" dist="38100" dir="2700000" algn="tl">
                    <a:srgbClr val="000000">
                      <a:alpha val="43137"/>
                    </a:srgbClr>
                  </a:outerShdw>
                </a:effectLst>
              </a:rPr>
              <a:t>3  </a:t>
            </a:r>
            <a:r>
              <a:rPr lang="zh-TW" altLang="en-US" sz="1800" dirty="0">
                <a:solidFill>
                  <a:srgbClr val="0070C0"/>
                </a:solidFill>
                <a:effectLst>
                  <a:outerShdw blurRad="38100" dist="38100" dir="2700000" algn="tl">
                    <a:srgbClr val="000000">
                      <a:alpha val="43137"/>
                    </a:srgbClr>
                  </a:outerShdw>
                </a:effectLst>
              </a:rPr>
              <a:t>日經授能字第 </a:t>
            </a:r>
            <a:r>
              <a:rPr lang="en-US" altLang="zh-TW" sz="1800" dirty="0">
                <a:solidFill>
                  <a:srgbClr val="0070C0"/>
                </a:solidFill>
                <a:effectLst>
                  <a:outerShdw blurRad="38100" dist="38100" dir="2700000" algn="tl">
                    <a:srgbClr val="000000">
                      <a:alpha val="43137"/>
                    </a:srgbClr>
                  </a:outerShdw>
                </a:effectLst>
              </a:rPr>
              <a:t>11102008920  </a:t>
            </a:r>
            <a:r>
              <a:rPr lang="zh-TW" altLang="en-US" sz="1800" dirty="0">
                <a:solidFill>
                  <a:srgbClr val="0070C0"/>
                </a:solidFill>
                <a:effectLst>
                  <a:outerShdw blurRad="38100" dist="38100" dir="2700000" algn="tl">
                    <a:srgbClr val="000000">
                      <a:alpha val="43137"/>
                    </a:srgbClr>
                  </a:outerShdw>
                </a:effectLst>
              </a:rPr>
              <a:t>號公告</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50</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內容版面配置區 3">
            <a:extLst>
              <a:ext uri="{FF2B5EF4-FFF2-40B4-BE49-F238E27FC236}">
                <a16:creationId xmlns:a16="http://schemas.microsoft.com/office/drawing/2014/main" id="{479FD10A-A7BD-477B-AD4D-14C5FAFE41EE}"/>
              </a:ext>
            </a:extLst>
          </p:cNvPr>
          <p:cNvSpPr>
            <a:spLocks noGrp="1"/>
          </p:cNvSpPr>
          <p:nvPr>
            <p:ph idx="1"/>
          </p:nvPr>
        </p:nvSpPr>
        <p:spPr>
          <a:xfrm>
            <a:off x="251520" y="1600200"/>
            <a:ext cx="8856984" cy="4876800"/>
          </a:xfrm>
        </p:spPr>
        <p:txBody>
          <a:bodyPr>
            <a:normAutofit/>
          </a:bodyPr>
          <a:lstStyle/>
          <a:p>
            <a:r>
              <a:rPr lang="zh-TW" altLang="en-US" sz="2000" dirty="0">
                <a:solidFill>
                  <a:srgbClr val="FF0000"/>
                </a:solidFill>
              </a:rPr>
              <a:t>二、家用天然氣供氣定型化契約不得記載事項，全文共計九點：</a:t>
            </a:r>
            <a:endParaRPr lang="en-US" altLang="zh-TW" sz="2000" dirty="0">
              <a:solidFill>
                <a:srgbClr val="FF0000"/>
              </a:solidFill>
            </a:endParaRPr>
          </a:p>
          <a:p>
            <a:r>
              <a:rPr lang="zh-TW" altLang="en-US" sz="2000" dirty="0"/>
              <a:t>（一）不得約定用戶拋棄契約審閱期。</a:t>
            </a:r>
            <a:endParaRPr lang="en-US" altLang="zh-TW" sz="2000" dirty="0"/>
          </a:p>
          <a:p>
            <a:r>
              <a:rPr lang="zh-TW" altLang="en-US" sz="2000" dirty="0"/>
              <a:t>（二）不得記載事業得不經通知用戶即得單方變更契約內容，用戶不得異議。</a:t>
            </a:r>
          </a:p>
          <a:p>
            <a:r>
              <a:rPr lang="zh-TW" altLang="en-US" sz="2000" dirty="0"/>
              <a:t>（三）不得記載事業得不經通知而任意終止或解除契約之條款，亦不得記載</a:t>
            </a:r>
            <a:endParaRPr lang="en-US" altLang="zh-TW" sz="2000" dirty="0"/>
          </a:p>
          <a:p>
            <a:pPr marL="0" indent="0">
              <a:buNone/>
            </a:pPr>
            <a:r>
              <a:rPr lang="en-US" altLang="zh-TW" sz="2000" dirty="0"/>
              <a:t>             </a:t>
            </a:r>
            <a:r>
              <a:rPr lang="zh-TW" altLang="en-US" sz="2000" dirty="0"/>
              <a:t> 預先免除事業終止或解除契約時依法應負擔之責任。</a:t>
            </a:r>
          </a:p>
          <a:p>
            <a:r>
              <a:rPr lang="zh-TW" altLang="en-US" sz="2000" dirty="0"/>
              <a:t>（四）不得記載用戶拋棄或限制契約解持權或終止權。</a:t>
            </a:r>
          </a:p>
          <a:p>
            <a:r>
              <a:rPr lang="zh-TW" altLang="en-US" sz="2000" dirty="0"/>
              <a:t>（五）不得記載其公告事項不構成契約內容，亦不得記載該等事項僅供參考。</a:t>
            </a:r>
          </a:p>
          <a:p>
            <a:r>
              <a:rPr lang="zh-TW" altLang="en-US" sz="2000" dirty="0"/>
              <a:t>（六）不得記載違反其他法律強制禁止規定或其他顯失公平或欺罔事項。</a:t>
            </a:r>
            <a:endParaRPr lang="en-US" altLang="zh-TW" sz="2000" dirty="0"/>
          </a:p>
          <a:p>
            <a:r>
              <a:rPr lang="zh-TW" altLang="en-US" sz="2000" dirty="0"/>
              <a:t>（七）不得記載事業僅負故意或重大過失責任。</a:t>
            </a:r>
          </a:p>
          <a:p>
            <a:r>
              <a:rPr lang="zh-TW" altLang="en-US" sz="2000" dirty="0"/>
              <a:t>（八）不得約定不交付契約書予用戶。</a:t>
            </a:r>
            <a:endParaRPr lang="en-US" altLang="zh-TW" sz="2000" dirty="0"/>
          </a:p>
          <a:p>
            <a:r>
              <a:rPr lang="zh-TW" altLang="en-US" sz="2000" dirty="0"/>
              <a:t>（九）不得約定排除消費關係發生地等管轄規定。</a:t>
            </a:r>
          </a:p>
        </p:txBody>
      </p:sp>
    </p:spTree>
    <p:extLst>
      <p:ext uri="{BB962C8B-B14F-4D97-AF65-F5344CB8AC3E}">
        <p14:creationId xmlns:p14="http://schemas.microsoft.com/office/powerpoint/2010/main" val="15569998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相關消費糾紛法院實務判決</a:t>
            </a:r>
          </a:p>
        </p:txBody>
      </p:sp>
      <p:sp>
        <p:nvSpPr>
          <p:cNvPr id="3" name="內容版面配置區 2"/>
          <p:cNvSpPr>
            <a:spLocks noGrp="1"/>
          </p:cNvSpPr>
          <p:nvPr>
            <p:ph idx="1"/>
          </p:nvPr>
        </p:nvSpPr>
        <p:spPr>
          <a:xfrm>
            <a:off x="457200" y="1600200"/>
            <a:ext cx="8363272" cy="5257800"/>
          </a:xfrm>
        </p:spPr>
        <p:txBody>
          <a:bodyPr>
            <a:normAutofit fontScale="77500" lnSpcReduction="20000"/>
          </a:bodyPr>
          <a:lstStyle/>
          <a:p>
            <a:pPr marL="0" indent="0">
              <a:lnSpc>
                <a:spcPts val="4200"/>
              </a:lnSpc>
              <a:buClr>
                <a:srgbClr val="38872D"/>
              </a:buClr>
              <a:buNone/>
            </a:pPr>
            <a:r>
              <a:rPr lang="en-US" altLang="zh-TW" sz="2800" u="sng" dirty="0">
                <a:solidFill>
                  <a:srgbClr val="0070C0"/>
                </a:solidFill>
                <a:effectLst>
                  <a:outerShdw blurRad="38100" dist="38100" dir="2700000" algn="tl">
                    <a:srgbClr val="000000">
                      <a:alpha val="43137"/>
                    </a:srgbClr>
                  </a:outerShdw>
                </a:effectLst>
                <a:latin typeface="+mj-ea"/>
                <a:ea typeface="+mj-ea"/>
              </a:rPr>
              <a:t>※</a:t>
            </a:r>
            <a:r>
              <a:rPr lang="zh-TW" altLang="en-US" sz="2800" u="sng" dirty="0">
                <a:solidFill>
                  <a:srgbClr val="0070C0"/>
                </a:solidFill>
                <a:effectLst>
                  <a:outerShdw blurRad="38100" dist="38100" dir="2700000" algn="tl">
                    <a:srgbClr val="000000">
                      <a:alpha val="43137"/>
                    </a:srgbClr>
                  </a:outerShdw>
                </a:effectLst>
                <a:latin typeface="+mj-ea"/>
                <a:ea typeface="+mj-ea"/>
              </a:rPr>
              <a:t>臺灣高等法院高雄分院 </a:t>
            </a:r>
            <a:r>
              <a:rPr lang="en-US" altLang="zh-TW" sz="2800" u="sng" dirty="0">
                <a:solidFill>
                  <a:srgbClr val="0070C0"/>
                </a:solidFill>
                <a:effectLst>
                  <a:outerShdw blurRad="38100" dist="38100" dir="2700000" algn="tl">
                    <a:srgbClr val="000000">
                      <a:alpha val="43137"/>
                    </a:srgbClr>
                  </a:outerShdw>
                </a:effectLst>
                <a:latin typeface="+mj-ea"/>
                <a:ea typeface="+mj-ea"/>
              </a:rPr>
              <a:t>108 </a:t>
            </a:r>
            <a:r>
              <a:rPr lang="zh-TW" altLang="en-US" sz="2800" u="sng" dirty="0">
                <a:solidFill>
                  <a:srgbClr val="0070C0"/>
                </a:solidFill>
                <a:effectLst>
                  <a:outerShdw blurRad="38100" dist="38100" dir="2700000" algn="tl">
                    <a:srgbClr val="000000">
                      <a:alpha val="43137"/>
                    </a:srgbClr>
                  </a:outerShdw>
                </a:effectLst>
                <a:latin typeface="+mj-ea"/>
                <a:ea typeface="+mj-ea"/>
              </a:rPr>
              <a:t>年度上易字第 </a:t>
            </a:r>
            <a:r>
              <a:rPr lang="en-US" altLang="zh-TW" sz="2800" u="sng" dirty="0">
                <a:solidFill>
                  <a:srgbClr val="0070C0"/>
                </a:solidFill>
                <a:effectLst>
                  <a:outerShdw blurRad="38100" dist="38100" dir="2700000" algn="tl">
                    <a:srgbClr val="000000">
                      <a:alpha val="43137"/>
                    </a:srgbClr>
                  </a:outerShdw>
                </a:effectLst>
                <a:latin typeface="+mj-ea"/>
                <a:ea typeface="+mj-ea"/>
              </a:rPr>
              <a:t>412 </a:t>
            </a:r>
            <a:r>
              <a:rPr lang="zh-TW" altLang="en-US" sz="2800" u="sng" dirty="0">
                <a:solidFill>
                  <a:srgbClr val="0070C0"/>
                </a:solidFill>
                <a:effectLst>
                  <a:outerShdw blurRad="38100" dist="38100" dir="2700000" algn="tl">
                    <a:srgbClr val="000000">
                      <a:alpha val="43137"/>
                    </a:srgbClr>
                  </a:outerShdw>
                </a:effectLst>
                <a:latin typeface="+mj-ea"/>
                <a:ea typeface="+mj-ea"/>
              </a:rPr>
              <a:t>號 民事判決要旨</a:t>
            </a:r>
            <a:r>
              <a:rPr lang="zh-TW" altLang="en-US" b="1" u="sng" dirty="0">
                <a:solidFill>
                  <a:srgbClr val="0070C0"/>
                </a:solidFill>
                <a:latin typeface="+mj-ea"/>
                <a:ea typeface="+mj-ea"/>
              </a:rPr>
              <a:t>：</a:t>
            </a:r>
            <a:endParaRPr lang="en-US" altLang="zh-TW" b="1" u="sng" dirty="0">
              <a:solidFill>
                <a:srgbClr val="0070C0"/>
              </a:solidFill>
              <a:latin typeface="+mj-ea"/>
              <a:ea typeface="+mj-ea"/>
            </a:endParaRPr>
          </a:p>
          <a:p>
            <a:pPr marL="0" indent="0">
              <a:lnSpc>
                <a:spcPts val="3600"/>
              </a:lnSpc>
              <a:buClr>
                <a:srgbClr val="38872D"/>
              </a:buClr>
              <a:buNone/>
            </a:pPr>
            <a:r>
              <a:rPr lang="zh-TW" altLang="en-US" sz="2600" b="1" dirty="0"/>
              <a:t>善良管理人之注意義務，乃指有一般具有相當知識經驗且勤勉負責之人，在相同之情況下是否能預見並避免或防止損害結果之發生為準，如行為人不為謹慎理性之人在相同情況下，所應為之行為，即構成注意義務之違反而有過失，其注意之程度應視行為人之職業性質、社會交易習慣及法令規定等情形而定。</a:t>
            </a:r>
            <a:r>
              <a:rPr lang="zh-TW" altLang="en-US" sz="2600" b="1" dirty="0">
                <a:solidFill>
                  <a:srgbClr val="FF0000"/>
                </a:solidFill>
              </a:rPr>
              <a:t>又各該事務領域之注意義務，原不以法律或法規命令所列舉之義務為限，其注意義務來源亦源自該領域應循之行業準則、職業慣例與一般形成之社會生活規則。</a:t>
            </a:r>
            <a:r>
              <a:rPr lang="zh-TW" altLang="en-US" sz="2600" b="1" dirty="0">
                <a:solidFill>
                  <a:srgbClr val="7030A0"/>
                </a:solidFill>
              </a:rPr>
              <a:t>是以，液化石油氣零售業於更換瓦斯鋼瓶時所應遵循之步驟及相關注意事項，除應參酌相關法令規範外，並應審究該領域之職業常規與慣例，以作為相關從業人員注意義務之準繩。</a:t>
            </a:r>
            <a:endParaRPr lang="en-US" altLang="zh-TW" sz="2600" b="1" dirty="0">
              <a:solidFill>
                <a:srgbClr val="7030A0"/>
              </a:solidFill>
            </a:endParaRPr>
          </a:p>
          <a:p>
            <a:pPr marL="363538" indent="0" algn="r">
              <a:lnSpc>
                <a:spcPts val="3800"/>
              </a:lnSpc>
              <a:buClr>
                <a:srgbClr val="FF0000"/>
              </a:buClr>
              <a:buNone/>
            </a:pPr>
            <a:endParaRPr lang="zh-TW" altLang="en-US" sz="2000" dirty="0"/>
          </a:p>
          <a:p>
            <a:pPr marL="363538" indent="0" algn="r">
              <a:lnSpc>
                <a:spcPts val="3800"/>
              </a:lnSpc>
              <a:buClr>
                <a:srgbClr val="FF0000"/>
              </a:buClr>
              <a:buNone/>
            </a:pPr>
            <a:endParaRPr lang="en-US" altLang="zh-TW" sz="2000" dirty="0"/>
          </a:p>
        </p:txBody>
      </p:sp>
      <p:sp>
        <p:nvSpPr>
          <p:cNvPr id="6" name="投影片編號版面配置區 5">
            <a:extLst>
              <a:ext uri="{FF2B5EF4-FFF2-40B4-BE49-F238E27FC236}">
                <a16:creationId xmlns:a16="http://schemas.microsoft.com/office/drawing/2014/main" id="{3983E912-0112-4440-964D-2696393C450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51</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117355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天然氣消費糾紛案例研析</a:t>
            </a:r>
          </a:p>
        </p:txBody>
      </p:sp>
      <p:sp>
        <p:nvSpPr>
          <p:cNvPr id="3" name="內容版面配置區 2"/>
          <p:cNvSpPr>
            <a:spLocks noGrp="1"/>
          </p:cNvSpPr>
          <p:nvPr>
            <p:ph idx="1"/>
          </p:nvPr>
        </p:nvSpPr>
        <p:spPr>
          <a:xfrm>
            <a:off x="457200" y="1600200"/>
            <a:ext cx="8229600" cy="5257800"/>
          </a:xfrm>
        </p:spPr>
        <p:txBody>
          <a:bodyPr>
            <a:normAutofit/>
          </a:bodyPr>
          <a:lstStyle/>
          <a:p>
            <a:pPr>
              <a:lnSpc>
                <a:spcPts val="4200"/>
              </a:lnSpc>
              <a:buClr>
                <a:srgbClr val="38872D"/>
              </a:buClr>
              <a:buFont typeface="Wingdings" panose="05000000000000000000" pitchFamily="2" charset="2"/>
              <a:buChar char="Ø"/>
            </a:pPr>
            <a:r>
              <a:rPr lang="zh-TW" altLang="en-US" sz="2800" dirty="0">
                <a:effectLst>
                  <a:outerShdw blurRad="38100" dist="38100" dir="2700000" algn="tl">
                    <a:srgbClr val="000000">
                      <a:alpha val="43137"/>
                    </a:srgbClr>
                  </a:outerShdw>
                </a:effectLst>
              </a:rPr>
              <a:t>案例</a:t>
            </a:r>
            <a:r>
              <a:rPr lang="en-US" altLang="zh-TW" sz="2800" dirty="0">
                <a:effectLst>
                  <a:outerShdw blurRad="38100" dist="38100" dir="2700000" algn="tl">
                    <a:srgbClr val="000000">
                      <a:alpha val="43137"/>
                    </a:srgbClr>
                  </a:outerShdw>
                </a:effectLst>
              </a:rPr>
              <a:t>1</a:t>
            </a:r>
            <a:r>
              <a:rPr lang="zh-TW" altLang="en-US" sz="2800" dirty="0">
                <a:effectLst>
                  <a:outerShdw blurRad="38100" dist="38100" dir="2700000" algn="tl">
                    <a:srgbClr val="000000">
                      <a:alpha val="43137"/>
                    </a:srgbClr>
                  </a:outerShdw>
                </a:effectLst>
              </a:rPr>
              <a:t>：</a:t>
            </a:r>
            <a:r>
              <a:rPr lang="en-US" altLang="zh-TW" sz="2800" dirty="0">
                <a:effectLst>
                  <a:outerShdw blurRad="38100" dist="38100" dir="2700000" algn="tl">
                    <a:srgbClr val="000000">
                      <a:alpha val="43137"/>
                    </a:srgbClr>
                  </a:outerShdw>
                </a:effectLst>
              </a:rPr>
              <a:t>OO</a:t>
            </a:r>
            <a:r>
              <a:rPr lang="zh-TW" altLang="en-US" sz="2800" dirty="0">
                <a:effectLst>
                  <a:outerShdw blurRad="38100" dist="38100" dir="2700000" algn="tl">
                    <a:srgbClr val="000000">
                      <a:alpha val="43137"/>
                    </a:srgbClr>
                  </a:outerShdw>
                </a:effectLst>
              </a:rPr>
              <a:t>天然瓦斯公司檢查員，利用檢查管線行為，進行推銷瓦斯開關</a:t>
            </a:r>
            <a:r>
              <a:rPr lang="en-US" altLang="zh-TW" sz="2800" dirty="0">
                <a:effectLst>
                  <a:outerShdw blurRad="38100" dist="38100" dir="2700000" algn="tl">
                    <a:srgbClr val="000000">
                      <a:alpha val="43137"/>
                    </a:srgbClr>
                  </a:outerShdw>
                </a:effectLst>
              </a:rPr>
              <a:t>2</a:t>
            </a:r>
            <a:r>
              <a:rPr lang="zh-TW" altLang="en-US" sz="2800" dirty="0">
                <a:effectLst>
                  <a:outerShdw blurRad="38100" dist="38100" dir="2700000" algn="tl">
                    <a:srgbClr val="000000">
                      <a:alpha val="43137"/>
                    </a:srgbClr>
                  </a:outerShdw>
                </a:effectLst>
              </a:rPr>
              <a:t>只（瓦斯爐開關及熱水器開關），疑涉違反天然氣事業法第</a:t>
            </a:r>
            <a:r>
              <a:rPr lang="en-US" altLang="zh-TW" sz="2800" dirty="0">
                <a:effectLst>
                  <a:outerShdw blurRad="38100" dist="38100" dir="2700000" algn="tl">
                    <a:srgbClr val="000000">
                      <a:alpha val="43137"/>
                    </a:srgbClr>
                  </a:outerShdw>
                </a:effectLst>
              </a:rPr>
              <a:t>48</a:t>
            </a:r>
            <a:r>
              <a:rPr lang="zh-TW" altLang="en-US" sz="2800" dirty="0">
                <a:effectLst>
                  <a:outerShdw blurRad="38100" dist="38100" dir="2700000" algn="tl">
                    <a:srgbClr val="000000">
                      <a:alpha val="43137"/>
                    </a:srgbClr>
                  </a:outerShdw>
                </a:effectLst>
              </a:rPr>
              <a:t>條第</a:t>
            </a:r>
            <a:r>
              <a:rPr lang="en-US" altLang="zh-TW" sz="2800" dirty="0">
                <a:effectLst>
                  <a:outerShdw blurRad="38100" dist="38100" dir="2700000" algn="tl">
                    <a:srgbClr val="000000">
                      <a:alpha val="43137"/>
                    </a:srgbClr>
                  </a:outerShdw>
                </a:effectLst>
              </a:rPr>
              <a:t>6</a:t>
            </a:r>
            <a:r>
              <a:rPr lang="zh-TW" altLang="en-US" sz="2800" dirty="0">
                <a:effectLst>
                  <a:outerShdw blurRad="38100" dist="38100" dir="2700000" algn="tl">
                    <a:srgbClr val="000000">
                      <a:alpha val="43137"/>
                    </a:srgbClr>
                  </a:outerShdw>
                </a:effectLst>
              </a:rPr>
              <a:t>款</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effectLst>
                  <a:outerShdw blurRad="38100" dist="38100" dir="2700000" algn="tl">
                    <a:srgbClr val="000000">
                      <a:alpha val="43137"/>
                    </a:srgbClr>
                  </a:outerShdw>
                </a:effectLst>
              </a:rPr>
              <a:t>公用天然氣事業從事第一項之檢查時，不得有推廣、銷售商品之行為</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effectLst>
                  <a:outerShdw blurRad="38100" dist="38100" dir="2700000" algn="tl">
                    <a:srgbClr val="000000">
                      <a:alpha val="43137"/>
                    </a:srgbClr>
                  </a:outerShdw>
                </a:effectLst>
              </a:rPr>
              <a:t>。</a:t>
            </a:r>
          </a:p>
          <a:p>
            <a:pPr marL="363538" indent="0">
              <a:lnSpc>
                <a:spcPts val="3800"/>
              </a:lnSpc>
              <a:buClr>
                <a:srgbClr val="FF0000"/>
              </a:buClr>
              <a:buNone/>
            </a:pPr>
            <a:r>
              <a:rPr lang="zh-TW" altLang="en-US" b="1" dirty="0">
                <a:solidFill>
                  <a:srgbClr val="0070C0"/>
                </a:solidFill>
              </a:rPr>
              <a:t>後續處理：北市府消服中心函請業者於文到</a:t>
            </a:r>
            <a:r>
              <a:rPr lang="en-US" altLang="zh-TW" b="1" dirty="0">
                <a:solidFill>
                  <a:srgbClr val="0070C0"/>
                </a:solidFill>
              </a:rPr>
              <a:t>15</a:t>
            </a:r>
            <a:r>
              <a:rPr lang="zh-TW" altLang="en-US" b="1" dirty="0">
                <a:solidFill>
                  <a:srgbClr val="0070C0"/>
                </a:solidFill>
              </a:rPr>
              <a:t>日內妥處。</a:t>
            </a:r>
            <a:endParaRPr lang="en-US" altLang="zh-TW" b="1" dirty="0">
              <a:solidFill>
                <a:srgbClr val="0070C0"/>
              </a:solidFill>
            </a:endParaRPr>
          </a:p>
          <a:p>
            <a:pPr marL="363538" indent="0" algn="r">
              <a:lnSpc>
                <a:spcPts val="3800"/>
              </a:lnSpc>
              <a:buClr>
                <a:srgbClr val="FF0000"/>
              </a:buClr>
              <a:buNone/>
            </a:pPr>
            <a:endParaRPr lang="zh-TW" altLang="en-US" sz="2000" dirty="0"/>
          </a:p>
          <a:p>
            <a:pPr marL="363538" indent="0" algn="r">
              <a:lnSpc>
                <a:spcPts val="3800"/>
              </a:lnSpc>
              <a:buClr>
                <a:srgbClr val="FF0000"/>
              </a:buClr>
              <a:buNone/>
            </a:pPr>
            <a:endParaRPr lang="en-US" altLang="zh-TW" sz="2000" dirty="0"/>
          </a:p>
        </p:txBody>
      </p:sp>
      <p:sp>
        <p:nvSpPr>
          <p:cNvPr id="6" name="投影片編號版面配置區 5">
            <a:extLst>
              <a:ext uri="{FF2B5EF4-FFF2-40B4-BE49-F238E27FC236}">
                <a16:creationId xmlns:a16="http://schemas.microsoft.com/office/drawing/2014/main" id="{3983E912-0112-4440-964D-2696393C450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52</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3878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天然氣消費糾紛案例研析</a:t>
            </a:r>
          </a:p>
        </p:txBody>
      </p:sp>
      <p:sp>
        <p:nvSpPr>
          <p:cNvPr id="3" name="內容版面配置區 2"/>
          <p:cNvSpPr>
            <a:spLocks noGrp="1"/>
          </p:cNvSpPr>
          <p:nvPr>
            <p:ph idx="1"/>
          </p:nvPr>
        </p:nvSpPr>
        <p:spPr>
          <a:xfrm>
            <a:off x="457200" y="1600200"/>
            <a:ext cx="8229600" cy="5257800"/>
          </a:xfrm>
        </p:spPr>
        <p:txBody>
          <a:bodyPr>
            <a:normAutofit/>
          </a:bodyPr>
          <a:lstStyle/>
          <a:p>
            <a:pPr>
              <a:lnSpc>
                <a:spcPts val="4200"/>
              </a:lnSpc>
              <a:buClr>
                <a:srgbClr val="38872D"/>
              </a:buClr>
              <a:buFont typeface="Wingdings" panose="05000000000000000000" pitchFamily="2" charset="2"/>
              <a:buChar char="Ø"/>
            </a:pPr>
            <a:r>
              <a:rPr lang="zh-TW" altLang="en-US" sz="2800" dirty="0">
                <a:effectLst>
                  <a:outerShdw blurRad="38100" dist="38100" dir="2700000" algn="tl">
                    <a:srgbClr val="000000">
                      <a:alpha val="43137"/>
                    </a:srgbClr>
                  </a:outerShdw>
                </a:effectLst>
              </a:rPr>
              <a:t>案例</a:t>
            </a:r>
            <a:r>
              <a:rPr lang="en-US" altLang="zh-TW" sz="2800" dirty="0">
                <a:effectLst>
                  <a:outerShdw blurRad="38100" dist="38100" dir="2700000" algn="tl">
                    <a:srgbClr val="000000">
                      <a:alpha val="43137"/>
                    </a:srgbClr>
                  </a:outerShdw>
                </a:effectLst>
              </a:rPr>
              <a:t>2</a:t>
            </a:r>
            <a:r>
              <a:rPr lang="zh-TW" altLang="en-US" sz="2800" dirty="0">
                <a:effectLst>
                  <a:outerShdw blurRad="38100" dist="38100" dir="2700000" algn="tl">
                    <a:srgbClr val="000000">
                      <a:alpha val="43137"/>
                    </a:srgbClr>
                  </a:outerShdw>
                </a:effectLst>
              </a:rPr>
              <a:t>：消費者於</a:t>
            </a:r>
            <a:r>
              <a:rPr lang="en-US" altLang="zh-TW" sz="2800" dirty="0">
                <a:effectLst>
                  <a:outerShdw blurRad="38100" dist="38100" dir="2700000" algn="tl">
                    <a:srgbClr val="000000">
                      <a:alpha val="43137"/>
                    </a:srgbClr>
                  </a:outerShdw>
                </a:effectLst>
              </a:rPr>
              <a:t>O</a:t>
            </a:r>
            <a:r>
              <a:rPr lang="zh-TW" altLang="en-US" sz="2800" dirty="0">
                <a:effectLst>
                  <a:outerShdw blurRad="38100" dist="38100" dir="2700000" algn="tl">
                    <a:srgbClr val="000000">
                      <a:alpha val="43137"/>
                    </a:srgbClr>
                  </a:outerShdw>
                </a:effectLst>
              </a:rPr>
              <a:t>月</a:t>
            </a:r>
            <a:r>
              <a:rPr lang="en-US" altLang="zh-TW" sz="2800" dirty="0">
                <a:effectLst>
                  <a:outerShdw blurRad="38100" dist="38100" dir="2700000" algn="tl">
                    <a:srgbClr val="000000">
                      <a:alpha val="43137"/>
                    </a:srgbClr>
                  </a:outerShdw>
                </a:effectLst>
              </a:rPr>
              <a:t>O</a:t>
            </a:r>
            <a:r>
              <a:rPr lang="zh-TW" altLang="en-US" sz="2800" dirty="0">
                <a:effectLst>
                  <a:outerShdw blurRad="38100" dist="38100" dir="2700000" algn="tl">
                    <a:srgbClr val="000000">
                      <a:alpha val="43137"/>
                    </a:srgbClr>
                  </a:outerShdw>
                </a:effectLst>
              </a:rPr>
              <a:t>日已從銀行網路轉帳繳納</a:t>
            </a:r>
            <a:r>
              <a:rPr lang="en-US" altLang="zh-TW" sz="2800" dirty="0">
                <a:effectLst>
                  <a:outerShdw blurRad="38100" dist="38100" dir="2700000" algn="tl">
                    <a:srgbClr val="000000">
                      <a:alpha val="43137"/>
                    </a:srgbClr>
                  </a:outerShdw>
                </a:effectLst>
              </a:rPr>
              <a:t>OO</a:t>
            </a:r>
            <a:r>
              <a:rPr lang="zh-TW" altLang="en-US" sz="2800" dirty="0">
                <a:effectLst>
                  <a:outerShdw blurRad="38100" dist="38100" dir="2700000" algn="tl">
                    <a:srgbClr val="000000">
                      <a:alpha val="43137"/>
                    </a:srgbClr>
                  </a:outerShdw>
                </a:effectLst>
              </a:rPr>
              <a:t>天然氣公司瓦斯費</a:t>
            </a:r>
            <a:r>
              <a:rPr lang="en-US" altLang="zh-TW" sz="2800" dirty="0">
                <a:effectLst>
                  <a:outerShdw blurRad="38100" dist="38100" dir="2700000" algn="tl">
                    <a:srgbClr val="000000">
                      <a:alpha val="43137"/>
                    </a:srgbClr>
                  </a:outerShdw>
                </a:effectLst>
              </a:rPr>
              <a:t>16,607</a:t>
            </a:r>
            <a:r>
              <a:rPr lang="zh-TW" altLang="en-US" sz="2800" dirty="0">
                <a:effectLst>
                  <a:outerShdw blurRad="38100" dist="38100" dir="2700000" algn="tl">
                    <a:srgbClr val="000000">
                      <a:alpha val="43137"/>
                    </a:srgbClr>
                  </a:outerShdw>
                </a:effectLst>
              </a:rPr>
              <a:t>元，該公司僅願給收據影本，經消費者與該公司聯繫，還是不願意出具收據正本，消費者請求該公司出具收據正本。</a:t>
            </a:r>
          </a:p>
          <a:p>
            <a:pPr marL="363538" indent="0">
              <a:lnSpc>
                <a:spcPts val="3800"/>
              </a:lnSpc>
              <a:buClr>
                <a:srgbClr val="FF0000"/>
              </a:buClr>
              <a:buNone/>
            </a:pPr>
            <a:r>
              <a:rPr lang="zh-TW" altLang="en-US" b="1" dirty="0">
                <a:solidFill>
                  <a:srgbClr val="0070C0"/>
                </a:solidFill>
              </a:rPr>
              <a:t>後續處理：本府消服中心函請業者於文到</a:t>
            </a:r>
            <a:r>
              <a:rPr lang="en-US" altLang="zh-TW" b="1" dirty="0">
                <a:solidFill>
                  <a:srgbClr val="0070C0"/>
                </a:solidFill>
              </a:rPr>
              <a:t>15</a:t>
            </a:r>
            <a:r>
              <a:rPr lang="zh-TW" altLang="en-US" b="1" dirty="0">
                <a:solidFill>
                  <a:srgbClr val="0070C0"/>
                </a:solidFill>
              </a:rPr>
              <a:t>日內妥處，業者函復內容</a:t>
            </a:r>
            <a:endParaRPr lang="en-US" altLang="zh-TW" b="1" dirty="0">
              <a:solidFill>
                <a:srgbClr val="0070C0"/>
              </a:solidFill>
            </a:endParaRPr>
          </a:p>
          <a:p>
            <a:pPr marL="363538" indent="0" algn="r">
              <a:lnSpc>
                <a:spcPts val="3800"/>
              </a:lnSpc>
              <a:buClr>
                <a:srgbClr val="FF0000"/>
              </a:buClr>
              <a:buNone/>
            </a:pPr>
            <a:endParaRPr lang="zh-TW" altLang="en-US" sz="2000" dirty="0"/>
          </a:p>
          <a:p>
            <a:pPr marL="363538" indent="0" algn="r">
              <a:lnSpc>
                <a:spcPts val="3800"/>
              </a:lnSpc>
              <a:buClr>
                <a:srgbClr val="FF0000"/>
              </a:buClr>
              <a:buNone/>
            </a:pPr>
            <a:endParaRPr lang="en-US" altLang="zh-TW" sz="2000" dirty="0"/>
          </a:p>
        </p:txBody>
      </p:sp>
      <p:sp>
        <p:nvSpPr>
          <p:cNvPr id="6" name="投影片編號版面配置區 5">
            <a:extLst>
              <a:ext uri="{FF2B5EF4-FFF2-40B4-BE49-F238E27FC236}">
                <a16:creationId xmlns:a16="http://schemas.microsoft.com/office/drawing/2014/main" id="{3983E912-0112-4440-964D-2696393C450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53</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4" name="圖片 3">
            <a:extLst>
              <a:ext uri="{FF2B5EF4-FFF2-40B4-BE49-F238E27FC236}">
                <a16:creationId xmlns:a16="http://schemas.microsoft.com/office/drawing/2014/main" id="{84ADD129-9475-4B15-B14F-60AD24E01E09}"/>
              </a:ext>
            </a:extLst>
          </p:cNvPr>
          <p:cNvPicPr>
            <a:picLocks noChangeAspect="1"/>
          </p:cNvPicPr>
          <p:nvPr/>
        </p:nvPicPr>
        <p:blipFill>
          <a:blip r:embed="rId3"/>
          <a:stretch>
            <a:fillRect/>
          </a:stretch>
        </p:blipFill>
        <p:spPr>
          <a:xfrm>
            <a:off x="2699792" y="4365104"/>
            <a:ext cx="5596721" cy="2011894"/>
          </a:xfrm>
          <a:prstGeom prst="rect">
            <a:avLst/>
          </a:prstGeom>
        </p:spPr>
      </p:pic>
    </p:spTree>
    <p:extLst>
      <p:ext uri="{BB962C8B-B14F-4D97-AF65-F5344CB8AC3E}">
        <p14:creationId xmlns:p14="http://schemas.microsoft.com/office/powerpoint/2010/main" val="266586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天然氣消費糾紛案例研析</a:t>
            </a:r>
          </a:p>
        </p:txBody>
      </p:sp>
      <p:sp>
        <p:nvSpPr>
          <p:cNvPr id="3" name="內容版面配置區 2"/>
          <p:cNvSpPr>
            <a:spLocks noGrp="1"/>
          </p:cNvSpPr>
          <p:nvPr>
            <p:ph idx="1"/>
          </p:nvPr>
        </p:nvSpPr>
        <p:spPr>
          <a:xfrm>
            <a:off x="457200" y="1600200"/>
            <a:ext cx="8229600" cy="5257800"/>
          </a:xfrm>
        </p:spPr>
        <p:txBody>
          <a:bodyPr>
            <a:normAutofit/>
          </a:bodyPr>
          <a:lstStyle/>
          <a:p>
            <a:pPr>
              <a:lnSpc>
                <a:spcPts val="4200"/>
              </a:lnSpc>
              <a:buClr>
                <a:srgbClr val="38872D"/>
              </a:buClr>
              <a:buFont typeface="Wingdings" panose="05000000000000000000" pitchFamily="2" charset="2"/>
              <a:buChar char="Ø"/>
            </a:pPr>
            <a:r>
              <a:rPr lang="zh-TW" altLang="en-US" sz="2800" dirty="0">
                <a:effectLst>
                  <a:outerShdw blurRad="38100" dist="38100" dir="2700000" algn="tl">
                    <a:srgbClr val="000000">
                      <a:alpha val="43137"/>
                    </a:srgbClr>
                  </a:outerShdw>
                </a:effectLst>
              </a:rPr>
              <a:t>案例</a:t>
            </a:r>
            <a:r>
              <a:rPr lang="en-US" altLang="zh-TW" sz="2800" dirty="0">
                <a:effectLst>
                  <a:outerShdw blurRad="38100" dist="38100" dir="2700000" algn="tl">
                    <a:srgbClr val="000000">
                      <a:alpha val="43137"/>
                    </a:srgbClr>
                  </a:outerShdw>
                </a:effectLst>
              </a:rPr>
              <a:t>3</a:t>
            </a:r>
            <a:r>
              <a:rPr lang="zh-TW" altLang="en-US" sz="2800" dirty="0">
                <a:effectLst>
                  <a:outerShdw blurRad="38100" dist="38100" dir="2700000" algn="tl">
                    <a:srgbClr val="000000">
                      <a:alpha val="43137"/>
                    </a:srgbClr>
                  </a:outerShdw>
                </a:effectLst>
              </a:rPr>
              <a:t>：</a:t>
            </a:r>
            <a:r>
              <a:rPr lang="en-US" altLang="zh-TW" sz="2800" dirty="0">
                <a:effectLst>
                  <a:outerShdw blurRad="38100" dist="38100" dir="2700000" algn="tl">
                    <a:srgbClr val="000000">
                      <a:alpha val="43137"/>
                    </a:srgbClr>
                  </a:outerShdw>
                </a:effectLst>
              </a:rPr>
              <a:t>OO</a:t>
            </a:r>
            <a:r>
              <a:rPr lang="zh-TW" altLang="en-US" sz="2800" dirty="0">
                <a:effectLst>
                  <a:outerShdw blurRad="38100" dist="38100" dir="2700000" algn="tl">
                    <a:srgbClr val="000000">
                      <a:alpha val="43137"/>
                    </a:srgbClr>
                  </a:outerShdw>
                </a:effectLst>
              </a:rPr>
              <a:t>天然氣於</a:t>
            </a:r>
            <a:r>
              <a:rPr lang="en-US" altLang="zh-TW" sz="2800" dirty="0">
                <a:effectLst>
                  <a:outerShdw blurRad="38100" dist="38100" dir="2700000" algn="tl">
                    <a:srgbClr val="000000">
                      <a:alpha val="43137"/>
                    </a:srgbClr>
                  </a:outerShdw>
                </a:effectLst>
              </a:rPr>
              <a:t>O</a:t>
            </a:r>
            <a:r>
              <a:rPr lang="zh-TW" altLang="en-US" sz="2800" dirty="0">
                <a:effectLst>
                  <a:outerShdw blurRad="38100" dist="38100" dir="2700000" algn="tl">
                    <a:srgbClr val="000000">
                      <a:alpha val="43137"/>
                    </a:srgbClr>
                  </a:outerShdw>
                </a:effectLst>
              </a:rPr>
              <a:t>月</a:t>
            </a:r>
            <a:r>
              <a:rPr lang="en-US" altLang="zh-TW" sz="2800" dirty="0">
                <a:effectLst>
                  <a:outerShdw blurRad="38100" dist="38100" dir="2700000" algn="tl">
                    <a:srgbClr val="000000">
                      <a:alpha val="43137"/>
                    </a:srgbClr>
                  </a:outerShdw>
                </a:effectLst>
              </a:rPr>
              <a:t>O</a:t>
            </a:r>
            <a:r>
              <a:rPr lang="zh-TW" altLang="en-US" sz="2800" dirty="0">
                <a:effectLst>
                  <a:outerShdw blurRad="38100" dist="38100" dir="2700000" algn="tl">
                    <a:srgbClr val="000000">
                      <a:alpha val="43137"/>
                    </a:srgbClr>
                  </a:outerShdw>
                </a:effectLst>
              </a:rPr>
              <a:t>日無預警停氣，經社區居民數十人於當日午間發現無熱水可供使用之後電洽該公司。經查該公司未事先公告，社區也無人接到通知，經致電客服僅表示進行瓦斯管線汰換停氣</a:t>
            </a:r>
            <a:r>
              <a:rPr lang="en-US" altLang="zh-TW" sz="2800" dirty="0">
                <a:effectLst>
                  <a:outerShdw blurRad="38100" dist="38100" dir="2700000" algn="tl">
                    <a:srgbClr val="000000">
                      <a:alpha val="43137"/>
                    </a:srgbClr>
                  </a:outerShdw>
                </a:effectLst>
              </a:rPr>
              <a:t>4</a:t>
            </a:r>
            <a:r>
              <a:rPr lang="zh-TW" altLang="en-US" sz="2800" dirty="0">
                <a:effectLst>
                  <a:outerShdw blurRad="38100" dist="38100" dir="2700000" algn="tl">
                    <a:srgbClr val="000000">
                      <a:alpha val="43137"/>
                    </a:srgbClr>
                  </a:outerShdw>
                </a:effectLst>
              </a:rPr>
              <a:t>小時，該公司未事前通知停氣，應依實際停氣的影響賠償社區住戶基本費、量費和精神慰撫金。</a:t>
            </a:r>
            <a:endParaRPr lang="en-US" altLang="zh-TW" sz="2800" dirty="0">
              <a:effectLst>
                <a:outerShdw blurRad="38100" dist="38100" dir="2700000" algn="tl">
                  <a:srgbClr val="000000">
                    <a:alpha val="43137"/>
                  </a:srgbClr>
                </a:outerShdw>
              </a:effectLst>
            </a:endParaRPr>
          </a:p>
          <a:p>
            <a:pPr marL="0" indent="0">
              <a:lnSpc>
                <a:spcPts val="4200"/>
              </a:lnSpc>
              <a:buClr>
                <a:srgbClr val="38872D"/>
              </a:buClr>
              <a:buNone/>
            </a:pPr>
            <a:r>
              <a:rPr lang="zh-TW" altLang="en-US" b="1" dirty="0">
                <a:solidFill>
                  <a:srgbClr val="0070C0"/>
                </a:solidFill>
              </a:rPr>
              <a:t>後續處理：經北市府消保官協商，協商結果雙方意見不一致。</a:t>
            </a:r>
            <a:endParaRPr lang="en-US" altLang="zh-TW" b="1" dirty="0">
              <a:solidFill>
                <a:srgbClr val="0070C0"/>
              </a:solidFill>
            </a:endParaRPr>
          </a:p>
          <a:p>
            <a:pPr marL="363538" indent="0" algn="r">
              <a:lnSpc>
                <a:spcPts val="3800"/>
              </a:lnSpc>
              <a:buClr>
                <a:srgbClr val="FF0000"/>
              </a:buClr>
              <a:buNone/>
            </a:pPr>
            <a:endParaRPr lang="zh-TW" altLang="en-US" sz="2000" dirty="0"/>
          </a:p>
          <a:p>
            <a:pPr marL="363538" indent="0" algn="r">
              <a:lnSpc>
                <a:spcPts val="3800"/>
              </a:lnSpc>
              <a:buClr>
                <a:srgbClr val="FF0000"/>
              </a:buClr>
              <a:buNone/>
            </a:pPr>
            <a:endParaRPr lang="en-US" altLang="zh-TW" sz="2000" dirty="0"/>
          </a:p>
        </p:txBody>
      </p:sp>
      <p:sp>
        <p:nvSpPr>
          <p:cNvPr id="6" name="投影片編號版面配置區 5">
            <a:extLst>
              <a:ext uri="{FF2B5EF4-FFF2-40B4-BE49-F238E27FC236}">
                <a16:creationId xmlns:a16="http://schemas.microsoft.com/office/drawing/2014/main" id="{3983E912-0112-4440-964D-2696393C450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54</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1101132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天然氣消費糾紛案例研析</a:t>
            </a:r>
          </a:p>
        </p:txBody>
      </p:sp>
      <p:sp>
        <p:nvSpPr>
          <p:cNvPr id="3" name="內容版面配置區 2"/>
          <p:cNvSpPr>
            <a:spLocks noGrp="1"/>
          </p:cNvSpPr>
          <p:nvPr>
            <p:ph idx="1"/>
          </p:nvPr>
        </p:nvSpPr>
        <p:spPr>
          <a:xfrm>
            <a:off x="457200" y="1600200"/>
            <a:ext cx="8229600" cy="5257800"/>
          </a:xfrm>
        </p:spPr>
        <p:txBody>
          <a:bodyPr>
            <a:normAutofit/>
          </a:bodyPr>
          <a:lstStyle/>
          <a:p>
            <a:pPr>
              <a:lnSpc>
                <a:spcPts val="4200"/>
              </a:lnSpc>
              <a:buClr>
                <a:srgbClr val="38872D"/>
              </a:buClr>
              <a:buFont typeface="Wingdings" panose="05000000000000000000" pitchFamily="2" charset="2"/>
              <a:buChar char="Ø"/>
            </a:pPr>
            <a:r>
              <a:rPr lang="zh-TW" altLang="en-US" dirty="0">
                <a:effectLst>
                  <a:outerShdw blurRad="38100" dist="38100" dir="2700000" algn="tl">
                    <a:srgbClr val="000000">
                      <a:alpha val="43137"/>
                    </a:srgbClr>
                  </a:outerShdw>
                </a:effectLst>
              </a:rPr>
              <a:t>案例</a:t>
            </a:r>
            <a:r>
              <a:rPr lang="en-US" altLang="zh-TW" dirty="0">
                <a:effectLst>
                  <a:outerShdw blurRad="38100" dist="38100" dir="2700000" algn="tl">
                    <a:srgbClr val="000000">
                      <a:alpha val="43137"/>
                    </a:srgbClr>
                  </a:outerShdw>
                </a:effectLst>
              </a:rPr>
              <a:t>4</a:t>
            </a:r>
            <a:r>
              <a:rPr lang="zh-TW" altLang="en-US" dirty="0">
                <a:effectLst>
                  <a:outerShdw blurRad="38100" dist="38100" dir="2700000" algn="tl">
                    <a:srgbClr val="000000">
                      <a:alpha val="43137"/>
                    </a:srgbClr>
                  </a:outerShdw>
                </a:effectLst>
              </a:rPr>
              <a:t>：消費者於</a:t>
            </a:r>
            <a:r>
              <a:rPr lang="en-US" altLang="zh-TW" dirty="0">
                <a:effectLst>
                  <a:outerShdw blurRad="38100" dist="38100" dir="2700000" algn="tl">
                    <a:srgbClr val="000000">
                      <a:alpha val="43137"/>
                    </a:srgbClr>
                  </a:outerShdw>
                </a:effectLst>
              </a:rPr>
              <a:t>5</a:t>
            </a:r>
            <a:r>
              <a:rPr lang="zh-TW" altLang="en-US" dirty="0">
                <a:effectLst>
                  <a:outerShdw blurRad="38100" dist="38100" dir="2700000" algn="tl">
                    <a:srgbClr val="000000">
                      <a:alpha val="43137"/>
                    </a:srgbClr>
                  </a:outerShdw>
                </a:effectLst>
              </a:rPr>
              <a:t>月撥打</a:t>
            </a:r>
            <a:r>
              <a:rPr lang="en-US" altLang="zh-TW" dirty="0">
                <a:effectLst>
                  <a:outerShdw blurRad="38100" dist="38100" dir="2700000" algn="tl">
                    <a:srgbClr val="000000">
                      <a:alpha val="43137"/>
                    </a:srgbClr>
                  </a:outerShdw>
                </a:effectLst>
              </a:rPr>
              <a:t>OO</a:t>
            </a:r>
            <a:r>
              <a:rPr lang="zh-TW" altLang="en-US" dirty="0">
                <a:effectLst>
                  <a:outerShdw blurRad="38100" dist="38100" dir="2700000" algn="tl">
                    <a:srgbClr val="000000">
                      <a:alpha val="43137"/>
                    </a:srgbClr>
                  </a:outerShdw>
                </a:effectLst>
              </a:rPr>
              <a:t>瓦斯公司申請拆除天然氣錶，當時約定</a:t>
            </a:r>
            <a:r>
              <a:rPr lang="en-US" altLang="zh-TW" dirty="0">
                <a:effectLst>
                  <a:outerShdw blurRad="38100" dist="38100" dir="2700000" algn="tl">
                    <a:srgbClr val="000000">
                      <a:alpha val="43137"/>
                    </a:srgbClr>
                  </a:outerShdw>
                </a:effectLst>
              </a:rPr>
              <a:t>5</a:t>
            </a:r>
            <a:r>
              <a:rPr lang="zh-TW" altLang="en-US" dirty="0">
                <a:effectLst>
                  <a:outerShdw blurRad="38100" dist="38100" dir="2700000" algn="tl">
                    <a:srgbClr val="000000">
                      <a:alpha val="43137"/>
                    </a:srgbClr>
                  </a:outerShdw>
                </a:effectLst>
              </a:rPr>
              <a:t>月</a:t>
            </a:r>
            <a:r>
              <a:rPr lang="en-US" altLang="zh-TW" dirty="0">
                <a:effectLst>
                  <a:outerShdw blurRad="38100" dist="38100" dir="2700000" algn="tl">
                    <a:srgbClr val="000000">
                      <a:alpha val="43137"/>
                    </a:srgbClr>
                  </a:outerShdw>
                </a:effectLst>
              </a:rPr>
              <a:t>18</a:t>
            </a:r>
            <a:r>
              <a:rPr lang="zh-TW" altLang="en-US" dirty="0">
                <a:effectLst>
                  <a:outerShdw blurRad="38100" dist="38100" dir="2700000" algn="tl">
                    <a:srgbClr val="000000">
                      <a:alpha val="43137"/>
                    </a:srgbClr>
                  </a:outerShdw>
                </a:effectLst>
              </a:rPr>
              <a:t>日拆除，後因疫情爆發施工人員電告消費者無法照原定日期拆錶，俟疫情趨緩後消費者再度約定</a:t>
            </a:r>
            <a:r>
              <a:rPr lang="en-US" altLang="zh-TW" dirty="0">
                <a:effectLst>
                  <a:outerShdw blurRad="38100" dist="38100" dir="2700000" algn="tl">
                    <a:srgbClr val="000000">
                      <a:alpha val="43137"/>
                    </a:srgbClr>
                  </a:outerShdw>
                </a:effectLst>
              </a:rPr>
              <a:t>8</a:t>
            </a:r>
            <a:r>
              <a:rPr lang="zh-TW" altLang="en-US" dirty="0">
                <a:effectLst>
                  <a:outerShdw blurRad="38100" dist="38100" dir="2700000" algn="tl">
                    <a:srgbClr val="000000">
                      <a:alpha val="43137"/>
                    </a:srgbClr>
                  </a:outerShdw>
                </a:effectLst>
              </a:rPr>
              <a:t>月</a:t>
            </a:r>
            <a:r>
              <a:rPr lang="en-US" altLang="zh-TW" dirty="0">
                <a:effectLst>
                  <a:outerShdw blurRad="38100" dist="38100" dir="2700000" algn="tl">
                    <a:srgbClr val="000000">
                      <a:alpha val="43137"/>
                    </a:srgbClr>
                  </a:outerShdw>
                </a:effectLst>
              </a:rPr>
              <a:t>10</a:t>
            </a:r>
            <a:r>
              <a:rPr lang="zh-TW" altLang="en-US" dirty="0">
                <a:effectLst>
                  <a:outerShdw blurRad="38100" dist="38100" dir="2700000" algn="tl">
                    <a:srgbClr val="000000">
                      <a:alpha val="43137"/>
                    </a:srgbClr>
                  </a:outerShdw>
                </a:effectLst>
              </a:rPr>
              <a:t>日拆錶，消費者主張因</a:t>
            </a:r>
            <a:r>
              <a:rPr lang="en-US" altLang="zh-TW" dirty="0">
                <a:effectLst>
                  <a:outerShdw blurRad="38100" dist="38100" dir="2700000" algn="tl">
                    <a:srgbClr val="000000">
                      <a:alpha val="43137"/>
                    </a:srgbClr>
                  </a:outerShdw>
                </a:effectLst>
              </a:rPr>
              <a:t>5</a:t>
            </a:r>
            <a:r>
              <a:rPr lang="zh-TW" altLang="en-US" dirty="0">
                <a:effectLst>
                  <a:outerShdw blurRad="38100" dist="38100" dir="2700000" algn="tl">
                    <a:srgbClr val="000000">
                      <a:alpha val="43137"/>
                    </a:srgbClr>
                  </a:outerShdw>
                </a:effectLst>
              </a:rPr>
              <a:t>月到</a:t>
            </a:r>
            <a:r>
              <a:rPr lang="en-US" altLang="zh-TW" dirty="0">
                <a:effectLst>
                  <a:outerShdw blurRad="38100" dist="38100" dir="2700000" algn="tl">
                    <a:srgbClr val="000000">
                      <a:alpha val="43137"/>
                    </a:srgbClr>
                  </a:outerShdw>
                </a:effectLst>
              </a:rPr>
              <a:t>8</a:t>
            </a:r>
            <a:r>
              <a:rPr lang="zh-TW" altLang="en-US" dirty="0">
                <a:effectLst>
                  <a:outerShdw blurRad="38100" dist="38100" dir="2700000" algn="tl">
                    <a:srgbClr val="000000">
                      <a:alpha val="43137"/>
                    </a:srgbClr>
                  </a:outerShdw>
                </a:effectLst>
              </a:rPr>
              <a:t>月期間沒有使用天然氣，應該照第一次申請拆錶日計算結算金額，請求退還於</a:t>
            </a:r>
            <a:r>
              <a:rPr lang="en-US" altLang="zh-TW" dirty="0">
                <a:effectLst>
                  <a:outerShdw blurRad="38100" dist="38100" dir="2700000" algn="tl">
                    <a:srgbClr val="000000">
                      <a:alpha val="43137"/>
                    </a:srgbClr>
                  </a:outerShdw>
                </a:effectLst>
              </a:rPr>
              <a:t>5</a:t>
            </a:r>
            <a:r>
              <a:rPr lang="zh-TW" altLang="en-US" dirty="0">
                <a:effectLst>
                  <a:outerShdw blurRad="38100" dist="38100" dir="2700000" algn="tl">
                    <a:srgbClr val="000000">
                      <a:alpha val="43137"/>
                    </a:srgbClr>
                  </a:outerShdw>
                </a:effectLst>
              </a:rPr>
              <a:t>月</a:t>
            </a:r>
            <a:r>
              <a:rPr lang="en-US" altLang="zh-TW" dirty="0">
                <a:effectLst>
                  <a:outerShdw blurRad="38100" dist="38100" dir="2700000" algn="tl">
                    <a:srgbClr val="000000">
                      <a:alpha val="43137"/>
                    </a:srgbClr>
                  </a:outerShdw>
                </a:effectLst>
              </a:rPr>
              <a:t>18</a:t>
            </a:r>
            <a:r>
              <a:rPr lang="zh-TW" altLang="en-US" dirty="0">
                <a:effectLst>
                  <a:outerShdw blurRad="38100" dist="38100" dir="2700000" algn="tl">
                    <a:srgbClr val="000000">
                      <a:alpha val="43137"/>
                    </a:srgbClr>
                  </a:outerShdw>
                </a:effectLst>
              </a:rPr>
              <a:t>後到</a:t>
            </a:r>
            <a:r>
              <a:rPr lang="en-US" altLang="zh-TW" dirty="0">
                <a:effectLst>
                  <a:outerShdw blurRad="38100" dist="38100" dir="2700000" algn="tl">
                    <a:srgbClr val="000000">
                      <a:alpha val="43137"/>
                    </a:srgbClr>
                  </a:outerShdw>
                </a:effectLst>
              </a:rPr>
              <a:t>8</a:t>
            </a:r>
            <a:r>
              <a:rPr lang="zh-TW" altLang="en-US" dirty="0">
                <a:effectLst>
                  <a:outerShdw blurRad="38100" dist="38100" dir="2700000" algn="tl">
                    <a:srgbClr val="000000">
                      <a:alpha val="43137"/>
                    </a:srgbClr>
                  </a:outerShdw>
                </a:effectLst>
              </a:rPr>
              <a:t>月</a:t>
            </a:r>
            <a:r>
              <a:rPr lang="en-US" altLang="zh-TW" dirty="0">
                <a:effectLst>
                  <a:outerShdw blurRad="38100" dist="38100" dir="2700000" algn="tl">
                    <a:srgbClr val="000000">
                      <a:alpha val="43137"/>
                    </a:srgbClr>
                  </a:outerShdw>
                </a:effectLst>
              </a:rPr>
              <a:t>10</a:t>
            </a:r>
            <a:r>
              <a:rPr lang="zh-TW" altLang="en-US" dirty="0">
                <a:effectLst>
                  <a:outerShdw blurRad="38100" dist="38100" dir="2700000" algn="tl">
                    <a:srgbClr val="000000">
                      <a:alpha val="43137"/>
                    </a:srgbClr>
                  </a:outerShdw>
                </a:effectLst>
              </a:rPr>
              <a:t>日拆錶間的收取的天然氣</a:t>
            </a:r>
            <a:r>
              <a:rPr lang="zh-TW" altLang="en-US">
                <a:effectLst>
                  <a:outerShdw blurRad="38100" dist="38100" dir="2700000" algn="tl">
                    <a:srgbClr val="000000">
                      <a:alpha val="43137"/>
                    </a:srgbClr>
                  </a:outerShdw>
                </a:effectLst>
              </a:rPr>
              <a:t>基本費。</a:t>
            </a:r>
            <a:endParaRPr lang="en-US" altLang="zh-TW" dirty="0">
              <a:effectLst>
                <a:outerShdw blurRad="38100" dist="38100" dir="2700000" algn="tl">
                  <a:srgbClr val="000000">
                    <a:alpha val="43137"/>
                  </a:srgbClr>
                </a:outerShdw>
              </a:effectLst>
            </a:endParaRPr>
          </a:p>
          <a:p>
            <a:pPr marL="0" indent="0">
              <a:lnSpc>
                <a:spcPts val="4200"/>
              </a:lnSpc>
              <a:buClr>
                <a:srgbClr val="38872D"/>
              </a:buClr>
              <a:buNone/>
            </a:pPr>
            <a:r>
              <a:rPr lang="zh-TW" altLang="en-US" b="1" dirty="0">
                <a:solidFill>
                  <a:srgbClr val="0070C0"/>
                </a:solidFill>
              </a:rPr>
              <a:t>後續處理：本府消服中心函請業者於文到</a:t>
            </a:r>
            <a:r>
              <a:rPr lang="en-US" altLang="zh-TW" b="1" dirty="0">
                <a:solidFill>
                  <a:srgbClr val="0070C0"/>
                </a:solidFill>
              </a:rPr>
              <a:t>15</a:t>
            </a:r>
            <a:r>
              <a:rPr lang="zh-TW" altLang="en-US" b="1" dirty="0">
                <a:solidFill>
                  <a:srgbClr val="0070C0"/>
                </a:solidFill>
              </a:rPr>
              <a:t>日內妥處，業者函復內容</a:t>
            </a:r>
            <a:endParaRPr lang="en-US" altLang="zh-TW" b="1" dirty="0">
              <a:solidFill>
                <a:srgbClr val="0070C0"/>
              </a:solidFill>
            </a:endParaRPr>
          </a:p>
          <a:p>
            <a:pPr marL="363538" indent="0" algn="r">
              <a:lnSpc>
                <a:spcPts val="3800"/>
              </a:lnSpc>
              <a:buClr>
                <a:srgbClr val="FF0000"/>
              </a:buClr>
              <a:buNone/>
            </a:pPr>
            <a:endParaRPr lang="zh-TW" altLang="en-US" sz="2000" dirty="0"/>
          </a:p>
          <a:p>
            <a:pPr marL="363538" indent="0" algn="r">
              <a:lnSpc>
                <a:spcPts val="3800"/>
              </a:lnSpc>
              <a:buClr>
                <a:srgbClr val="FF0000"/>
              </a:buClr>
              <a:buNone/>
            </a:pPr>
            <a:endParaRPr lang="en-US" altLang="zh-TW" sz="2000" dirty="0"/>
          </a:p>
        </p:txBody>
      </p:sp>
      <p:sp>
        <p:nvSpPr>
          <p:cNvPr id="6" name="投影片編號版面配置區 5">
            <a:extLst>
              <a:ext uri="{FF2B5EF4-FFF2-40B4-BE49-F238E27FC236}">
                <a16:creationId xmlns:a16="http://schemas.microsoft.com/office/drawing/2014/main" id="{3983E912-0112-4440-964D-2696393C450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55</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4" name="圖片 3">
            <a:extLst>
              <a:ext uri="{FF2B5EF4-FFF2-40B4-BE49-F238E27FC236}">
                <a16:creationId xmlns:a16="http://schemas.microsoft.com/office/drawing/2014/main" id="{7645AA4B-C11E-4639-8C9B-6F9EA759C56D}"/>
              </a:ext>
            </a:extLst>
          </p:cNvPr>
          <p:cNvPicPr>
            <a:picLocks noChangeAspect="1"/>
          </p:cNvPicPr>
          <p:nvPr/>
        </p:nvPicPr>
        <p:blipFill>
          <a:blip r:embed="rId3"/>
          <a:stretch>
            <a:fillRect/>
          </a:stretch>
        </p:blipFill>
        <p:spPr>
          <a:xfrm>
            <a:off x="1332866" y="6008130"/>
            <a:ext cx="7347240" cy="632940"/>
          </a:xfrm>
          <a:prstGeom prst="rect">
            <a:avLst/>
          </a:prstGeom>
        </p:spPr>
      </p:pic>
    </p:spTree>
    <p:extLst>
      <p:ext uri="{BB962C8B-B14F-4D97-AF65-F5344CB8AC3E}">
        <p14:creationId xmlns:p14="http://schemas.microsoft.com/office/powerpoint/2010/main" val="4025994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天然氣消費糾紛案例研析</a:t>
            </a:r>
          </a:p>
        </p:txBody>
      </p:sp>
      <p:sp>
        <p:nvSpPr>
          <p:cNvPr id="3" name="內容版面配置區 2"/>
          <p:cNvSpPr>
            <a:spLocks noGrp="1"/>
          </p:cNvSpPr>
          <p:nvPr>
            <p:ph idx="1"/>
          </p:nvPr>
        </p:nvSpPr>
        <p:spPr>
          <a:xfrm>
            <a:off x="457200" y="1600200"/>
            <a:ext cx="8229600" cy="5257800"/>
          </a:xfrm>
        </p:spPr>
        <p:txBody>
          <a:bodyPr>
            <a:normAutofit/>
          </a:bodyPr>
          <a:lstStyle/>
          <a:p>
            <a:pPr>
              <a:lnSpc>
                <a:spcPts val="4200"/>
              </a:lnSpc>
              <a:buClr>
                <a:srgbClr val="38872D"/>
              </a:buClr>
              <a:buFont typeface="Wingdings" panose="05000000000000000000" pitchFamily="2" charset="2"/>
              <a:buChar char="Ø"/>
            </a:pPr>
            <a:r>
              <a:rPr lang="zh-TW" altLang="en-US" sz="2800" dirty="0">
                <a:effectLst>
                  <a:outerShdw blurRad="38100" dist="38100" dir="2700000" algn="tl">
                    <a:srgbClr val="000000">
                      <a:alpha val="43137"/>
                    </a:srgbClr>
                  </a:outerShdw>
                </a:effectLst>
              </a:rPr>
              <a:t>案例</a:t>
            </a:r>
            <a:r>
              <a:rPr lang="en-US" altLang="zh-TW" sz="2800" dirty="0">
                <a:effectLst>
                  <a:outerShdw blurRad="38100" dist="38100" dir="2700000" algn="tl">
                    <a:srgbClr val="000000">
                      <a:alpha val="43137"/>
                    </a:srgbClr>
                  </a:outerShdw>
                </a:effectLst>
              </a:rPr>
              <a:t>5</a:t>
            </a:r>
            <a:r>
              <a:rPr lang="zh-TW" altLang="en-US" sz="2800" dirty="0">
                <a:effectLst>
                  <a:outerShdw blurRad="38100" dist="38100" dir="2700000" algn="tl">
                    <a:srgbClr val="000000">
                      <a:alpha val="43137"/>
                    </a:srgbClr>
                  </a:outerShdw>
                </a:effectLst>
              </a:rPr>
              <a:t>：消費者五月份換了瓦斯錶，在使用情形習慣不變的狀況下，十月份本期的天然氣收費爆漲了三倍之多來到了</a:t>
            </a:r>
            <a:r>
              <a:rPr lang="en-US" altLang="zh-TW" sz="2800" dirty="0">
                <a:effectLst>
                  <a:outerShdw blurRad="38100" dist="38100" dir="2700000" algn="tl">
                    <a:srgbClr val="000000">
                      <a:alpha val="43137"/>
                    </a:srgbClr>
                  </a:outerShdw>
                </a:effectLst>
              </a:rPr>
              <a:t>$410 </a:t>
            </a:r>
            <a:r>
              <a:rPr lang="zh-TW" altLang="en-US" sz="2800" dirty="0">
                <a:effectLst>
                  <a:outerShdw blurRad="38100" dist="38100" dir="2700000" algn="tl">
                    <a:srgbClr val="000000">
                      <a:alpha val="43137"/>
                    </a:srgbClr>
                  </a:outerShdw>
                </a:effectLst>
              </a:rPr>
              <a:t>，請求業者</a:t>
            </a:r>
            <a:r>
              <a:rPr lang="en-US" altLang="zh-TW" sz="2800" dirty="0">
                <a:effectLst>
                  <a:outerShdw blurRad="38100" dist="38100" dir="2700000" algn="tl">
                    <a:srgbClr val="000000">
                      <a:alpha val="43137"/>
                    </a:srgbClr>
                  </a:outerShdw>
                </a:effectLst>
              </a:rPr>
              <a:t>OO</a:t>
            </a:r>
            <a:r>
              <a:rPr lang="zh-TW" altLang="en-US" sz="2800" dirty="0">
                <a:effectLst>
                  <a:outerShdw blurRad="38100" dist="38100" dir="2700000" algn="tl">
                    <a:srgbClr val="000000">
                      <a:alpha val="43137"/>
                    </a:srgbClr>
                  </a:outerShdw>
                </a:effectLst>
              </a:rPr>
              <a:t>瓦斯公司恢復原來的收費。</a:t>
            </a:r>
          </a:p>
          <a:p>
            <a:pPr marL="363538" indent="0">
              <a:lnSpc>
                <a:spcPts val="3800"/>
              </a:lnSpc>
              <a:buClr>
                <a:srgbClr val="FF0000"/>
              </a:buClr>
              <a:buNone/>
            </a:pPr>
            <a:r>
              <a:rPr lang="zh-TW" altLang="en-US" b="1" dirty="0">
                <a:solidFill>
                  <a:srgbClr val="0070C0"/>
                </a:solidFill>
              </a:rPr>
              <a:t>後續處理：新竹縣消服中心函請業者於文到</a:t>
            </a:r>
            <a:r>
              <a:rPr lang="en-US" altLang="zh-TW" b="1" dirty="0">
                <a:solidFill>
                  <a:srgbClr val="0070C0"/>
                </a:solidFill>
              </a:rPr>
              <a:t>15</a:t>
            </a:r>
            <a:r>
              <a:rPr lang="zh-TW" altLang="en-US" b="1" dirty="0">
                <a:solidFill>
                  <a:srgbClr val="0070C0"/>
                </a:solidFill>
              </a:rPr>
              <a:t>日內妥處。</a:t>
            </a:r>
            <a:endParaRPr lang="en-US" altLang="zh-TW" b="1" dirty="0">
              <a:solidFill>
                <a:srgbClr val="0070C0"/>
              </a:solidFill>
            </a:endParaRPr>
          </a:p>
          <a:p>
            <a:pPr marL="363538" indent="0" algn="r">
              <a:lnSpc>
                <a:spcPts val="3800"/>
              </a:lnSpc>
              <a:buClr>
                <a:srgbClr val="FF0000"/>
              </a:buClr>
              <a:buNone/>
            </a:pPr>
            <a:endParaRPr lang="zh-TW" altLang="en-US" sz="2000" dirty="0"/>
          </a:p>
          <a:p>
            <a:pPr marL="363538" indent="0" algn="r">
              <a:lnSpc>
                <a:spcPts val="3800"/>
              </a:lnSpc>
              <a:buClr>
                <a:srgbClr val="FF0000"/>
              </a:buClr>
              <a:buNone/>
            </a:pPr>
            <a:endParaRPr lang="en-US" altLang="zh-TW" sz="2000" dirty="0"/>
          </a:p>
        </p:txBody>
      </p:sp>
      <p:sp>
        <p:nvSpPr>
          <p:cNvPr id="6" name="投影片編號版面配置區 5">
            <a:extLst>
              <a:ext uri="{FF2B5EF4-FFF2-40B4-BE49-F238E27FC236}">
                <a16:creationId xmlns:a16="http://schemas.microsoft.com/office/drawing/2014/main" id="{3983E912-0112-4440-964D-2696393C450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56</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1136270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effectLst>
                  <a:outerShdw blurRad="38100" dist="38100" dir="2700000" algn="tl">
                    <a:srgbClr val="000000">
                      <a:alpha val="43137"/>
                    </a:srgbClr>
                  </a:outerShdw>
                </a:effectLst>
              </a:rPr>
              <a:t>天然氣消費糾紛案例研析</a:t>
            </a:r>
          </a:p>
        </p:txBody>
      </p:sp>
      <p:sp>
        <p:nvSpPr>
          <p:cNvPr id="3" name="內容版面配置區 2"/>
          <p:cNvSpPr>
            <a:spLocks noGrp="1"/>
          </p:cNvSpPr>
          <p:nvPr>
            <p:ph idx="1"/>
          </p:nvPr>
        </p:nvSpPr>
        <p:spPr>
          <a:xfrm>
            <a:off x="457200" y="1600200"/>
            <a:ext cx="8229600" cy="5257800"/>
          </a:xfrm>
        </p:spPr>
        <p:txBody>
          <a:bodyPr>
            <a:normAutofit/>
          </a:bodyPr>
          <a:lstStyle/>
          <a:p>
            <a:pPr>
              <a:lnSpc>
                <a:spcPts val="4200"/>
              </a:lnSpc>
              <a:buClr>
                <a:srgbClr val="38872D"/>
              </a:buClr>
              <a:buFont typeface="Wingdings" panose="05000000000000000000" pitchFamily="2" charset="2"/>
              <a:buChar char="Ø"/>
            </a:pPr>
            <a:r>
              <a:rPr lang="zh-TW" altLang="en-US" sz="2000" dirty="0">
                <a:effectLst>
                  <a:outerShdw blurRad="38100" dist="38100" dir="2700000" algn="tl">
                    <a:srgbClr val="000000">
                      <a:alpha val="43137"/>
                    </a:srgbClr>
                  </a:outerShdw>
                </a:effectLst>
              </a:rPr>
              <a:t>案例</a:t>
            </a:r>
            <a:r>
              <a:rPr lang="en-US" altLang="zh-TW" sz="2000" dirty="0">
                <a:effectLst>
                  <a:outerShdw blurRad="38100" dist="38100" dir="2700000" algn="tl">
                    <a:srgbClr val="000000">
                      <a:alpha val="43137"/>
                    </a:srgbClr>
                  </a:outerShdw>
                </a:effectLst>
              </a:rPr>
              <a:t>6</a:t>
            </a:r>
            <a:r>
              <a:rPr lang="zh-TW" altLang="en-US" sz="2000" dirty="0">
                <a:effectLst>
                  <a:outerShdw blurRad="38100" dist="38100" dir="2700000" algn="tl">
                    <a:srgbClr val="000000">
                      <a:alpha val="43137"/>
                    </a:srgbClr>
                  </a:outerShdw>
                </a:effectLst>
              </a:rPr>
              <a:t>：消費者要求</a:t>
            </a:r>
            <a:r>
              <a:rPr lang="en-US" altLang="zh-TW" sz="2000" dirty="0">
                <a:effectLst>
                  <a:outerShdw blurRad="38100" dist="38100" dir="2700000" algn="tl">
                    <a:srgbClr val="000000">
                      <a:alpha val="43137"/>
                    </a:srgbClr>
                  </a:outerShdw>
                </a:effectLst>
              </a:rPr>
              <a:t>OO</a:t>
            </a:r>
            <a:r>
              <a:rPr lang="zh-TW" altLang="en-US" sz="2000" dirty="0">
                <a:effectLst>
                  <a:outerShdw blurRad="38100" dist="38100" dir="2700000" algn="tl">
                    <a:srgbClr val="000000">
                      <a:alpha val="43137"/>
                    </a:srgbClr>
                  </a:outerShdw>
                </a:effectLst>
              </a:rPr>
              <a:t>瓦斯公司依據「帳單之計費起訖之最終日準時到府抄表」，該公司堅持依照經濟部 </a:t>
            </a:r>
            <a:r>
              <a:rPr lang="en-US" altLang="zh-TW" sz="2000" dirty="0">
                <a:effectLst>
                  <a:outerShdw blurRad="38100" dist="38100" dir="2700000" algn="tl">
                    <a:srgbClr val="000000">
                      <a:alpha val="43137"/>
                    </a:srgbClr>
                  </a:outerShdw>
                </a:effectLst>
              </a:rPr>
              <a:t>102 </a:t>
            </a:r>
            <a:r>
              <a:rPr lang="zh-TW" altLang="en-US" sz="2000" dirty="0">
                <a:effectLst>
                  <a:outerShdw blurRad="38100" dist="38100" dir="2700000" algn="tl">
                    <a:srgbClr val="000000">
                      <a:alpha val="43137"/>
                    </a:srgbClr>
                  </a:outerShdw>
                </a:effectLst>
              </a:rPr>
              <a:t>年 </a:t>
            </a:r>
            <a:r>
              <a:rPr lang="en-US" altLang="zh-TW" sz="2000" dirty="0">
                <a:effectLst>
                  <a:outerShdw blurRad="38100" dist="38100" dir="2700000" algn="tl">
                    <a:srgbClr val="000000">
                      <a:alpha val="43137"/>
                    </a:srgbClr>
                  </a:outerShdw>
                </a:effectLst>
              </a:rPr>
              <a:t>04 </a:t>
            </a:r>
            <a:r>
              <a:rPr lang="zh-TW" altLang="en-US" sz="2000" dirty="0">
                <a:effectLst>
                  <a:outerShdw blurRad="38100" dist="38100" dir="2700000" algn="tl">
                    <a:srgbClr val="000000">
                      <a:alpha val="43137"/>
                    </a:srgbClr>
                  </a:outerShdw>
                </a:effectLst>
              </a:rPr>
              <a:t>月 </a:t>
            </a:r>
            <a:r>
              <a:rPr lang="en-US" altLang="zh-TW" sz="2000" dirty="0">
                <a:effectLst>
                  <a:outerShdw blurRad="38100" dist="38100" dir="2700000" algn="tl">
                    <a:srgbClr val="000000">
                      <a:alpha val="43137"/>
                    </a:srgbClr>
                  </a:outerShdw>
                </a:effectLst>
              </a:rPr>
              <a:t>15 </a:t>
            </a:r>
            <a:r>
              <a:rPr lang="zh-TW" altLang="en-US" sz="2000" dirty="0">
                <a:effectLst>
                  <a:outerShdw blurRad="38100" dist="38100" dir="2700000" algn="tl">
                    <a:srgbClr val="000000">
                      <a:alpha val="43137"/>
                    </a:srgbClr>
                  </a:outerShdw>
                </a:effectLst>
              </a:rPr>
              <a:t>日頒布「家用天然氣供氣定型化契約範本」，認為與用戶間對於氣費計費方式、填報、抄表方式已有明確規定。但消費者主張前揭範本內容並無該公司所稱之「明確規定」，向消保單位申訴該公司強制提前抄表並不合理。</a:t>
            </a:r>
          </a:p>
          <a:p>
            <a:pPr marL="363538" indent="0">
              <a:lnSpc>
                <a:spcPts val="3800"/>
              </a:lnSpc>
              <a:buClr>
                <a:srgbClr val="FF0000"/>
              </a:buClr>
              <a:buNone/>
            </a:pPr>
            <a:r>
              <a:rPr lang="zh-TW" altLang="en-US" b="1" dirty="0">
                <a:solidFill>
                  <a:srgbClr val="0070C0"/>
                </a:solidFill>
              </a:rPr>
              <a:t>後續處理：新北市消服中心函請業者於文到</a:t>
            </a:r>
            <a:r>
              <a:rPr lang="en-US" altLang="zh-TW" b="1" dirty="0">
                <a:solidFill>
                  <a:srgbClr val="0070C0"/>
                </a:solidFill>
              </a:rPr>
              <a:t>15</a:t>
            </a:r>
            <a:r>
              <a:rPr lang="zh-TW" altLang="en-US" b="1" dirty="0">
                <a:solidFill>
                  <a:srgbClr val="0070C0"/>
                </a:solidFill>
              </a:rPr>
              <a:t>日內妥處，業者函復內容。</a:t>
            </a:r>
            <a:endParaRPr lang="en-US" altLang="zh-TW" b="1" dirty="0">
              <a:solidFill>
                <a:srgbClr val="0070C0"/>
              </a:solidFill>
            </a:endParaRPr>
          </a:p>
          <a:p>
            <a:pPr marL="363538" indent="0" algn="r">
              <a:lnSpc>
                <a:spcPts val="3800"/>
              </a:lnSpc>
              <a:buClr>
                <a:srgbClr val="FF0000"/>
              </a:buClr>
              <a:buNone/>
            </a:pPr>
            <a:endParaRPr lang="zh-TW" altLang="en-US" sz="2000" dirty="0"/>
          </a:p>
          <a:p>
            <a:pPr marL="363538" indent="0" algn="r">
              <a:lnSpc>
                <a:spcPts val="3800"/>
              </a:lnSpc>
              <a:buClr>
                <a:srgbClr val="FF0000"/>
              </a:buClr>
              <a:buNone/>
            </a:pPr>
            <a:endParaRPr lang="en-US" altLang="zh-TW" sz="2000" dirty="0"/>
          </a:p>
        </p:txBody>
      </p:sp>
      <p:sp>
        <p:nvSpPr>
          <p:cNvPr id="6" name="投影片編號版面配置區 5">
            <a:extLst>
              <a:ext uri="{FF2B5EF4-FFF2-40B4-BE49-F238E27FC236}">
                <a16:creationId xmlns:a16="http://schemas.microsoft.com/office/drawing/2014/main" id="{3983E912-0112-4440-964D-2696393C450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57</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pic>
        <p:nvPicPr>
          <p:cNvPr id="5" name="圖片 4">
            <a:extLst>
              <a:ext uri="{FF2B5EF4-FFF2-40B4-BE49-F238E27FC236}">
                <a16:creationId xmlns:a16="http://schemas.microsoft.com/office/drawing/2014/main" id="{53678D70-A95E-43E8-8ABB-1F7599F7AF0A}"/>
              </a:ext>
            </a:extLst>
          </p:cNvPr>
          <p:cNvPicPr>
            <a:picLocks noChangeAspect="1"/>
          </p:cNvPicPr>
          <p:nvPr/>
        </p:nvPicPr>
        <p:blipFill>
          <a:blip r:embed="rId3"/>
          <a:stretch>
            <a:fillRect/>
          </a:stretch>
        </p:blipFill>
        <p:spPr>
          <a:xfrm>
            <a:off x="3491880" y="4869160"/>
            <a:ext cx="3945947" cy="1805916"/>
          </a:xfrm>
          <a:prstGeom prst="rect">
            <a:avLst/>
          </a:prstGeom>
        </p:spPr>
      </p:pic>
    </p:spTree>
    <p:extLst>
      <p:ext uri="{BB962C8B-B14F-4D97-AF65-F5344CB8AC3E}">
        <p14:creationId xmlns:p14="http://schemas.microsoft.com/office/powerpoint/2010/main" val="3460615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br>
              <a:rPr lang="en-US" altLang="zh-TW" dirty="0">
                <a:solidFill>
                  <a:srgbClr val="7030A0"/>
                </a:solidFill>
                <a:effectLst>
                  <a:outerShdw blurRad="38100" dist="38100" dir="2700000" algn="tl">
                    <a:srgbClr val="000000">
                      <a:alpha val="43137"/>
                    </a:srgbClr>
                  </a:outerShdw>
                </a:effectLst>
              </a:rPr>
            </a:br>
            <a:r>
              <a:rPr lang="zh-TW" altLang="en-US" b="1" dirty="0">
                <a:solidFill>
                  <a:srgbClr val="7030A0"/>
                </a:solidFill>
                <a:effectLst>
                  <a:outerShdw blurRad="38100" dist="38100" dir="2700000" algn="tl">
                    <a:srgbClr val="000000">
                      <a:alpha val="43137"/>
                    </a:srgbClr>
                  </a:outerShdw>
                </a:effectLst>
                <a:hlinkClick r:id="rId2"/>
              </a:rPr>
              <a:t>法務局消保網：</a:t>
            </a:r>
            <a:br>
              <a:rPr lang="zh-TW" altLang="en-US" dirty="0">
                <a:effectLst>
                  <a:outerShdw blurRad="38100" dist="38100" dir="2700000" algn="tl">
                    <a:srgbClr val="000000">
                      <a:alpha val="43137"/>
                    </a:srgbClr>
                  </a:outerShdw>
                </a:effectLst>
                <a:hlinkClick r:id="rId2"/>
              </a:rPr>
            </a:br>
            <a:endParaRPr lang="zh-TW" altLang="en-US"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57200" y="1600200"/>
            <a:ext cx="8229600" cy="5357192"/>
          </a:xfrm>
        </p:spPr>
        <p:txBody>
          <a:bodyPr>
            <a:normAutofit/>
          </a:bodyPr>
          <a:lstStyle/>
          <a:p>
            <a:pPr marL="363538" indent="0">
              <a:lnSpc>
                <a:spcPts val="3800"/>
              </a:lnSpc>
              <a:buClr>
                <a:srgbClr val="FF0000"/>
              </a:buClr>
              <a:buNone/>
            </a:pPr>
            <a:endParaRPr lang="zh-TW" alt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76871"/>
            <a:ext cx="7200900" cy="398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投影片編號版面配置區 5">
            <a:extLst>
              <a:ext uri="{FF2B5EF4-FFF2-40B4-BE49-F238E27FC236}">
                <a16:creationId xmlns:a16="http://schemas.microsoft.com/office/drawing/2014/main" id="{5CA0686E-66AF-449E-B793-61C38015B9DB}"/>
              </a:ext>
            </a:extLst>
          </p:cNvPr>
          <p:cNvSpPr>
            <a:spLocks noGrp="1"/>
          </p:cNvSpPr>
          <p:nvPr>
            <p:ph type="sldNum" sz="quarter" idx="12"/>
          </p:nvPr>
        </p:nvSpPr>
        <p:spPr/>
        <p:txBody>
          <a:bodyPr/>
          <a:lstStyle/>
          <a:p>
            <a:pPr>
              <a:defRPr/>
            </a:pPr>
            <a:fld id="{6352D944-9F43-4B1A-B67A-52620D5D709B}" type="slidenum">
              <a:rPr lang="en-US" altLang="zh-TW" smtClean="0"/>
              <a:pPr>
                <a:defRPr/>
              </a:pPr>
              <a:t>58</a:t>
            </a:fld>
            <a:endParaRPr lang="en-US" altLang="zh-TW"/>
          </a:p>
        </p:txBody>
      </p:sp>
    </p:spTree>
    <p:extLst>
      <p:ext uri="{BB962C8B-B14F-4D97-AF65-F5344CB8AC3E}">
        <p14:creationId xmlns:p14="http://schemas.microsoft.com/office/powerpoint/2010/main" val="2071088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effectLst>
                  <a:outerShdw blurRad="38100" dist="38100" dir="2700000" algn="tl">
                    <a:srgbClr val="000000">
                      <a:alpha val="43137"/>
                    </a:srgbClr>
                  </a:outerShdw>
                </a:effectLst>
              </a:rPr>
              <a:t>法務局消保網影片：</a:t>
            </a:r>
          </a:p>
        </p:txBody>
      </p:sp>
      <p:sp>
        <p:nvSpPr>
          <p:cNvPr id="3" name="內容版面配置區 2"/>
          <p:cNvSpPr>
            <a:spLocks noGrp="1"/>
          </p:cNvSpPr>
          <p:nvPr>
            <p:ph idx="1"/>
          </p:nvPr>
        </p:nvSpPr>
        <p:spPr>
          <a:xfrm>
            <a:off x="457200" y="1600200"/>
            <a:ext cx="8229600" cy="5357192"/>
          </a:xfrm>
        </p:spPr>
        <p:txBody>
          <a:bodyPr>
            <a:normAutofit/>
          </a:bodyPr>
          <a:lstStyle/>
          <a:p>
            <a:pPr marL="363538" indent="0">
              <a:lnSpc>
                <a:spcPts val="3800"/>
              </a:lnSpc>
              <a:buClr>
                <a:srgbClr val="FF0000"/>
              </a:buClr>
              <a:buNone/>
            </a:pPr>
            <a:endParaRPr lang="zh-TW" altLang="en-US" sz="2000" dirty="0"/>
          </a:p>
        </p:txBody>
      </p:sp>
      <p:pic>
        <p:nvPicPr>
          <p:cNvPr id="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69" y="2276872"/>
            <a:ext cx="2530475" cy="212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670" y="2413398"/>
            <a:ext cx="2484437" cy="198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2459434"/>
            <a:ext cx="2476500" cy="189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574" y="4501132"/>
            <a:ext cx="2430463" cy="195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9480" y="4531293"/>
            <a:ext cx="2462213" cy="189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8144" y="4536288"/>
            <a:ext cx="2476500" cy="189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投影片編號版面配置區 6">
            <a:extLst>
              <a:ext uri="{FF2B5EF4-FFF2-40B4-BE49-F238E27FC236}">
                <a16:creationId xmlns:a16="http://schemas.microsoft.com/office/drawing/2014/main" id="{89E60959-850D-4D0E-8E59-9BB4BBB8B650}"/>
              </a:ext>
            </a:extLst>
          </p:cNvPr>
          <p:cNvSpPr>
            <a:spLocks noGrp="1"/>
          </p:cNvSpPr>
          <p:nvPr>
            <p:ph type="sldNum" sz="quarter" idx="12"/>
          </p:nvPr>
        </p:nvSpPr>
        <p:spPr/>
        <p:txBody>
          <a:bodyPr/>
          <a:lstStyle/>
          <a:p>
            <a:pPr>
              <a:defRPr/>
            </a:pPr>
            <a:fld id="{6352D944-9F43-4B1A-B67A-52620D5D709B}" type="slidenum">
              <a:rPr lang="en-US" altLang="zh-TW" smtClean="0"/>
              <a:pPr>
                <a:defRPr/>
              </a:pPr>
              <a:t>59</a:t>
            </a:fld>
            <a:endParaRPr lang="en-US" altLang="zh-TW"/>
          </a:p>
        </p:txBody>
      </p:sp>
    </p:spTree>
    <p:extLst>
      <p:ext uri="{BB962C8B-B14F-4D97-AF65-F5344CB8AC3E}">
        <p14:creationId xmlns:p14="http://schemas.microsoft.com/office/powerpoint/2010/main" val="2015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lstStyle/>
          <a:p>
            <a:pPr marL="0" lvl="0" indent="0">
              <a:lnSpc>
                <a:spcPts val="4300"/>
              </a:lnSpc>
              <a:buClr>
                <a:srgbClr val="FF0000"/>
              </a:buClr>
              <a:buNone/>
            </a:pPr>
            <a:r>
              <a:rPr lang="zh-TW" altLang="en-US" sz="3200" b="1" dirty="0">
                <a:solidFill>
                  <a:srgbClr val="292934"/>
                </a:solidFill>
                <a:latin typeface="微軟正黑體"/>
              </a:rPr>
              <a:t>在中央為目的事業主管機關；在直轄市為直轄市政府；在縣（市）為縣（市）政府。</a:t>
            </a:r>
            <a:r>
              <a:rPr lang="en-US" altLang="zh-TW" sz="3200" b="1" dirty="0">
                <a:solidFill>
                  <a:srgbClr val="0166AD"/>
                </a:solidFill>
                <a:latin typeface="微軟正黑體"/>
              </a:rPr>
              <a:t>(</a:t>
            </a:r>
            <a:r>
              <a:rPr lang="zh-TW" altLang="en-US" sz="3200" b="1" dirty="0">
                <a:solidFill>
                  <a:srgbClr val="0166AD"/>
                </a:solidFill>
                <a:latin typeface="微軟正黑體"/>
              </a:rPr>
              <a:t>消保法</a:t>
            </a:r>
            <a:r>
              <a:rPr lang="en-US" altLang="zh-TW" sz="3200" b="1" dirty="0">
                <a:solidFill>
                  <a:srgbClr val="0166AD"/>
                </a:solidFill>
                <a:latin typeface="微軟正黑體"/>
              </a:rPr>
              <a:t>§6)</a:t>
            </a:r>
          </a:p>
        </p:txBody>
      </p:sp>
      <p:sp>
        <p:nvSpPr>
          <p:cNvPr id="5" name="標題 4"/>
          <p:cNvSpPr>
            <a:spLocks noGrp="1"/>
          </p:cNvSpPr>
          <p:nvPr>
            <p:ph type="title"/>
          </p:nvPr>
        </p:nvSpPr>
        <p:spPr>
          <a:xfrm>
            <a:off x="457200" y="533400"/>
            <a:ext cx="3970784" cy="990600"/>
          </a:xfrm>
        </p:spPr>
        <p:txBody>
          <a:bodyPr>
            <a:normAutofit/>
          </a:bodyPr>
          <a:lstStyle/>
          <a:p>
            <a:r>
              <a:rPr lang="zh-TW" altLang="en-US" dirty="0">
                <a:effectLst>
                  <a:outerShdw blurRad="38100" dist="38100" dir="2700000" algn="tl">
                    <a:srgbClr val="000000">
                      <a:alpha val="43137"/>
                    </a:srgbClr>
                  </a:outerShdw>
                </a:effectLst>
              </a:rPr>
              <a:t>消保法主管機關？</a:t>
            </a:r>
          </a:p>
        </p:txBody>
      </p:sp>
      <p:sp>
        <p:nvSpPr>
          <p:cNvPr id="6" name="投影片編號版面配置區 5">
            <a:extLst>
              <a:ext uri="{FF2B5EF4-FFF2-40B4-BE49-F238E27FC236}">
                <a16:creationId xmlns:a16="http://schemas.microsoft.com/office/drawing/2014/main" id="{0BEA9D1F-1AD3-49AE-BCA5-ADC84222152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3471816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7DD271-346A-469D-9BC8-816AAAB8928E}"/>
              </a:ext>
            </a:extLst>
          </p:cNvPr>
          <p:cNvSpPr>
            <a:spLocks noGrp="1"/>
          </p:cNvSpPr>
          <p:nvPr>
            <p:ph type="title"/>
          </p:nvPr>
        </p:nvSpPr>
        <p:spPr/>
        <p:txBody>
          <a:bodyPr/>
          <a:lstStyle/>
          <a:p>
            <a:endParaRPr lang="zh-TW" altLang="en-US"/>
          </a:p>
        </p:txBody>
      </p:sp>
      <p:pic>
        <p:nvPicPr>
          <p:cNvPr id="5" name="內容版面配置區 4" descr="一張含有 圍欄, 草, 室外, 綿羊 的圖片&#10;&#10;自動產生的描述">
            <a:extLst>
              <a:ext uri="{FF2B5EF4-FFF2-40B4-BE49-F238E27FC236}">
                <a16:creationId xmlns:a16="http://schemas.microsoft.com/office/drawing/2014/main" id="{24A7E97A-36D0-4CCC-9FD2-8DFD91B26B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0428" cy="6858000"/>
          </a:xfrm>
        </p:spPr>
      </p:pic>
      <p:sp>
        <p:nvSpPr>
          <p:cNvPr id="3" name="矩形 2">
            <a:extLst>
              <a:ext uri="{FF2B5EF4-FFF2-40B4-BE49-F238E27FC236}">
                <a16:creationId xmlns:a16="http://schemas.microsoft.com/office/drawing/2014/main" id="{D2F9D8D3-31C2-4E03-9EEA-9EF7D64FEBCB}"/>
              </a:ext>
            </a:extLst>
          </p:cNvPr>
          <p:cNvSpPr/>
          <p:nvPr/>
        </p:nvSpPr>
        <p:spPr>
          <a:xfrm>
            <a:off x="0" y="1304764"/>
            <a:ext cx="9144000" cy="4248472"/>
          </a:xfrm>
          <a:prstGeom prst="rect">
            <a:avLst/>
          </a:prstGeom>
          <a:gradFill>
            <a:gsLst>
              <a:gs pos="100000">
                <a:schemeClr val="tx1">
                  <a:alpha val="41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dirty="0">
                <a:latin typeface="微軟正黑體" panose="020B0604030504040204" pitchFamily="34" charset="-120"/>
                <a:ea typeface="微軟正黑體" panose="020B0604030504040204" pitchFamily="34" charset="-120"/>
              </a:rPr>
              <a:t>感  謝  聆  聽</a:t>
            </a:r>
          </a:p>
        </p:txBody>
      </p:sp>
      <p:sp>
        <p:nvSpPr>
          <p:cNvPr id="7" name="投影片編號版面配置區 6">
            <a:extLst>
              <a:ext uri="{FF2B5EF4-FFF2-40B4-BE49-F238E27FC236}">
                <a16:creationId xmlns:a16="http://schemas.microsoft.com/office/drawing/2014/main" id="{97F634CA-CD3A-46D1-AB1F-D32D18C56DBD}"/>
              </a:ext>
            </a:extLst>
          </p:cNvPr>
          <p:cNvSpPr>
            <a:spLocks noGrp="1"/>
          </p:cNvSpPr>
          <p:nvPr>
            <p:ph type="sldNum" sz="quarter" idx="12"/>
          </p:nvPr>
        </p:nvSpPr>
        <p:spPr/>
        <p:txBody>
          <a:bodyPr/>
          <a:lstStyle/>
          <a:p>
            <a:pPr>
              <a:defRPr/>
            </a:pPr>
            <a:fld id="{6352D944-9F43-4B1A-B67A-52620D5D709B}" type="slidenum">
              <a:rPr lang="en-US" altLang="zh-TW" smtClean="0"/>
              <a:pPr>
                <a:defRPr/>
              </a:pPr>
              <a:t>60</a:t>
            </a:fld>
            <a:endParaRPr lang="en-US" altLang="zh-TW"/>
          </a:p>
        </p:txBody>
      </p:sp>
    </p:spTree>
    <p:extLst>
      <p:ext uri="{BB962C8B-B14F-4D97-AF65-F5344CB8AC3E}">
        <p14:creationId xmlns:p14="http://schemas.microsoft.com/office/powerpoint/2010/main" val="396551171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a:bodyPr>
          <a:lstStyle/>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dirty="0">
              <a:latin typeface="+mj-ea"/>
              <a:ea typeface="+mj-ea"/>
            </a:endParaRPr>
          </a:p>
          <a:p>
            <a:pPr>
              <a:lnSpc>
                <a:spcPts val="43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5915000" cy="990600"/>
          </a:xfrm>
        </p:spPr>
        <p:txBody>
          <a:bodyPr>
            <a:normAutofit/>
          </a:bodyPr>
          <a:lstStyle/>
          <a:p>
            <a:r>
              <a:rPr lang="zh-TW" altLang="en-US" dirty="0">
                <a:effectLst>
                  <a:outerShdw blurRad="38100" dist="38100" dir="2700000" algn="tl">
                    <a:srgbClr val="000000">
                      <a:alpha val="43137"/>
                    </a:srgbClr>
                  </a:outerShdw>
                </a:effectLst>
              </a:rPr>
              <a:t>企業經營者之責任與義務</a:t>
            </a:r>
          </a:p>
        </p:txBody>
      </p:sp>
      <p:sp>
        <p:nvSpPr>
          <p:cNvPr id="6" name="投影片編號版面配置區 5">
            <a:extLst>
              <a:ext uri="{FF2B5EF4-FFF2-40B4-BE49-F238E27FC236}">
                <a16:creationId xmlns:a16="http://schemas.microsoft.com/office/drawing/2014/main" id="{4AD9E54C-2A20-4CE0-95BF-7B38E5B6396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graphicFrame>
        <p:nvGraphicFramePr>
          <p:cNvPr id="2" name="資料庫圖表 1">
            <a:extLst>
              <a:ext uri="{FF2B5EF4-FFF2-40B4-BE49-F238E27FC236}">
                <a16:creationId xmlns:a16="http://schemas.microsoft.com/office/drawing/2014/main" id="{12032170-4F39-430E-A032-200CEEA6CA47}"/>
              </a:ext>
            </a:extLst>
          </p:cNvPr>
          <p:cNvGraphicFramePr/>
          <p:nvPr>
            <p:extLst>
              <p:ext uri="{D42A27DB-BD31-4B8C-83A1-F6EECF244321}">
                <p14:modId xmlns:p14="http://schemas.microsoft.com/office/powerpoint/2010/main" val="4266029854"/>
              </p:ext>
            </p:extLst>
          </p:nvPr>
        </p:nvGraphicFramePr>
        <p:xfrm>
          <a:off x="1331640"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45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fontScale="85000" lnSpcReduction="10000"/>
          </a:bodyPr>
          <a:lstStyle/>
          <a:p>
            <a:pPr marL="0" indent="0">
              <a:lnSpc>
                <a:spcPts val="4300"/>
              </a:lnSpc>
              <a:buClr>
                <a:srgbClr val="FF0000"/>
              </a:buClr>
              <a:buNone/>
            </a:pPr>
            <a:r>
              <a:rPr lang="zh-TW" altLang="en-US" sz="2800" b="1" dirty="0">
                <a:latin typeface="+mj-ea"/>
                <a:ea typeface="+mj-ea"/>
              </a:rPr>
              <a:t>從事</a:t>
            </a:r>
            <a:r>
              <a:rPr lang="zh-TW" altLang="en-US" sz="2800" b="1" dirty="0">
                <a:solidFill>
                  <a:srgbClr val="FF0000"/>
                </a:solidFill>
                <a:latin typeface="+mj-ea"/>
                <a:ea typeface="+mj-ea"/>
              </a:rPr>
              <a:t>設計、生產、製造商品或提供服務</a:t>
            </a:r>
            <a:r>
              <a:rPr lang="zh-TW" altLang="en-US" sz="2800" b="1" dirty="0">
                <a:latin typeface="+mj-ea"/>
                <a:ea typeface="+mj-ea"/>
              </a:rPr>
              <a:t>之企業經營者，於提供商品流通進入市場，或提供服務時，應確保該商品或服務，</a:t>
            </a:r>
            <a:r>
              <a:rPr lang="zh-TW" altLang="en-US" sz="2800" b="1" dirty="0">
                <a:solidFill>
                  <a:srgbClr val="FF0000"/>
                </a:solidFill>
                <a:latin typeface="+mj-ea"/>
                <a:ea typeface="+mj-ea"/>
              </a:rPr>
              <a:t>符合當時科技或專業水準可合理期待之安全性</a:t>
            </a:r>
            <a:r>
              <a:rPr lang="zh-TW" altLang="en-US" sz="2800" b="1" dirty="0">
                <a:latin typeface="+mj-ea"/>
                <a:ea typeface="+mj-ea"/>
              </a:rPr>
              <a:t>。</a:t>
            </a:r>
          </a:p>
          <a:p>
            <a:pPr marL="0" indent="0">
              <a:lnSpc>
                <a:spcPts val="4300"/>
              </a:lnSpc>
              <a:buClr>
                <a:srgbClr val="FF0000"/>
              </a:buClr>
              <a:buNone/>
            </a:pPr>
            <a:r>
              <a:rPr lang="zh-TW" altLang="en-US" sz="2800" b="1" dirty="0">
                <a:latin typeface="+mj-ea"/>
                <a:ea typeface="+mj-ea"/>
              </a:rPr>
              <a:t>商品或服務具有危害消費者</a:t>
            </a:r>
            <a:r>
              <a:rPr lang="zh-TW" altLang="en-US" sz="2800" b="1" dirty="0">
                <a:solidFill>
                  <a:srgbClr val="FF0000"/>
                </a:solidFill>
                <a:latin typeface="+mj-ea"/>
                <a:ea typeface="+mj-ea"/>
              </a:rPr>
              <a:t>生命、身體、健康、財產</a:t>
            </a:r>
            <a:r>
              <a:rPr lang="zh-TW" altLang="en-US" sz="2800" b="1" dirty="0">
                <a:latin typeface="+mj-ea"/>
                <a:ea typeface="+mj-ea"/>
              </a:rPr>
              <a:t>之可能者，應於明顯處為警告標示及緊急處理危險之方法。</a:t>
            </a:r>
          </a:p>
          <a:p>
            <a:pPr marL="0" indent="0">
              <a:lnSpc>
                <a:spcPts val="4300"/>
              </a:lnSpc>
              <a:buClr>
                <a:srgbClr val="FF0000"/>
              </a:buClr>
              <a:buNone/>
            </a:pPr>
            <a:r>
              <a:rPr lang="zh-TW" altLang="en-US" sz="2800" b="1" dirty="0">
                <a:latin typeface="+mj-ea"/>
                <a:ea typeface="+mj-ea"/>
              </a:rPr>
              <a:t>企業經營者違反前二項規定，致生損害於消費者或第三人時，應負連帶賠償責任。但企業經營者能</a:t>
            </a:r>
            <a:r>
              <a:rPr lang="zh-TW" altLang="en-US" sz="2800" b="1" dirty="0">
                <a:solidFill>
                  <a:srgbClr val="FF0000"/>
                </a:solidFill>
                <a:latin typeface="+mj-ea"/>
                <a:ea typeface="+mj-ea"/>
              </a:rPr>
              <a:t>證明其無過失者</a:t>
            </a:r>
            <a:r>
              <a:rPr lang="zh-TW" altLang="en-US" sz="2800" b="1" dirty="0">
                <a:latin typeface="+mj-ea"/>
                <a:ea typeface="+mj-ea"/>
              </a:rPr>
              <a:t>，法院得減輕其賠償責任。</a:t>
            </a: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dirty="0">
              <a:latin typeface="+mj-ea"/>
              <a:ea typeface="+mj-ea"/>
            </a:endParaRPr>
          </a:p>
          <a:p>
            <a:pPr>
              <a:lnSpc>
                <a:spcPts val="43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5915000" cy="990600"/>
          </a:xfrm>
        </p:spPr>
        <p:txBody>
          <a:bodyPr>
            <a:normAutofit/>
          </a:bodyPr>
          <a:lstStyle/>
          <a:p>
            <a:r>
              <a:rPr lang="zh-TW" altLang="en-US" dirty="0">
                <a:effectLst>
                  <a:outerShdw blurRad="38100" dist="38100" dir="2700000" algn="tl">
                    <a:srgbClr val="000000">
                      <a:alpha val="43137"/>
                    </a:srgbClr>
                  </a:outerShdw>
                </a:effectLst>
              </a:rPr>
              <a:t>商品責任</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消保法</a:t>
            </a:r>
            <a:r>
              <a:rPr lang="en-US" altLang="zh-TW" dirty="0">
                <a:effectLst>
                  <a:outerShdw blurRad="38100" dist="38100" dir="2700000" algn="tl">
                    <a:srgbClr val="000000">
                      <a:alpha val="43137"/>
                    </a:srgbClr>
                  </a:outerShdw>
                </a:effectLst>
              </a:rPr>
              <a:t>§7</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AD9E54C-2A20-4CE0-95BF-7B38E5B6396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
        <p:nvSpPr>
          <p:cNvPr id="4" name="矩形 3">
            <a:extLst>
              <a:ext uri="{FF2B5EF4-FFF2-40B4-BE49-F238E27FC236}">
                <a16:creationId xmlns:a16="http://schemas.microsoft.com/office/drawing/2014/main" id="{2F509F69-A877-4580-AF0E-1A2B8CD38845}"/>
              </a:ext>
            </a:extLst>
          </p:cNvPr>
          <p:cNvSpPr/>
          <p:nvPr/>
        </p:nvSpPr>
        <p:spPr>
          <a:xfrm>
            <a:off x="2286000" y="-5758130"/>
            <a:ext cx="4572000" cy="313932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從事設計、生產、製造商品或提供服務之企業經營者，於提供商品流通進入市場，或提供服務時，應確保該商品或服務，符合當時科技或專業水準可合理期待之安全性。</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商品或服務具有危害消費者生命、身體、健康、財產之可能者，應於明顯處為警告標示及緊急處理危險之方法。</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292934"/>
                </a:solidFill>
                <a:effectLst/>
                <a:uLnTx/>
                <a:uFillTx/>
                <a:latin typeface="Arial" pitchFamily="34" charset="0"/>
                <a:ea typeface="新細明體" pitchFamily="18" charset="-120"/>
                <a:cs typeface="+mn-cs"/>
              </a:rPr>
              <a:t>企業經營者違反前二項規定，致生損害於消費者或第三人時，應負連帶賠償責任。但企業經營者能證明其無過失者，法院得減輕其賠償責任。</a:t>
            </a:r>
          </a:p>
        </p:txBody>
      </p:sp>
    </p:spTree>
    <p:extLst>
      <p:ext uri="{BB962C8B-B14F-4D97-AF65-F5344CB8AC3E}">
        <p14:creationId xmlns:p14="http://schemas.microsoft.com/office/powerpoint/2010/main" val="62925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25144"/>
          </a:xfrm>
        </p:spPr>
        <p:txBody>
          <a:bodyPr>
            <a:normAutofit fontScale="70000" lnSpcReduction="20000"/>
          </a:bodyPr>
          <a:lstStyle/>
          <a:p>
            <a:pPr marL="0" indent="0">
              <a:lnSpc>
                <a:spcPts val="4300"/>
              </a:lnSpc>
              <a:buClr>
                <a:srgbClr val="FF0000"/>
              </a:buClr>
              <a:buNone/>
            </a:pPr>
            <a:r>
              <a:rPr lang="zh-TW" altLang="en-US" sz="4000" b="1" dirty="0">
                <a:solidFill>
                  <a:srgbClr val="0070C0"/>
                </a:solidFill>
                <a:latin typeface="+mj-ea"/>
                <a:ea typeface="+mj-ea"/>
              </a:rPr>
              <a:t>最高法院民事判決 </a:t>
            </a:r>
            <a:r>
              <a:rPr lang="en-US" altLang="zh-TW" sz="4000" b="1" dirty="0">
                <a:solidFill>
                  <a:srgbClr val="0070C0"/>
                </a:solidFill>
                <a:latin typeface="+mj-ea"/>
                <a:ea typeface="+mj-ea"/>
              </a:rPr>
              <a:t>108</a:t>
            </a:r>
            <a:r>
              <a:rPr lang="zh-TW" altLang="en-US" sz="4000" b="1" dirty="0">
                <a:solidFill>
                  <a:srgbClr val="0070C0"/>
                </a:solidFill>
                <a:latin typeface="+mj-ea"/>
                <a:ea typeface="+mj-ea"/>
              </a:rPr>
              <a:t>年度台上字第</a:t>
            </a:r>
            <a:r>
              <a:rPr lang="en-US" altLang="zh-TW" sz="4000" b="1" dirty="0">
                <a:solidFill>
                  <a:srgbClr val="0070C0"/>
                </a:solidFill>
                <a:latin typeface="+mj-ea"/>
                <a:ea typeface="+mj-ea"/>
              </a:rPr>
              <a:t>1710</a:t>
            </a:r>
            <a:r>
              <a:rPr lang="zh-TW" altLang="en-US" sz="4000" b="1" dirty="0">
                <a:solidFill>
                  <a:srgbClr val="0070C0"/>
                </a:solidFill>
                <a:latin typeface="+mj-ea"/>
                <a:ea typeface="+mj-ea"/>
              </a:rPr>
              <a:t>號</a:t>
            </a:r>
            <a:endParaRPr lang="en-US" altLang="zh-TW" sz="4000" b="1" dirty="0">
              <a:solidFill>
                <a:srgbClr val="0070C0"/>
              </a:solidFill>
              <a:latin typeface="+mj-ea"/>
              <a:ea typeface="+mj-ea"/>
            </a:endParaRPr>
          </a:p>
          <a:p>
            <a:pPr marL="0" indent="0">
              <a:lnSpc>
                <a:spcPts val="4300"/>
              </a:lnSpc>
              <a:buClr>
                <a:srgbClr val="FF0000"/>
              </a:buClr>
              <a:buNone/>
            </a:pPr>
            <a:r>
              <a:rPr lang="zh-TW" altLang="en-US" sz="2800" b="1" dirty="0">
                <a:latin typeface="+mj-ea"/>
                <a:ea typeface="+mj-ea"/>
              </a:rPr>
              <a:t>消費者在企業經營者之商店用餐時，於該店自助沙拉區未鋪設地毯且未設置「小心地滑」之安全警告標示之角落處跌倒受傷，為原審認定之事實。果爾，依消費者保護法第７條之１規定，</a:t>
            </a:r>
            <a:r>
              <a:rPr lang="zh-TW" altLang="en-US" sz="2800" b="1" dirty="0">
                <a:solidFill>
                  <a:srgbClr val="FF0000"/>
                </a:solidFill>
                <a:latin typeface="+mj-ea"/>
                <a:ea typeface="+mj-ea"/>
              </a:rPr>
              <a:t>企業經營者應就其主張所提供之服務符合專業水準可合理期待之安全性之事實負舉證責任，以證明所提供之用餐環境已符合專業水準可提供消費者於用餐時安全行走之合理期待。</a:t>
            </a:r>
            <a:r>
              <a:rPr lang="zh-TW" altLang="en-US" sz="2800" b="1" dirty="0">
                <a:latin typeface="+mj-ea"/>
                <a:ea typeface="+mj-ea"/>
              </a:rPr>
              <a:t>否則，企業經營者對其未能確保其所提供之服務無安全上之危險，無論有無過失，均應就消費者所受損害負賠償責任。</a:t>
            </a: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b="1" dirty="0">
              <a:latin typeface="+mj-ea"/>
              <a:ea typeface="+mj-ea"/>
            </a:endParaRPr>
          </a:p>
          <a:p>
            <a:pPr marL="0" indent="0">
              <a:lnSpc>
                <a:spcPts val="4300"/>
              </a:lnSpc>
              <a:buClr>
                <a:srgbClr val="FF0000"/>
              </a:buClr>
              <a:buNone/>
            </a:pPr>
            <a:endParaRPr lang="en-US" altLang="zh-TW" sz="2800" dirty="0">
              <a:latin typeface="+mj-ea"/>
              <a:ea typeface="+mj-ea"/>
            </a:endParaRPr>
          </a:p>
          <a:p>
            <a:pPr>
              <a:lnSpc>
                <a:spcPts val="4300"/>
              </a:lnSpc>
              <a:buClr>
                <a:srgbClr val="FF0000"/>
              </a:buClr>
              <a:buFont typeface="Wingdings" panose="05000000000000000000" pitchFamily="2" charset="2"/>
              <a:buChar char="u"/>
            </a:pPr>
            <a:endParaRPr lang="zh-TW" altLang="en-US" dirty="0">
              <a:solidFill>
                <a:srgbClr val="FF0000"/>
              </a:solidFill>
            </a:endParaRPr>
          </a:p>
        </p:txBody>
      </p:sp>
      <p:sp>
        <p:nvSpPr>
          <p:cNvPr id="5" name="標題 4"/>
          <p:cNvSpPr>
            <a:spLocks noGrp="1"/>
          </p:cNvSpPr>
          <p:nvPr>
            <p:ph type="title"/>
          </p:nvPr>
        </p:nvSpPr>
        <p:spPr>
          <a:xfrm>
            <a:off x="457200" y="533400"/>
            <a:ext cx="5915000" cy="990600"/>
          </a:xfrm>
        </p:spPr>
        <p:txBody>
          <a:bodyPr>
            <a:normAutofit/>
          </a:bodyPr>
          <a:lstStyle/>
          <a:p>
            <a:r>
              <a:rPr lang="zh-TW" altLang="en-US" dirty="0">
                <a:effectLst>
                  <a:outerShdw blurRad="38100" dist="38100" dir="2700000" algn="tl">
                    <a:srgbClr val="000000">
                      <a:alpha val="43137"/>
                    </a:srgbClr>
                  </a:outerShdw>
                </a:effectLst>
              </a:rPr>
              <a:t>商品責任</a:t>
            </a: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消保法</a:t>
            </a:r>
            <a:r>
              <a:rPr lang="en-US" altLang="zh-TW" dirty="0">
                <a:effectLst>
                  <a:outerShdw blurRad="38100" dist="38100" dir="2700000" algn="tl">
                    <a:srgbClr val="000000">
                      <a:alpha val="43137"/>
                    </a:srgbClr>
                  </a:outerShdw>
                </a:effectLst>
              </a:rPr>
              <a:t>§7</a:t>
            </a:r>
            <a:endParaRPr lang="zh-TW" altLang="en-US" dirty="0">
              <a:effectLst>
                <a:outerShdw blurRad="38100" dist="38100" dir="2700000" algn="tl">
                  <a:srgbClr val="000000">
                    <a:alpha val="43137"/>
                  </a:srgbClr>
                </a:outerShdw>
              </a:effectLst>
            </a:endParaRPr>
          </a:p>
        </p:txBody>
      </p:sp>
      <p:sp>
        <p:nvSpPr>
          <p:cNvPr id="6" name="投影片編號版面配置區 5">
            <a:extLst>
              <a:ext uri="{FF2B5EF4-FFF2-40B4-BE49-F238E27FC236}">
                <a16:creationId xmlns:a16="http://schemas.microsoft.com/office/drawing/2014/main" id="{4AD9E54C-2A20-4CE0-95BF-7B38E5B6396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52D944-9F43-4B1A-B67A-52620D5D709B}" type="slidenum">
              <a:rPr kumimoji="1" lang="en-US" altLang="zh-TW" sz="1200" b="0" i="0" u="none" strike="noStrike" kern="1200" cap="none" spc="0" normalizeH="0" baseline="0" noProof="0" smtClean="0">
                <a:ln>
                  <a:noFill/>
                </a:ln>
                <a:solidFill>
                  <a:srgbClr val="292934">
                    <a:lumMod val="90000"/>
                    <a:lumOff val="10000"/>
                  </a:srgbClr>
                </a:solidFill>
                <a:effectLst/>
                <a:uLnTx/>
                <a:uFillTx/>
                <a:latin typeface="Arial"/>
                <a:ea typeface="新細明體"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1" lang="en-US" altLang="zh-TW" sz="1200" b="0" i="0" u="none" strike="noStrike" kern="1200" cap="none" spc="0" normalizeH="0" baseline="0" noProof="0">
              <a:ln>
                <a:noFill/>
              </a:ln>
              <a:solidFill>
                <a:srgbClr val="292934">
                  <a:lumMod val="90000"/>
                  <a:lumOff val="10000"/>
                </a:srgbClr>
              </a:solidFill>
              <a:effectLst/>
              <a:uLnTx/>
              <a:uFillTx/>
              <a:latin typeface="Arial"/>
              <a:ea typeface="新細明體" pitchFamily="18" charset="-120"/>
              <a:cs typeface="+mn-cs"/>
            </a:endParaRPr>
          </a:p>
        </p:txBody>
      </p:sp>
    </p:spTree>
    <p:extLst>
      <p:ext uri="{BB962C8B-B14F-4D97-AF65-F5344CB8AC3E}">
        <p14:creationId xmlns:p14="http://schemas.microsoft.com/office/powerpoint/2010/main" val="2652685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3064</TotalTime>
  <Words>6504</Words>
  <Application>Microsoft Office PowerPoint</Application>
  <PresentationFormat>如螢幕大小 (4:3)</PresentationFormat>
  <Paragraphs>392</Paragraphs>
  <Slides>60</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60</vt:i4>
      </vt:variant>
    </vt:vector>
  </HeadingPairs>
  <TitlesOfParts>
    <vt:vector size="69" baseType="lpstr">
      <vt:lpstr>微軟正黑體</vt:lpstr>
      <vt:lpstr>新細明體</vt:lpstr>
      <vt:lpstr>新細明體</vt:lpstr>
      <vt:lpstr>標楷體</vt:lpstr>
      <vt:lpstr>Arial</vt:lpstr>
      <vt:lpstr>Century Gothic</vt:lpstr>
      <vt:lpstr>Times New Roman</vt:lpstr>
      <vt:lpstr>Wingdings</vt:lpstr>
      <vt:lpstr>清晰度</vt:lpstr>
      <vt:lpstr>消費者保護法概念簡介 〜兼論天然氣用戶糾紛案例與處理技巧</vt:lpstr>
      <vt:lpstr>消保概念</vt:lpstr>
      <vt:lpstr>消保法規定了些什麼？</vt:lpstr>
      <vt:lpstr>何謂「消費關係」</vt:lpstr>
      <vt:lpstr>行為主體</vt:lpstr>
      <vt:lpstr>消保法主管機關？</vt:lpstr>
      <vt:lpstr>企業經營者之責任與義務</vt:lpstr>
      <vt:lpstr>商品責任-消保法§7</vt:lpstr>
      <vt:lpstr>商品責任-消保法§7</vt:lpstr>
      <vt:lpstr>經銷責任-消保法§8</vt:lpstr>
      <vt:lpstr>服務責任-消保法§9</vt:lpstr>
      <vt:lpstr>防危義務-消保法§10</vt:lpstr>
      <vt:lpstr>強制責任-消保法§10-1</vt:lpstr>
      <vt:lpstr>定型化契約(§11-§17之1)</vt:lpstr>
      <vt:lpstr>定型化契約(§17)</vt:lpstr>
      <vt:lpstr>定型化契約(§17)</vt:lpstr>
      <vt:lpstr>審閱期</vt:lpstr>
      <vt:lpstr>審閱期</vt:lpstr>
      <vt:lpstr>通訊交易</vt:lpstr>
      <vt:lpstr>通訊交易解除權合理例外情事 --通訊交易解除權合理例外情事適用準則(104.12.31) </vt:lpstr>
      <vt:lpstr>訪問交易</vt:lpstr>
      <vt:lpstr>訪問交易</vt:lpstr>
      <vt:lpstr>消費爭議之處理-申訴(消保法§43)</vt:lpstr>
      <vt:lpstr>消費爭議之處理-調解(消保法§44〜46)</vt:lpstr>
      <vt:lpstr>消費爭議救濟管道</vt:lpstr>
      <vt:lpstr>線上申訴系統</vt:lpstr>
      <vt:lpstr>紙本申訴</vt:lpstr>
      <vt:lpstr>天然氣＆消費者權益</vt:lpstr>
      <vt:lpstr>天然氣＆消費者權益</vt:lpstr>
      <vt:lpstr>天然氣消費糾紛新聞</vt:lpstr>
      <vt:lpstr>天然氣消費糾紛新聞</vt:lpstr>
      <vt:lpstr>天然氣消費糾紛新聞</vt:lpstr>
      <vt:lpstr>天然氣事業法</vt:lpstr>
      <vt:lpstr>天然氣事業法</vt:lpstr>
      <vt:lpstr>天然氣事業法</vt:lpstr>
      <vt:lpstr>天然氣事業法</vt:lpstr>
      <vt:lpstr>天然氣事業法</vt:lpstr>
      <vt:lpstr>天然氣事業法</vt:lpstr>
      <vt:lpstr>天然氣事業法</vt:lpstr>
      <vt:lpstr>天然氣事業法</vt:lpstr>
      <vt:lpstr>天然氣事業法</vt:lpstr>
      <vt:lpstr>天然氣事業法</vt:lpstr>
      <vt:lpstr>天然氣事業法</vt:lpstr>
      <vt:lpstr>家用天然氣供氣定型化契約範本 經濟部102年04月15日經授能字第10200448480號函</vt:lpstr>
      <vt:lpstr>家用天然氣供氣定型化契約範本 經濟部102年04月15日經授能字第10200448480號函</vt:lpstr>
      <vt:lpstr>家用天然氣供氣定型化契約範本 經濟部102年04月15日經授能字第10200448480號函</vt:lpstr>
      <vt:lpstr>家用天然氣供氣定型化契約應記載及不得記載事項草案 經濟部 111  年 10 月 3  日經授能字第 11102008920  號公告</vt:lpstr>
      <vt:lpstr>家用天然氣供氣定型化契約應記載及不得記載事項草案 經濟部 111  年 10 月 3  日經授能字第 11102008920  號公告</vt:lpstr>
      <vt:lpstr>家用天然氣供氣定型化契約應記載及不得記載事項草案 經濟部 111  年 10 月 3  日經授能字第 11102008920  號公告</vt:lpstr>
      <vt:lpstr>家用天然氣供氣定型化契約應記載及不得記載事項草案 經濟部 111  年 10 月 3  日經授能字第 11102008920  號公告</vt:lpstr>
      <vt:lpstr>相關消費糾紛法院實務判決</vt:lpstr>
      <vt:lpstr>天然氣消費糾紛案例研析</vt:lpstr>
      <vt:lpstr>天然氣消費糾紛案例研析</vt:lpstr>
      <vt:lpstr>天然氣消費糾紛案例研析</vt:lpstr>
      <vt:lpstr>天然氣消費糾紛案例研析</vt:lpstr>
      <vt:lpstr>天然氣消費糾紛案例研析</vt:lpstr>
      <vt:lpstr>天然氣消費糾紛案例研析</vt:lpstr>
      <vt:lpstr> 法務局消保網： </vt:lpstr>
      <vt:lpstr>法務局消保網影片：</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網路消費 應注意事項</dc:title>
  <dc:creator>家豪 葉</dc:creator>
  <cp:lastModifiedBy>陳盈全</cp:lastModifiedBy>
  <cp:revision>702</cp:revision>
  <dcterms:created xsi:type="dcterms:W3CDTF">2020-05-31T06:51:31Z</dcterms:created>
  <dcterms:modified xsi:type="dcterms:W3CDTF">2023-02-03T09:19:11Z</dcterms:modified>
</cp:coreProperties>
</file>